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1880850"/>
  <p:notesSz cx="6858000" cy="9144000"/>
  <p:embeddedFontLst>
    <p:embeddedFont>
      <p:font typeface="Tahoma"/>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742">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1" roundtripDataSignature="AMtx7mjYcd4jwWq18f9IIadQn3oQcf2x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42"/>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ahoma-regular.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Tahom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hutterstock.com/tr/image-photo/spring-blossom-background-beautiful-nature-scene-1033292395"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1: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26: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27: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28: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29: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tr-TR" sz="1200" u="sng" cap="none" strike="noStrike">
                <a:solidFill>
                  <a:schemeClr val="dk1"/>
                </a:solidFill>
                <a:latin typeface="Calibri"/>
                <a:ea typeface="Calibri"/>
                <a:cs typeface="Calibri"/>
                <a:sym typeface="Calibri"/>
                <a:hlinkClick r:id="rId2">
                  <a:extLst>
                    <a:ext uri="{A12FA001-AC4F-418D-AE19-62706E023703}">
                      <ahyp:hlinkClr val="tx"/>
                    </a:ext>
                  </a:extLst>
                </a:hlinkClick>
              </a:rPr>
              <a:t>https://www.shutterstock.com/tr/image-photo/spring-blossom-background-beautiful-nature-scene-1033292395</a:t>
            </a:r>
            <a:endParaRPr sz="1200">
              <a:latin typeface="Calibri"/>
              <a:ea typeface="Calibri"/>
              <a:cs typeface="Calibri"/>
              <a:sym typeface="Calibri"/>
            </a:endParaRPr>
          </a:p>
        </p:txBody>
      </p:sp>
      <p:sp>
        <p:nvSpPr>
          <p:cNvPr id="238" name="Google Shape;238;p30: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31: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tr-TR"/>
              <a:t>https://www.shutterstock.com/image-photo/agricultural-land-that-intended-suitable-be-2317670307</a:t>
            </a:r>
            <a:endParaRPr/>
          </a:p>
          <a:p>
            <a:pPr indent="0" lvl="0" marL="0" rtl="0" algn="l">
              <a:lnSpc>
                <a:spcPct val="100000"/>
              </a:lnSpc>
              <a:spcBef>
                <a:spcPts val="0"/>
              </a:spcBef>
              <a:spcAft>
                <a:spcPts val="0"/>
              </a:spcAft>
              <a:buSzPts val="1400"/>
              <a:buNone/>
            </a:pPr>
            <a:r>
              <a:rPr lang="tr-TR"/>
              <a:t>https://www.shutterstock.com/image-photo/turanga-variety-poplar-on-soil-unsuitable-2210429981</a:t>
            </a:r>
            <a:endParaRPr/>
          </a:p>
        </p:txBody>
      </p:sp>
      <p:sp>
        <p:nvSpPr>
          <p:cNvPr id="258" name="Google Shape;258;p32: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3: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69" name="Google Shape;269;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34: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35: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tr-TR"/>
              <a:t>https://ecolifewise.com/what-is-sustainability-unlocking-the-power-to-transform-our-world/</a:t>
            </a:r>
            <a:endParaRPr/>
          </a:p>
        </p:txBody>
      </p:sp>
      <p:sp>
        <p:nvSpPr>
          <p:cNvPr id="96" name="Google Shape;96;p18: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6: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37: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38: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5: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19: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tr-TR"/>
              <a:t>https://www.shutterstock.com/tr/image-photo/hand-planting-trees-technology-renewable-resources-2057392145</a:t>
            </a:r>
            <a:endParaRPr/>
          </a:p>
        </p:txBody>
      </p:sp>
      <p:sp>
        <p:nvSpPr>
          <p:cNvPr id="129" name="Google Shape;129;p20: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p21: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tr-TR"/>
              <a:t>https://www.shutterstock.com/image-photo/agricultural-land-that-intended-suitable-be-2317670307</a:t>
            </a:r>
            <a:endParaRPr/>
          </a:p>
          <a:p>
            <a:pPr indent="0" lvl="0" marL="0" rtl="0" algn="l">
              <a:lnSpc>
                <a:spcPct val="100000"/>
              </a:lnSpc>
              <a:spcBef>
                <a:spcPts val="0"/>
              </a:spcBef>
              <a:spcAft>
                <a:spcPts val="0"/>
              </a:spcAft>
              <a:buSzPts val="1400"/>
              <a:buNone/>
            </a:pPr>
            <a:r>
              <a:rPr lang="tr-TR"/>
              <a:t>https://www.shutterstock.com/image-photo/turanga-variety-poplar-on-soil-unsuitable-2210429981</a:t>
            </a:r>
            <a:endParaRPr/>
          </a:p>
        </p:txBody>
      </p:sp>
      <p:sp>
        <p:nvSpPr>
          <p:cNvPr id="154" name="Google Shape;154;p22: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23: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24: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25:notes"/>
          <p:cNvSpPr/>
          <p:nvPr>
            <p:ph idx="2" type="sldImg"/>
          </p:nvPr>
        </p:nvSpPr>
        <p:spPr>
          <a:xfrm>
            <a:off x="458788" y="685800"/>
            <a:ext cx="59404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p:cSld name="Başlık Slaydı">
    <p:bg>
      <p:bgPr>
        <a:gradFill>
          <a:gsLst>
            <a:gs pos="0">
              <a:srgbClr val="F8F7F4"/>
            </a:gs>
            <a:gs pos="100000">
              <a:srgbClr val="D7D5CB"/>
            </a:gs>
          </a:gsLst>
          <a:path path="circle">
            <a:fillToRect b="50%" l="50%" r="50%" t="50%"/>
          </a:path>
          <a:tileRect/>
        </a:gradFill>
      </p:bgPr>
    </p:bg>
    <p:spTree>
      <p:nvGrpSpPr>
        <p:cNvPr id="15" name="Shape 15"/>
        <p:cNvGrpSpPr/>
        <p:nvPr/>
      </p:nvGrpSpPr>
      <p:grpSpPr>
        <a:xfrm>
          <a:off x="0" y="0"/>
          <a:ext cx="0" cy="0"/>
          <a:chOff x="0" y="0"/>
          <a:chExt cx="0" cy="0"/>
        </a:xfrm>
      </p:grpSpPr>
      <p:sp>
        <p:nvSpPr>
          <p:cNvPr id="16" name="Google Shape;16;p7"/>
          <p:cNvSpPr txBox="1"/>
          <p:nvPr>
            <p:ph type="ctrTitle"/>
          </p:nvPr>
        </p:nvSpPr>
        <p:spPr>
          <a:xfrm>
            <a:off x="6233652" y="1041400"/>
            <a:ext cx="5270090" cy="23876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
          <p:cNvSpPr txBox="1"/>
          <p:nvPr>
            <p:ph idx="1" type="subTitle"/>
          </p:nvPr>
        </p:nvSpPr>
        <p:spPr>
          <a:xfrm>
            <a:off x="6341805" y="3529781"/>
            <a:ext cx="4724401" cy="1271287"/>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Clr>
                <a:schemeClr val="dk1"/>
              </a:buClr>
              <a:buSzPts val="1800"/>
              <a:buChar char="•"/>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
        <p:nvSpPr>
          <p:cNvPr id="18" name="Google Shape;18;p7"/>
          <p:cNvSpPr txBox="1"/>
          <p:nvPr/>
        </p:nvSpPr>
        <p:spPr>
          <a:xfrm>
            <a:off x="3048000" y="3246792"/>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Εικόνα που περιέχει λογότυπο, γραφικά, γραμματοσειρά, γραφιστική&#10;&#10;Περιγραφή που δημιουργήθηκε αυτόματα" id="19" name="Google Shape;19;p7"/>
          <p:cNvPicPr preferRelativeResize="0"/>
          <p:nvPr/>
        </p:nvPicPr>
        <p:blipFill rotWithShape="1">
          <a:blip r:embed="rId2">
            <a:alphaModFix/>
          </a:blip>
          <a:srcRect b="10231" l="10676" r="13271" t="1200"/>
          <a:stretch/>
        </p:blipFill>
        <p:spPr>
          <a:xfrm>
            <a:off x="1724763" y="0"/>
            <a:ext cx="4395020" cy="5079847"/>
          </a:xfrm>
          <a:prstGeom prst="rect">
            <a:avLst/>
          </a:prstGeom>
          <a:noFill/>
          <a:ln>
            <a:noFill/>
          </a:ln>
        </p:spPr>
      </p:pic>
      <p:pic>
        <p:nvPicPr>
          <p:cNvPr descr="Εικόνα που περιέχει κείμενο, γραμματοσειρά, σχεδίαση&#10;&#10;Περιγραφή που δημιουργήθηκε αυτόματα" id="20" name="Google Shape;20;p7"/>
          <p:cNvPicPr preferRelativeResize="0"/>
          <p:nvPr/>
        </p:nvPicPr>
        <p:blipFill rotWithShape="1">
          <a:blip r:embed="rId3">
            <a:alphaModFix/>
          </a:blip>
          <a:srcRect b="0" l="0" r="0" t="14417"/>
          <a:stretch/>
        </p:blipFill>
        <p:spPr>
          <a:xfrm>
            <a:off x="0" y="4806777"/>
            <a:ext cx="11880850" cy="1715447"/>
          </a:xfrm>
          <a:prstGeom prst="rect">
            <a:avLst/>
          </a:prstGeom>
          <a:noFill/>
          <a:ln>
            <a:noFill/>
          </a:ln>
        </p:spPr>
      </p:pic>
      <p:pic>
        <p:nvPicPr>
          <p:cNvPr descr="Εικόνα που περιέχει κείμενο, γραμματοσειρά, σχεδίαση&#10;&#10;Περιγραφή που δημιουργήθηκε αυτόματα" id="21" name="Google Shape;21;p7"/>
          <p:cNvPicPr preferRelativeResize="0"/>
          <p:nvPr/>
        </p:nvPicPr>
        <p:blipFill rotWithShape="1">
          <a:blip r:embed="rId3">
            <a:alphaModFix/>
          </a:blip>
          <a:srcRect b="0" l="0" r="0" t="84042"/>
          <a:stretch/>
        </p:blipFill>
        <p:spPr>
          <a:xfrm>
            <a:off x="0" y="6498150"/>
            <a:ext cx="11880850" cy="359849"/>
          </a:xfrm>
          <a:prstGeom prst="rect">
            <a:avLst/>
          </a:prstGeom>
          <a:noFill/>
          <a:ln>
            <a:noFill/>
          </a:ln>
        </p:spPr>
      </p:pic>
      <p:pic>
        <p:nvPicPr>
          <p:cNvPr id="22" name="Google Shape;22;p7"/>
          <p:cNvPicPr preferRelativeResize="0"/>
          <p:nvPr/>
        </p:nvPicPr>
        <p:blipFill rotWithShape="1">
          <a:blip r:embed="rId4">
            <a:alphaModFix/>
          </a:blip>
          <a:srcRect b="0" l="0" r="0" t="0"/>
          <a:stretch/>
        </p:blipFill>
        <p:spPr>
          <a:xfrm>
            <a:off x="0" y="6407481"/>
            <a:ext cx="1952246" cy="450518"/>
          </a:xfrm>
          <a:prstGeom prst="rect">
            <a:avLst/>
          </a:prstGeom>
          <a:noFill/>
          <a:ln>
            <a:noFill/>
          </a:ln>
        </p:spPr>
      </p:pic>
      <p:sp>
        <p:nvSpPr>
          <p:cNvPr id="23" name="Google Shape;23;p7"/>
          <p:cNvSpPr txBox="1"/>
          <p:nvPr>
            <p:ph idx="10" type="dt"/>
          </p:nvPr>
        </p:nvSpPr>
        <p:spPr>
          <a:xfrm>
            <a:off x="4556443" y="6405587"/>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Dikey Metin" type="vertTx">
  <p:cSld name="VERTICAL_TEXT">
    <p:spTree>
      <p:nvGrpSpPr>
        <p:cNvPr id="76" name="Shape 76"/>
        <p:cNvGrpSpPr/>
        <p:nvPr/>
      </p:nvGrpSpPr>
      <p:grpSpPr>
        <a:xfrm>
          <a:off x="0" y="0"/>
          <a:ext cx="0" cy="0"/>
          <a:chOff x="0" y="0"/>
          <a:chExt cx="0" cy="0"/>
        </a:xfrm>
      </p:grpSpPr>
      <p:sp>
        <p:nvSpPr>
          <p:cNvPr id="77" name="Google Shape;77;p16"/>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6"/>
          <p:cNvSpPr txBox="1"/>
          <p:nvPr>
            <p:ph idx="1" type="body"/>
          </p:nvPr>
        </p:nvSpPr>
        <p:spPr>
          <a:xfrm rot="5400000">
            <a:off x="3677445" y="-1483197"/>
            <a:ext cx="4525963" cy="10692765"/>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9" name="Google Shape;79;p16"/>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80" name="Google Shape;80;p16"/>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81" name="Google Shape;81;p16"/>
          <p:cNvSpPr txBox="1"/>
          <p:nvPr>
            <p:ph idx="10" type="dt"/>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82" name="Shape 82"/>
        <p:cNvGrpSpPr/>
        <p:nvPr/>
      </p:nvGrpSpPr>
      <p:grpSpPr>
        <a:xfrm>
          <a:off x="0" y="0"/>
          <a:ext cx="0" cy="0"/>
          <a:chOff x="0" y="0"/>
          <a:chExt cx="0" cy="0"/>
        </a:xfrm>
      </p:grpSpPr>
      <p:sp>
        <p:nvSpPr>
          <p:cNvPr id="83" name="Google Shape;83;p17"/>
          <p:cNvSpPr txBox="1"/>
          <p:nvPr>
            <p:ph type="title"/>
          </p:nvPr>
        </p:nvSpPr>
        <p:spPr>
          <a:xfrm rot="5400000">
            <a:off x="7024449" y="1863809"/>
            <a:ext cx="5851525" cy="2673191"/>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7"/>
          <p:cNvSpPr txBox="1"/>
          <p:nvPr>
            <p:ph idx="1" type="body"/>
          </p:nvPr>
        </p:nvSpPr>
        <p:spPr>
          <a:xfrm rot="5400000">
            <a:off x="1579060" y="-710376"/>
            <a:ext cx="5851525" cy="782156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5" name="Google Shape;85;p17"/>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86" name="Google Shape;86;p17"/>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87" name="Google Shape;87;p17"/>
          <p:cNvSpPr txBox="1"/>
          <p:nvPr>
            <p:ph idx="10" type="dt"/>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4" name="Shape 24"/>
        <p:cNvGrpSpPr/>
        <p:nvPr/>
      </p:nvGrpSpPr>
      <p:grpSpPr>
        <a:xfrm>
          <a:off x="0" y="0"/>
          <a:ext cx="0" cy="0"/>
          <a:chOff x="0" y="0"/>
          <a:chExt cx="0" cy="0"/>
        </a:xfrm>
      </p:grpSpPr>
      <p:sp>
        <p:nvSpPr>
          <p:cNvPr id="25" name="Google Shape;25;p8"/>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8"/>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 name="Google Shape;27;p8"/>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id="28" name="Google Shape;28;p8"/>
          <p:cNvPicPr preferRelativeResize="0"/>
          <p:nvPr/>
        </p:nvPicPr>
        <p:blipFill rotWithShape="1">
          <a:blip r:embed="rId2">
            <a:alphaModFix/>
          </a:blip>
          <a:srcRect b="33793" l="18322" r="18459" t="18391"/>
          <a:stretch/>
        </p:blipFill>
        <p:spPr>
          <a:xfrm>
            <a:off x="10684565" y="5953174"/>
            <a:ext cx="1196283" cy="904826"/>
          </a:xfrm>
          <a:prstGeom prst="rect">
            <a:avLst/>
          </a:prstGeom>
          <a:noFill/>
          <a:ln>
            <a:noFill/>
          </a:ln>
        </p:spPr>
      </p:pic>
      <p:sp>
        <p:nvSpPr>
          <p:cNvPr id="29" name="Google Shape;29;p8"/>
          <p:cNvSpPr txBox="1"/>
          <p:nvPr>
            <p:ph idx="10" type="dt"/>
          </p:nvPr>
        </p:nvSpPr>
        <p:spPr>
          <a:xfrm>
            <a:off x="4556443" y="6405587"/>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30" name="Shape 30"/>
        <p:cNvGrpSpPr/>
        <p:nvPr/>
      </p:nvGrpSpPr>
      <p:grpSpPr>
        <a:xfrm>
          <a:off x="0" y="0"/>
          <a:ext cx="0" cy="0"/>
          <a:chOff x="0" y="0"/>
          <a:chExt cx="0" cy="0"/>
        </a:xfrm>
      </p:grpSpPr>
      <p:sp>
        <p:nvSpPr>
          <p:cNvPr id="31" name="Google Shape;31;p9"/>
          <p:cNvSpPr txBox="1"/>
          <p:nvPr>
            <p:ph type="title"/>
          </p:nvPr>
        </p:nvSpPr>
        <p:spPr>
          <a:xfrm>
            <a:off x="938505" y="4406903"/>
            <a:ext cx="10098723"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9"/>
          <p:cNvSpPr txBox="1"/>
          <p:nvPr>
            <p:ph idx="1" type="body"/>
          </p:nvPr>
        </p:nvSpPr>
        <p:spPr>
          <a:xfrm>
            <a:off x="938505" y="2906717"/>
            <a:ext cx="10098723"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3" name="Google Shape;33;p9"/>
          <p:cNvSpPr txBox="1"/>
          <p:nvPr>
            <p:ph idx="10" type="dt"/>
          </p:nvPr>
        </p:nvSpPr>
        <p:spPr>
          <a:xfrm>
            <a:off x="4932425" y="6372000"/>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35" name="Google Shape;35;p9"/>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6" name="Shape 36"/>
        <p:cNvGrpSpPr/>
        <p:nvPr/>
      </p:nvGrpSpPr>
      <p:grpSpPr>
        <a:xfrm>
          <a:off x="0" y="0"/>
          <a:ext cx="0" cy="0"/>
          <a:chOff x="0" y="0"/>
          <a:chExt cx="0" cy="0"/>
        </a:xfrm>
      </p:grpSpPr>
      <p:sp>
        <p:nvSpPr>
          <p:cNvPr id="37" name="Google Shape;37;p10"/>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 type="body"/>
          </p:nvPr>
        </p:nvSpPr>
        <p:spPr>
          <a:xfrm>
            <a:off x="594044" y="1600204"/>
            <a:ext cx="5247375"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10"/>
          <p:cNvSpPr txBox="1"/>
          <p:nvPr>
            <p:ph idx="2" type="body"/>
          </p:nvPr>
        </p:nvSpPr>
        <p:spPr>
          <a:xfrm>
            <a:off x="6039432" y="1600204"/>
            <a:ext cx="5247375"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0"/>
          <p:cNvSpPr txBox="1"/>
          <p:nvPr>
            <p:ph idx="10" type="dt"/>
          </p:nvPr>
        </p:nvSpPr>
        <p:spPr>
          <a:xfrm>
            <a:off x="4932425" y="6372000"/>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0"/>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42" name="Google Shape;42;p10"/>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43" name="Google Shape;43;p10"/>
          <p:cNvSpPr txBox="1"/>
          <p:nvPr/>
        </p:nvSpPr>
        <p:spPr>
          <a:xfrm>
            <a:off x="4932425" y="6372000"/>
            <a:ext cx="2772198"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4" name="Shape 44"/>
        <p:cNvGrpSpPr/>
        <p:nvPr/>
      </p:nvGrpSpPr>
      <p:grpSpPr>
        <a:xfrm>
          <a:off x="0" y="0"/>
          <a:ext cx="0" cy="0"/>
          <a:chOff x="0" y="0"/>
          <a:chExt cx="0" cy="0"/>
        </a:xfrm>
      </p:grpSpPr>
      <p:sp>
        <p:nvSpPr>
          <p:cNvPr id="45" name="Google Shape;45;p11"/>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1"/>
          <p:cNvSpPr txBox="1"/>
          <p:nvPr>
            <p:ph idx="1" type="body"/>
          </p:nvPr>
        </p:nvSpPr>
        <p:spPr>
          <a:xfrm>
            <a:off x="594045" y="1535113"/>
            <a:ext cx="5249439"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1"/>
          <p:cNvSpPr txBox="1"/>
          <p:nvPr>
            <p:ph idx="2" type="body"/>
          </p:nvPr>
        </p:nvSpPr>
        <p:spPr>
          <a:xfrm>
            <a:off x="594045" y="2174875"/>
            <a:ext cx="5249439"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1"/>
          <p:cNvSpPr txBox="1"/>
          <p:nvPr>
            <p:ph idx="3" type="body"/>
          </p:nvPr>
        </p:nvSpPr>
        <p:spPr>
          <a:xfrm>
            <a:off x="6035310" y="1535113"/>
            <a:ext cx="5251501"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1"/>
          <p:cNvSpPr txBox="1"/>
          <p:nvPr>
            <p:ph idx="4" type="body"/>
          </p:nvPr>
        </p:nvSpPr>
        <p:spPr>
          <a:xfrm>
            <a:off x="6035310" y="2174875"/>
            <a:ext cx="5251501"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1"/>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51" name="Google Shape;51;p11"/>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52" name="Google Shape;52;p11"/>
          <p:cNvSpPr txBox="1"/>
          <p:nvPr/>
        </p:nvSpPr>
        <p:spPr>
          <a:xfrm>
            <a:off x="4932425" y="6372000"/>
            <a:ext cx="2772198" cy="365125"/>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888888"/>
                </a:solidFill>
                <a:latin typeface="Calibri"/>
                <a:ea typeface="Calibri"/>
                <a:cs typeface="Calibri"/>
                <a:sym typeface="Calibri"/>
              </a:rPr>
              <a:t>14.06.2023</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53" name="Shape 53"/>
        <p:cNvGrpSpPr/>
        <p:nvPr/>
      </p:nvGrpSpPr>
      <p:grpSpPr>
        <a:xfrm>
          <a:off x="0" y="0"/>
          <a:ext cx="0" cy="0"/>
          <a:chOff x="0" y="0"/>
          <a:chExt cx="0" cy="0"/>
        </a:xfrm>
      </p:grpSpPr>
      <p:sp>
        <p:nvSpPr>
          <p:cNvPr id="54" name="Google Shape;54;p12"/>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2"/>
          <p:cNvSpPr txBox="1"/>
          <p:nvPr>
            <p:ph idx="10" type="dt"/>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2"/>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57" name="Google Shape;57;p12"/>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58" name="Shape 58"/>
        <p:cNvGrpSpPr/>
        <p:nvPr/>
      </p:nvGrpSpPr>
      <p:grpSpPr>
        <a:xfrm>
          <a:off x="0" y="0"/>
          <a:ext cx="0" cy="0"/>
          <a:chOff x="0" y="0"/>
          <a:chExt cx="0" cy="0"/>
        </a:xfrm>
      </p:grpSpPr>
      <p:sp>
        <p:nvSpPr>
          <p:cNvPr id="59" name="Google Shape;59;p13"/>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60" name="Google Shape;60;p13"/>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61" name="Google Shape;61;p13"/>
          <p:cNvSpPr txBox="1"/>
          <p:nvPr/>
        </p:nvSpPr>
        <p:spPr>
          <a:xfrm>
            <a:off x="4932425" y="6372000"/>
            <a:ext cx="2772198" cy="365125"/>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888888"/>
                </a:solidFill>
                <a:latin typeface="Calibri"/>
                <a:ea typeface="Calibri"/>
                <a:cs typeface="Calibri"/>
                <a:sym typeface="Calibri"/>
              </a:rPr>
              <a:t>14.06.2023</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62" name="Shape 62"/>
        <p:cNvGrpSpPr/>
        <p:nvPr/>
      </p:nvGrpSpPr>
      <p:grpSpPr>
        <a:xfrm>
          <a:off x="0" y="0"/>
          <a:ext cx="0" cy="0"/>
          <a:chOff x="0" y="0"/>
          <a:chExt cx="0" cy="0"/>
        </a:xfrm>
      </p:grpSpPr>
      <p:sp>
        <p:nvSpPr>
          <p:cNvPr id="63" name="Google Shape;63;p14"/>
          <p:cNvSpPr txBox="1"/>
          <p:nvPr>
            <p:ph type="title"/>
          </p:nvPr>
        </p:nvSpPr>
        <p:spPr>
          <a:xfrm>
            <a:off x="594044" y="273050"/>
            <a:ext cx="3908718"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4"/>
          <p:cNvSpPr txBox="1"/>
          <p:nvPr>
            <p:ph idx="1" type="body"/>
          </p:nvPr>
        </p:nvSpPr>
        <p:spPr>
          <a:xfrm>
            <a:off x="4645083" y="273054"/>
            <a:ext cx="6641726"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5" name="Google Shape;65;p14"/>
          <p:cNvSpPr txBox="1"/>
          <p:nvPr>
            <p:ph idx="2" type="body"/>
          </p:nvPr>
        </p:nvSpPr>
        <p:spPr>
          <a:xfrm>
            <a:off x="594044" y="1435103"/>
            <a:ext cx="3908718"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6" name="Google Shape;66;p14"/>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67" name="Google Shape;67;p14"/>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68" name="Google Shape;68;p14"/>
          <p:cNvSpPr txBox="1"/>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tr-TR" sz="1200" u="none" cap="none" strike="noStrike">
                <a:solidFill>
                  <a:srgbClr val="888888"/>
                </a:solidFill>
                <a:latin typeface="Calibri"/>
                <a:ea typeface="Calibri"/>
                <a:cs typeface="Calibri"/>
                <a:sym typeface="Calibri"/>
              </a:rPr>
              <a:t>14.06.2023</a:t>
            </a:r>
            <a:endParaRPr b="0" i="0" sz="12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9" name="Shape 69"/>
        <p:cNvGrpSpPr/>
        <p:nvPr/>
      </p:nvGrpSpPr>
      <p:grpSpPr>
        <a:xfrm>
          <a:off x="0" y="0"/>
          <a:ext cx="0" cy="0"/>
          <a:chOff x="0" y="0"/>
          <a:chExt cx="0" cy="0"/>
        </a:xfrm>
      </p:grpSpPr>
      <p:sp>
        <p:nvSpPr>
          <p:cNvPr id="70" name="Google Shape;70;p15"/>
          <p:cNvSpPr txBox="1"/>
          <p:nvPr>
            <p:ph type="title"/>
          </p:nvPr>
        </p:nvSpPr>
        <p:spPr>
          <a:xfrm>
            <a:off x="2328730" y="4800601"/>
            <a:ext cx="712851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5"/>
          <p:cNvSpPr/>
          <p:nvPr>
            <p:ph idx="2" type="pic"/>
          </p:nvPr>
        </p:nvSpPr>
        <p:spPr>
          <a:xfrm>
            <a:off x="2328730" y="612775"/>
            <a:ext cx="7128510" cy="4114800"/>
          </a:xfrm>
          <a:prstGeom prst="rect">
            <a:avLst/>
          </a:prstGeom>
          <a:noFill/>
          <a:ln>
            <a:noFill/>
          </a:ln>
        </p:spPr>
      </p:sp>
      <p:sp>
        <p:nvSpPr>
          <p:cNvPr id="72" name="Google Shape;72;p15"/>
          <p:cNvSpPr txBox="1"/>
          <p:nvPr>
            <p:ph idx="1" type="body"/>
          </p:nvPr>
        </p:nvSpPr>
        <p:spPr>
          <a:xfrm>
            <a:off x="2328730" y="5367339"/>
            <a:ext cx="712851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3" name="Google Shape;73;p15"/>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descr="Εικόνα που περιέχει λογότυπο, γραφικά, γραμματοσειρά, γραφιστική&#10;&#10;Περιγραφή που δημιουργήθηκε αυτόματα" id="74" name="Google Shape;74;p15"/>
          <p:cNvPicPr preferRelativeResize="0"/>
          <p:nvPr/>
        </p:nvPicPr>
        <p:blipFill rotWithShape="1">
          <a:blip r:embed="rId2">
            <a:alphaModFix/>
          </a:blip>
          <a:srcRect b="33904" l="16021" r="17025" t="18065"/>
          <a:stretch/>
        </p:blipFill>
        <p:spPr>
          <a:xfrm>
            <a:off x="10425677" y="5712013"/>
            <a:ext cx="1455173" cy="104386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3921"/>
              </a:srgbClr>
            </a:outerShdw>
          </a:effectLst>
        </p:spPr>
      </p:pic>
      <p:sp>
        <p:nvSpPr>
          <p:cNvPr id="75" name="Google Shape;75;p15"/>
          <p:cNvSpPr txBox="1"/>
          <p:nvPr>
            <p:ph idx="10" type="dt"/>
          </p:nvPr>
        </p:nvSpPr>
        <p:spPr>
          <a:xfrm>
            <a:off x="4327843" y="6390749"/>
            <a:ext cx="2772198" cy="365125"/>
          </a:xfrm>
          <a:prstGeom prst="rect">
            <a:avLst/>
          </a:prstGeom>
          <a:noFill/>
          <a:ln>
            <a:noFill/>
          </a:ln>
        </p:spPr>
        <p:txBody>
          <a:bodyPr anchorCtr="1"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
          <p:cNvSpPr txBox="1"/>
          <p:nvPr>
            <p:ph idx="10" type="dt"/>
          </p:nvPr>
        </p:nvSpPr>
        <p:spPr>
          <a:xfrm>
            <a:off x="6534468" y="6356354"/>
            <a:ext cx="2772198"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
          <p:cNvSpPr txBox="1"/>
          <p:nvPr>
            <p:ph idx="12" type="sldNum"/>
          </p:nvPr>
        </p:nvSpPr>
        <p:spPr>
          <a:xfrm>
            <a:off x="8514609" y="6356354"/>
            <a:ext cx="27721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pic>
        <p:nvPicPr>
          <p:cNvPr id="14" name="Google Shape;14;p6"/>
          <p:cNvPicPr preferRelativeResize="0"/>
          <p:nvPr/>
        </p:nvPicPr>
        <p:blipFill rotWithShape="1">
          <a:blip r:embed="rId1">
            <a:alphaModFix/>
          </a:blip>
          <a:srcRect b="0" l="0" r="0" t="0"/>
          <a:stretch/>
        </p:blipFill>
        <p:spPr>
          <a:xfrm>
            <a:off x="0" y="6407481"/>
            <a:ext cx="1952246" cy="45051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34.jpg"/><Relationship Id="rId5" Type="http://schemas.openxmlformats.org/officeDocument/2006/relationships/image" Target="../media/image37.jpg"/><Relationship Id="rId6"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wordwall.net/tr/resource/14898556/tar%C4%B1m-%C3%BCr%C3%BCn" TargetMode="External"/><Relationship Id="rId4" Type="http://schemas.openxmlformats.org/officeDocument/2006/relationships/hyperlink" Target="https://wordwall.net/resource/52081474/agriculture" TargetMode="External"/><Relationship Id="rId5" Type="http://schemas.openxmlformats.org/officeDocument/2006/relationships/image" Target="../media/image4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31.jpg"/><Relationship Id="rId5" Type="http://schemas.openxmlformats.org/officeDocument/2006/relationships/image" Target="../media/image41.png"/><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5.jp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4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hyperlink" Target="https://app.lumi.education/content/6512943bbe3de7d68a77c85e" TargetMode="External"/><Relationship Id="rId5"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24.jpg"/><Relationship Id="rId5" Type="http://schemas.openxmlformats.org/officeDocument/2006/relationships/image" Target="../media/image45.jpg"/><Relationship Id="rId6" Type="http://schemas.openxmlformats.org/officeDocument/2006/relationships/hyperlink" Target="https://www.youtube.com/watch?v=5SzJkL7czI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29.jpg"/><Relationship Id="rId5"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ph type="ctrTitle"/>
          </p:nvPr>
        </p:nvSpPr>
        <p:spPr>
          <a:xfrm>
            <a:off x="6233652" y="818199"/>
            <a:ext cx="5270090" cy="2387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i="0" lang="tr-TR" sz="5900" u="none" strike="noStrike">
                <a:solidFill>
                  <a:srgbClr val="7E3DBC"/>
                </a:solidFill>
                <a:latin typeface="Tahoma"/>
                <a:ea typeface="Tahoma"/>
                <a:cs typeface="Tahoma"/>
                <a:sym typeface="Tahoma"/>
              </a:rPr>
              <a:t>Module 1</a:t>
            </a:r>
            <a:br>
              <a:rPr b="1" i="0" lang="tr-TR" sz="6600" u="none" strike="noStrike">
                <a:solidFill>
                  <a:srgbClr val="7E3DBC"/>
                </a:solidFill>
                <a:latin typeface="Tahoma"/>
                <a:ea typeface="Tahoma"/>
                <a:cs typeface="Tahoma"/>
                <a:sym typeface="Tahoma"/>
              </a:rPr>
            </a:br>
            <a:r>
              <a:rPr b="1" i="0" lang="tr-TR" sz="2700" u="none" strike="noStrike">
                <a:solidFill>
                  <a:srgbClr val="7E3DBC"/>
                </a:solidFill>
                <a:latin typeface="Tahoma"/>
                <a:ea typeface="Tahoma"/>
                <a:cs typeface="Tahoma"/>
                <a:sym typeface="Tahoma"/>
              </a:rPr>
              <a:t>Ecological Concepts and Definitions</a:t>
            </a:r>
            <a:endParaRPr b="1" sz="3600">
              <a:solidFill>
                <a:srgbClr val="7E3DBC"/>
              </a:solidFill>
              <a:latin typeface="Tahoma"/>
              <a:ea typeface="Tahoma"/>
              <a:cs typeface="Tahoma"/>
              <a:sym typeface="Tahoma"/>
            </a:endParaRPr>
          </a:p>
        </p:txBody>
      </p:sp>
      <p:sp>
        <p:nvSpPr>
          <p:cNvPr id="93" name="Google Shape;93;p1"/>
          <p:cNvSpPr txBox="1"/>
          <p:nvPr/>
        </p:nvSpPr>
        <p:spPr>
          <a:xfrm>
            <a:off x="6538586" y="3652201"/>
            <a:ext cx="4965156" cy="1271287"/>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100000"/>
              </a:lnSpc>
              <a:spcBef>
                <a:spcPts val="0"/>
              </a:spcBef>
              <a:spcAft>
                <a:spcPts val="0"/>
              </a:spcAft>
              <a:buClr>
                <a:srgbClr val="409B1B"/>
              </a:buClr>
              <a:buSzPct val="108108"/>
              <a:buFont typeface="Arial"/>
              <a:buNone/>
            </a:pPr>
            <a:r>
              <a:rPr b="1" i="0" lang="tr-TR" sz="3200" u="none" cap="none" strike="noStrike">
                <a:solidFill>
                  <a:srgbClr val="409B1B"/>
                </a:solidFill>
                <a:latin typeface="Tahoma"/>
                <a:ea typeface="Tahoma"/>
                <a:cs typeface="Tahoma"/>
                <a:sym typeface="Tahoma"/>
              </a:rPr>
              <a:t>Presented by</a:t>
            </a:r>
            <a:endParaRPr b="0" i="0" sz="3200" u="none" cap="none" strike="noStrike">
              <a:solidFill>
                <a:srgbClr val="000000"/>
              </a:solidFill>
              <a:latin typeface="Tahoma"/>
              <a:ea typeface="Tahoma"/>
              <a:cs typeface="Tahoma"/>
              <a:sym typeface="Tahoma"/>
            </a:endParaRPr>
          </a:p>
          <a:p>
            <a:pPr indent="0" lvl="0" marL="0" marR="0" rtl="0" algn="l">
              <a:lnSpc>
                <a:spcPct val="100000"/>
              </a:lnSpc>
              <a:spcBef>
                <a:spcPts val="640"/>
              </a:spcBef>
              <a:spcAft>
                <a:spcPts val="0"/>
              </a:spcAft>
              <a:buClr>
                <a:srgbClr val="409B1B"/>
              </a:buClr>
              <a:buSzPct val="108108"/>
              <a:buFont typeface="Arial"/>
              <a:buNone/>
            </a:pPr>
            <a:r>
              <a:rPr b="1" i="0" lang="tr-TR" sz="3200" u="none" cap="none" strike="noStrike">
                <a:solidFill>
                  <a:srgbClr val="409B1B"/>
                </a:solidFill>
                <a:latin typeface="Tahoma"/>
                <a:ea typeface="Tahoma"/>
                <a:cs typeface="Tahoma"/>
                <a:sym typeface="Tahoma"/>
              </a:rPr>
              <a:t>Osmangazi Municipality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6"/>
          <p:cNvPicPr preferRelativeResize="0"/>
          <p:nvPr/>
        </p:nvPicPr>
        <p:blipFill rotWithShape="1">
          <a:blip r:embed="rId3">
            <a:alphaModFix/>
          </a:blip>
          <a:srcRect b="0" l="0" r="0" t="0"/>
          <a:stretch/>
        </p:blipFill>
        <p:spPr>
          <a:xfrm>
            <a:off x="400643" y="251209"/>
            <a:ext cx="3526971" cy="3526971"/>
          </a:xfrm>
          <a:prstGeom prst="rect">
            <a:avLst/>
          </a:prstGeom>
          <a:noFill/>
          <a:ln>
            <a:noFill/>
          </a:ln>
        </p:spPr>
      </p:pic>
      <p:sp>
        <p:nvSpPr>
          <p:cNvPr id="199" name="Google Shape;199;p26"/>
          <p:cNvSpPr txBox="1"/>
          <p:nvPr>
            <p:ph idx="1" type="body"/>
          </p:nvPr>
        </p:nvSpPr>
        <p:spPr>
          <a:xfrm>
            <a:off x="140677" y="90436"/>
            <a:ext cx="11646039" cy="5848140"/>
          </a:xfrm>
          <a:prstGeom prst="rect">
            <a:avLst/>
          </a:prstGeom>
          <a:noFill/>
          <a:ln>
            <a:noFill/>
          </a:ln>
        </p:spPr>
        <p:txBody>
          <a:bodyPr anchorCtr="0" anchor="t" bIns="45700" lIns="91425" spcFirstLastPara="1" rIns="91425" wrap="square" tIns="45700">
            <a:normAutofit/>
          </a:bodyPr>
          <a:lstStyle/>
          <a:p>
            <a:pPr indent="0" lvl="0" marL="114300" rtl="0" algn="l">
              <a:lnSpc>
                <a:spcPct val="100000"/>
              </a:lnSpc>
              <a:spcBef>
                <a:spcPts val="360"/>
              </a:spcBef>
              <a:spcAft>
                <a:spcPts val="0"/>
              </a:spcAft>
              <a:buSzPts val="1800"/>
              <a:buNone/>
            </a:pPr>
            <a:r>
              <a:t/>
            </a:r>
            <a:endParaRPr/>
          </a:p>
        </p:txBody>
      </p:sp>
      <p:pic>
        <p:nvPicPr>
          <p:cNvPr id="200" name="Google Shape;200;p26"/>
          <p:cNvPicPr preferRelativeResize="0"/>
          <p:nvPr/>
        </p:nvPicPr>
        <p:blipFill rotWithShape="1">
          <a:blip r:embed="rId4">
            <a:alphaModFix/>
          </a:blip>
          <a:srcRect b="0" l="0" r="0" t="0"/>
          <a:stretch/>
        </p:blipFill>
        <p:spPr>
          <a:xfrm>
            <a:off x="7239962" y="173543"/>
            <a:ext cx="4500211" cy="2997476"/>
          </a:xfrm>
          <a:prstGeom prst="rect">
            <a:avLst/>
          </a:prstGeom>
          <a:noFill/>
          <a:ln>
            <a:noFill/>
          </a:ln>
        </p:spPr>
      </p:pic>
      <p:pic>
        <p:nvPicPr>
          <p:cNvPr id="201" name="Google Shape;201;p26"/>
          <p:cNvPicPr preferRelativeResize="0"/>
          <p:nvPr/>
        </p:nvPicPr>
        <p:blipFill rotWithShape="1">
          <a:blip r:embed="rId5">
            <a:alphaModFix/>
          </a:blip>
          <a:srcRect b="0" l="0" r="0" t="0"/>
          <a:stretch/>
        </p:blipFill>
        <p:spPr>
          <a:xfrm>
            <a:off x="6302420" y="2301072"/>
            <a:ext cx="2774951" cy="4157506"/>
          </a:xfrm>
          <a:prstGeom prst="rect">
            <a:avLst/>
          </a:prstGeom>
          <a:noFill/>
          <a:ln>
            <a:noFill/>
          </a:ln>
        </p:spPr>
      </p:pic>
      <p:pic>
        <p:nvPicPr>
          <p:cNvPr id="202" name="Google Shape;202;p26"/>
          <p:cNvPicPr preferRelativeResize="0"/>
          <p:nvPr/>
        </p:nvPicPr>
        <p:blipFill rotWithShape="1">
          <a:blip r:embed="rId6">
            <a:alphaModFix/>
          </a:blip>
          <a:srcRect b="0" l="0" r="0" t="0"/>
          <a:stretch/>
        </p:blipFill>
        <p:spPr>
          <a:xfrm>
            <a:off x="1565624" y="2925482"/>
            <a:ext cx="4480753" cy="31738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7"/>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a:solidFill>
                  <a:srgbClr val="7E3DBC"/>
                </a:solidFill>
                <a:latin typeface="Tahoma"/>
                <a:ea typeface="Tahoma"/>
                <a:cs typeface="Tahoma"/>
                <a:sym typeface="Tahoma"/>
              </a:rPr>
              <a:t>Lesson Plan 1: LIVING SOIL</a:t>
            </a:r>
            <a:endParaRPr/>
          </a:p>
        </p:txBody>
      </p:sp>
      <p:sp>
        <p:nvSpPr>
          <p:cNvPr id="208" name="Google Shape;208;p27"/>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Implementation:</a:t>
            </a:r>
            <a:endParaRPr/>
          </a:p>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Hands on activity / farm - based learning-3:</a:t>
            </a:r>
            <a:endParaRPr/>
          </a:p>
          <a:p>
            <a:pPr indent="-165100" lvl="0" marL="342900" rtl="0" algn="l">
              <a:lnSpc>
                <a:spcPct val="100000"/>
              </a:lnSpc>
              <a:spcBef>
                <a:spcPts val="0"/>
              </a:spcBef>
              <a:spcAft>
                <a:spcPts val="0"/>
              </a:spcAft>
              <a:buSzPts val="2800"/>
              <a:buNone/>
            </a:pPr>
            <a:r>
              <a:t/>
            </a:r>
            <a:endParaRPr b="1"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Play computer games related to sustainable agriculture.</a:t>
            </a:r>
            <a:endParaRPr sz="2400">
              <a:latin typeface="Tahoma"/>
              <a:ea typeface="Tahoma"/>
              <a:cs typeface="Tahoma"/>
              <a:sym typeface="Tahoma"/>
            </a:endParaRPr>
          </a:p>
          <a:p>
            <a:pPr indent="-228600" lvl="0" marL="457200" rtl="0" algn="l">
              <a:lnSpc>
                <a:spcPct val="100000"/>
              </a:lnSpc>
              <a:spcBef>
                <a:spcPts val="360"/>
              </a:spcBef>
              <a:spcAft>
                <a:spcPts val="0"/>
              </a:spcAft>
              <a:buClr>
                <a:schemeClr val="dk1"/>
              </a:buClr>
              <a:buSzPts val="1800"/>
              <a:buNone/>
            </a:pPr>
            <a:r>
              <a:t/>
            </a:r>
            <a:endParaRPr sz="2800" u="sng"/>
          </a:p>
          <a:p>
            <a:pPr indent="0" lvl="0" marL="114300" rtl="0" algn="l">
              <a:lnSpc>
                <a:spcPct val="100000"/>
              </a:lnSpc>
              <a:spcBef>
                <a:spcPts val="360"/>
              </a:spcBef>
              <a:spcAft>
                <a:spcPts val="0"/>
              </a:spcAft>
              <a:buSzPts val="1800"/>
              <a:buNone/>
            </a:pPr>
            <a:r>
              <a:t/>
            </a:r>
            <a:endParaRPr sz="2800"/>
          </a:p>
          <a:p>
            <a:pPr indent="0" lvl="0" marL="114300" rtl="0" algn="l">
              <a:lnSpc>
                <a:spcPct val="100000"/>
              </a:lnSpc>
              <a:spcBef>
                <a:spcPts val="360"/>
              </a:spcBef>
              <a:spcAft>
                <a:spcPts val="0"/>
              </a:spcAft>
              <a:buSzPts val="1800"/>
              <a:buNone/>
            </a:pPr>
            <a:r>
              <a:t/>
            </a:r>
            <a:endParaRPr sz="2800"/>
          </a:p>
          <a:p>
            <a:pPr indent="0" lvl="0" marL="0" rtl="0" algn="l">
              <a:lnSpc>
                <a:spcPct val="100000"/>
              </a:lnSpc>
              <a:spcBef>
                <a:spcPts val="0"/>
              </a:spcBef>
              <a:spcAft>
                <a:spcPts val="0"/>
              </a:spcAft>
              <a:buSzPts val="2800"/>
              <a:buNone/>
            </a:pPr>
            <a:r>
              <a:t/>
            </a:r>
            <a:endParaRPr sz="2800">
              <a:latin typeface="Tahoma"/>
              <a:ea typeface="Tahoma"/>
              <a:cs typeface="Tahoma"/>
              <a:sym typeface="Tahoma"/>
            </a:endParaRPr>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p:txBody>
      </p:sp>
      <p:sp>
        <p:nvSpPr>
          <p:cNvPr id="209" name="Google Shape;209;p27">
            <a:hlinkClick r:id="rId3"/>
          </p:cNvPr>
          <p:cNvSpPr/>
          <p:nvPr/>
        </p:nvSpPr>
        <p:spPr>
          <a:xfrm>
            <a:off x="3280657" y="3467348"/>
            <a:ext cx="1924334" cy="1501254"/>
          </a:xfrm>
          <a:custGeom>
            <a:rect b="b" l="l" r="r" t="t"/>
            <a:pathLst>
              <a:path extrusionOk="0" h="120000" w="120000">
                <a:moveTo>
                  <a:pt x="0" y="0"/>
                </a:moveTo>
                <a:lnTo>
                  <a:pt x="120000" y="0"/>
                </a:lnTo>
                <a:lnTo>
                  <a:pt x="120000" y="120000"/>
                </a:lnTo>
                <a:lnTo>
                  <a:pt x="0" y="120000"/>
                </a:lnTo>
                <a:close/>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path>
              <a:path extrusionOk="0" fill="darken"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46835" y="48750"/>
                </a:lnTo>
                <a:lnTo>
                  <a:pt x="53418" y="48750"/>
                </a:lnTo>
                <a:lnTo>
                  <a:pt x="53418" y="88125"/>
                </a:lnTo>
                <a:lnTo>
                  <a:pt x="46835" y="88125"/>
                </a:lnTo>
                <a:lnTo>
                  <a:pt x="46835" y="93750"/>
                </a:lnTo>
                <a:lnTo>
                  <a:pt x="73165" y="93750"/>
                </a:lnTo>
                <a:lnTo>
                  <a:pt x="73165" y="88125"/>
                </a:lnTo>
                <a:lnTo>
                  <a:pt x="66582" y="88125"/>
                </a:lnTo>
                <a:lnTo>
                  <a:pt x="66582" y="43125"/>
                </a:lnTo>
                <a:close/>
              </a:path>
              <a:path extrusionOk="0" fill="lighten" h="120000" w="120000">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0" name="Google Shape;210;p27">
            <a:hlinkClick r:id="rId4"/>
          </p:cNvPr>
          <p:cNvSpPr/>
          <p:nvPr/>
        </p:nvSpPr>
        <p:spPr>
          <a:xfrm>
            <a:off x="6573118" y="3467348"/>
            <a:ext cx="1924334" cy="1501254"/>
          </a:xfrm>
          <a:custGeom>
            <a:rect b="b" l="l" r="r" t="t"/>
            <a:pathLst>
              <a:path extrusionOk="0" h="120000" w="120000">
                <a:moveTo>
                  <a:pt x="0" y="0"/>
                </a:moveTo>
                <a:lnTo>
                  <a:pt x="120000" y="0"/>
                </a:lnTo>
                <a:lnTo>
                  <a:pt x="120000" y="120000"/>
                </a:lnTo>
                <a:lnTo>
                  <a:pt x="0" y="120000"/>
                </a:lnTo>
                <a:close/>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path>
              <a:path extrusionOk="0" fill="darken"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46835" y="48750"/>
                </a:lnTo>
                <a:lnTo>
                  <a:pt x="53418" y="48750"/>
                </a:lnTo>
                <a:lnTo>
                  <a:pt x="53418" y="88125"/>
                </a:lnTo>
                <a:lnTo>
                  <a:pt x="46835" y="88125"/>
                </a:lnTo>
                <a:lnTo>
                  <a:pt x="46835" y="93750"/>
                </a:lnTo>
                <a:lnTo>
                  <a:pt x="73165" y="93750"/>
                </a:lnTo>
                <a:lnTo>
                  <a:pt x="73165" y="88125"/>
                </a:lnTo>
                <a:lnTo>
                  <a:pt x="66582" y="88125"/>
                </a:lnTo>
                <a:lnTo>
                  <a:pt x="66582" y="43125"/>
                </a:lnTo>
                <a:close/>
              </a:path>
              <a:path extrusionOk="0" fill="lighten" h="120000" w="120000">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Users\pelingulgor\Desktop\SCHOOL TO FARM - DERS MODULU 1 ÇALIŞMA\shutterstock_1139511953 [Dönüştürülmüş]-01.jpg" id="211" name="Google Shape;211;p27"/>
          <p:cNvPicPr preferRelativeResize="0"/>
          <p:nvPr/>
        </p:nvPicPr>
        <p:blipFill rotWithShape="1">
          <a:blip r:embed="rId5">
            <a:alphaModFix/>
          </a:blip>
          <a:srcRect b="10735" l="25948" r="61575" t="73899"/>
          <a:stretch/>
        </p:blipFill>
        <p:spPr>
          <a:xfrm>
            <a:off x="267954" y="2676400"/>
            <a:ext cx="479235" cy="4959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txBox="1"/>
          <p:nvPr>
            <p:ph type="title"/>
          </p:nvPr>
        </p:nvSpPr>
        <p:spPr>
          <a:xfrm>
            <a:off x="632144" y="93663"/>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217" name="Google Shape;217;p28"/>
          <p:cNvSpPr txBox="1"/>
          <p:nvPr>
            <p:ph idx="1" type="body"/>
          </p:nvPr>
        </p:nvSpPr>
        <p:spPr>
          <a:xfrm>
            <a:off x="594044" y="1600204"/>
            <a:ext cx="6947695" cy="4525963"/>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lnSpc>
                <a:spcPct val="100000"/>
              </a:lnSpc>
              <a:spcBef>
                <a:spcPts val="0"/>
              </a:spcBef>
              <a:spcAft>
                <a:spcPts val="0"/>
              </a:spcAft>
              <a:buSzPct val="116666"/>
              <a:buChar char="•"/>
            </a:pPr>
            <a:r>
              <a:rPr b="1" lang="tr-TR" sz="2400">
                <a:latin typeface="Tahoma"/>
                <a:ea typeface="Tahoma"/>
                <a:cs typeface="Tahoma"/>
                <a:sym typeface="Tahoma"/>
              </a:rPr>
              <a:t>Purpose / Learning objectives:</a:t>
            </a:r>
            <a:endParaRPr/>
          </a:p>
          <a:p>
            <a:pPr indent="-165100" lvl="0" marL="342900" rtl="0" algn="l">
              <a:lnSpc>
                <a:spcPct val="100000"/>
              </a:lnSpc>
              <a:spcBef>
                <a:spcPts val="0"/>
              </a:spcBef>
              <a:spcAft>
                <a:spcPts val="0"/>
              </a:spcAft>
              <a:buSzPct val="116666"/>
              <a:buNone/>
            </a:pPr>
            <a:r>
              <a:t/>
            </a:r>
            <a:endParaRPr b="1" sz="2400">
              <a:latin typeface="Tahoma"/>
              <a:ea typeface="Tahoma"/>
              <a:cs typeface="Tahoma"/>
              <a:sym typeface="Tahoma"/>
            </a:endParaRPr>
          </a:p>
          <a:p>
            <a:pPr indent="0" lvl="0" marL="0" rtl="0" algn="l">
              <a:lnSpc>
                <a:spcPct val="100000"/>
              </a:lnSpc>
              <a:spcBef>
                <a:spcPts val="0"/>
              </a:spcBef>
              <a:spcAft>
                <a:spcPts val="0"/>
              </a:spcAft>
              <a:buSzPct val="116666"/>
              <a:buNone/>
            </a:pPr>
            <a:r>
              <a:rPr lang="tr-TR" sz="2400">
                <a:latin typeface="Tahoma"/>
                <a:ea typeface="Tahoma"/>
                <a:cs typeface="Tahoma"/>
                <a:sym typeface="Tahoma"/>
              </a:rPr>
              <a:t>	Concept of sustainability and sustainable agriculture</a:t>
            </a:r>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rPr lang="tr-TR" sz="2400">
                <a:latin typeface="Tahoma"/>
                <a:ea typeface="Tahoma"/>
                <a:cs typeface="Tahoma"/>
                <a:sym typeface="Tahoma"/>
              </a:rPr>
              <a:t>	</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rPr lang="tr-TR" sz="2400">
                <a:latin typeface="Tahoma"/>
                <a:ea typeface="Tahoma"/>
                <a:cs typeface="Tahoma"/>
                <a:sym typeface="Tahoma"/>
              </a:rPr>
              <a:t>   How to use natural resources more efficiently within the scope of sustainable agricultural practices</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ct val="75000"/>
              <a:buNone/>
            </a:pPr>
            <a:r>
              <a:rPr lang="tr-TR" sz="2400">
                <a:latin typeface="Tahoma"/>
                <a:ea typeface="Tahoma"/>
                <a:cs typeface="Tahoma"/>
                <a:sym typeface="Tahoma"/>
              </a:rPr>
              <a:t>   </a:t>
            </a:r>
            <a:r>
              <a:rPr lang="tr-TR" sz="2350">
                <a:latin typeface="Tahoma"/>
                <a:ea typeface="Tahoma"/>
                <a:cs typeface="Tahoma"/>
                <a:sym typeface="Tahoma"/>
              </a:rPr>
              <a:t> H</a:t>
            </a:r>
            <a:r>
              <a:rPr lang="tr-TR" sz="2350">
                <a:latin typeface="Tahoma"/>
                <a:ea typeface="Tahoma"/>
                <a:cs typeface="Tahoma"/>
                <a:sym typeface="Tahoma"/>
              </a:rPr>
              <a:t>ow water and light impact soil health by observing soil organisms and plant health in different conditions.</a:t>
            </a:r>
            <a:endParaRPr sz="2350">
              <a:latin typeface="Tahoma"/>
              <a:ea typeface="Tahoma"/>
              <a:cs typeface="Tahoma"/>
              <a:sym typeface="Tahoma"/>
            </a:endParaRPr>
          </a:p>
          <a:p>
            <a:pPr indent="0" lvl="0" marL="114300" rtl="0" algn="l">
              <a:lnSpc>
                <a:spcPct val="100000"/>
              </a:lnSpc>
              <a:spcBef>
                <a:spcPts val="360"/>
              </a:spcBef>
              <a:spcAft>
                <a:spcPts val="0"/>
              </a:spcAft>
              <a:buSzPct val="76595"/>
              <a:buNone/>
            </a:pPr>
            <a:r>
              <a:t/>
            </a:r>
            <a:endParaRPr sz="2350">
              <a:latin typeface="Tahoma"/>
              <a:ea typeface="Tahoma"/>
              <a:cs typeface="Tahoma"/>
              <a:sym typeface="Tahoma"/>
            </a:endParaRPr>
          </a:p>
          <a:p>
            <a:pPr indent="0" lvl="0" marL="0" rtl="0" algn="l">
              <a:lnSpc>
                <a:spcPct val="100000"/>
              </a:lnSpc>
              <a:spcBef>
                <a:spcPts val="0"/>
              </a:spcBef>
              <a:spcAft>
                <a:spcPts val="0"/>
              </a:spcAft>
              <a:buSzPct val="100000"/>
              <a:buNone/>
            </a:pPr>
            <a:r>
              <a:t/>
            </a:r>
            <a:endParaRPr sz="2800"/>
          </a:p>
          <a:p>
            <a:pPr indent="-165100" lvl="0" marL="342900" rtl="0" algn="l">
              <a:lnSpc>
                <a:spcPct val="100000"/>
              </a:lnSpc>
              <a:spcBef>
                <a:spcPts val="0"/>
              </a:spcBef>
              <a:spcAft>
                <a:spcPts val="0"/>
              </a:spcAft>
              <a:buSzPct val="100000"/>
              <a:buNone/>
            </a:pPr>
            <a:r>
              <a:t/>
            </a:r>
            <a:endParaRPr sz="2800">
              <a:latin typeface="Tahoma"/>
              <a:ea typeface="Tahoma"/>
              <a:cs typeface="Tahoma"/>
              <a:sym typeface="Tahoma"/>
            </a:endParaRPr>
          </a:p>
          <a:p>
            <a:pPr indent="-165100" lvl="0" marL="342900" rtl="0" algn="l">
              <a:lnSpc>
                <a:spcPct val="100000"/>
              </a:lnSpc>
              <a:spcBef>
                <a:spcPts val="0"/>
              </a:spcBef>
              <a:spcAft>
                <a:spcPts val="0"/>
              </a:spcAft>
              <a:buSzPct val="100000"/>
              <a:buNone/>
            </a:pPr>
            <a:r>
              <a:t/>
            </a:r>
            <a:endParaRPr sz="2800">
              <a:latin typeface="Tahoma"/>
              <a:ea typeface="Tahoma"/>
              <a:cs typeface="Tahoma"/>
              <a:sym typeface="Tahoma"/>
            </a:endParaRPr>
          </a:p>
        </p:txBody>
      </p:sp>
      <p:pic>
        <p:nvPicPr>
          <p:cNvPr id="218" name="Google Shape;218;p28"/>
          <p:cNvPicPr preferRelativeResize="0"/>
          <p:nvPr/>
        </p:nvPicPr>
        <p:blipFill rotWithShape="1">
          <a:blip r:embed="rId3">
            <a:alphaModFix/>
          </a:blip>
          <a:srcRect b="0" l="0" r="0" t="0"/>
          <a:stretch/>
        </p:blipFill>
        <p:spPr>
          <a:xfrm>
            <a:off x="7253095" y="1236663"/>
            <a:ext cx="4463283" cy="4889504"/>
          </a:xfrm>
          <a:prstGeom prst="rect">
            <a:avLst/>
          </a:prstGeom>
          <a:noFill/>
          <a:ln>
            <a:noFill/>
          </a:ln>
        </p:spPr>
      </p:pic>
      <p:pic>
        <p:nvPicPr>
          <p:cNvPr descr="C:\Users\pelingulgor\Desktop\SCHOOL TO FARM - DERS MODULU 1 ÇALIŞMA\shutterstock_1139511953 [Dönüştürülmüş]-01.jpg" id="219" name="Google Shape;219;p28"/>
          <p:cNvPicPr preferRelativeResize="0"/>
          <p:nvPr/>
        </p:nvPicPr>
        <p:blipFill rotWithShape="1">
          <a:blip r:embed="rId4">
            <a:alphaModFix/>
          </a:blip>
          <a:srcRect b="29404" l="78394" r="9087" t="54390"/>
          <a:stretch/>
        </p:blipFill>
        <p:spPr>
          <a:xfrm>
            <a:off x="375272" y="2056905"/>
            <a:ext cx="427925" cy="465363"/>
          </a:xfrm>
          <a:prstGeom prst="rect">
            <a:avLst/>
          </a:prstGeom>
          <a:noFill/>
          <a:ln>
            <a:noFill/>
          </a:ln>
        </p:spPr>
      </p:pic>
      <p:pic>
        <p:nvPicPr>
          <p:cNvPr descr="C:\Users\pelingulgor\Desktop\SCHOOL TO FARM - DERS MODULU 1 ÇALIŞMA\shutterstock_1139511953 [Dönüştürülmüş]-01.jpg" id="220" name="Google Shape;220;p28"/>
          <p:cNvPicPr preferRelativeResize="0"/>
          <p:nvPr/>
        </p:nvPicPr>
        <p:blipFill rotWithShape="1">
          <a:blip r:embed="rId4">
            <a:alphaModFix/>
          </a:blip>
          <a:srcRect b="29404" l="78394" r="9087" t="54390"/>
          <a:stretch/>
        </p:blipFill>
        <p:spPr>
          <a:xfrm>
            <a:off x="306072" y="2963645"/>
            <a:ext cx="427925" cy="465363"/>
          </a:xfrm>
          <a:prstGeom prst="rect">
            <a:avLst/>
          </a:prstGeom>
          <a:noFill/>
          <a:ln>
            <a:noFill/>
          </a:ln>
        </p:spPr>
      </p:pic>
      <p:pic>
        <p:nvPicPr>
          <p:cNvPr descr="C:\Users\pelingulgor\Desktop\SCHOOL TO FARM - DERS MODULU 1 ÇALIŞMA\shutterstock_1139511953 [Dönüştürülmüş]-01.jpg" id="221" name="Google Shape;221;p28"/>
          <p:cNvPicPr preferRelativeResize="0"/>
          <p:nvPr/>
        </p:nvPicPr>
        <p:blipFill rotWithShape="1">
          <a:blip r:embed="rId4">
            <a:alphaModFix/>
          </a:blip>
          <a:srcRect b="29404" l="78393" r="9087" t="54390"/>
          <a:stretch/>
        </p:blipFill>
        <p:spPr>
          <a:xfrm>
            <a:off x="306072" y="3870370"/>
            <a:ext cx="427925" cy="4653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9"/>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227" name="Google Shape;227;p29"/>
          <p:cNvSpPr txBox="1"/>
          <p:nvPr>
            <p:ph idx="1" type="body"/>
          </p:nvPr>
        </p:nvSpPr>
        <p:spPr>
          <a:xfrm>
            <a:off x="594043" y="1600204"/>
            <a:ext cx="10035857"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800">
                <a:latin typeface="Tahoma"/>
                <a:ea typeface="Tahoma"/>
                <a:cs typeface="Tahoma"/>
                <a:sym typeface="Tahoma"/>
              </a:rPr>
              <a:t>Intersecting objectives:</a:t>
            </a:r>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Increasing productivity in agriculture</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Ensuring the protection of natural resources</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Prevention of environmental pollution</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Producing high quality products</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800"/>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descr="C:\Users\pelingulgor\Desktop\SCHOOL TO FARM - DERS MODULU 1 ÇALIŞMA\shutterstock_1139511953 [Dönüştürülmüş]-01.jpg" id="228" name="Google Shape;228;p29"/>
          <p:cNvPicPr preferRelativeResize="0"/>
          <p:nvPr/>
        </p:nvPicPr>
        <p:blipFill rotWithShape="1">
          <a:blip r:embed="rId3">
            <a:alphaModFix/>
          </a:blip>
          <a:srcRect b="11149" l="79175" r="9713" t="75998"/>
          <a:stretch/>
        </p:blipFill>
        <p:spPr>
          <a:xfrm>
            <a:off x="158054" y="2144908"/>
            <a:ext cx="553126" cy="537545"/>
          </a:xfrm>
          <a:prstGeom prst="rect">
            <a:avLst/>
          </a:prstGeom>
          <a:noFill/>
          <a:ln>
            <a:noFill/>
          </a:ln>
        </p:spPr>
      </p:pic>
      <p:pic>
        <p:nvPicPr>
          <p:cNvPr descr="C:\Users\pelingulgor\Desktop\SCHOOL TO FARM - DERS MODULU 1 ÇALIŞMA\shutterstock_1139511953 [Dönüştürülmüş]-01.jpg" id="229" name="Google Shape;229;p29"/>
          <p:cNvPicPr preferRelativeResize="0"/>
          <p:nvPr/>
        </p:nvPicPr>
        <p:blipFill rotWithShape="1">
          <a:blip r:embed="rId3">
            <a:alphaModFix/>
          </a:blip>
          <a:srcRect b="11149" l="79175" r="9713" t="75998"/>
          <a:stretch/>
        </p:blipFill>
        <p:spPr>
          <a:xfrm>
            <a:off x="153103" y="2891455"/>
            <a:ext cx="553126" cy="537545"/>
          </a:xfrm>
          <a:prstGeom prst="rect">
            <a:avLst/>
          </a:prstGeom>
          <a:noFill/>
          <a:ln>
            <a:noFill/>
          </a:ln>
        </p:spPr>
      </p:pic>
      <p:pic>
        <p:nvPicPr>
          <p:cNvPr descr="C:\Users\pelingulgor\Desktop\SCHOOL TO FARM - DERS MODULU 1 ÇALIŞMA\shutterstock_1139511953 [Dönüştürülmüş]-01.jpg" id="230" name="Google Shape;230;p29"/>
          <p:cNvPicPr preferRelativeResize="0"/>
          <p:nvPr/>
        </p:nvPicPr>
        <p:blipFill rotWithShape="1">
          <a:blip r:embed="rId3">
            <a:alphaModFix/>
          </a:blip>
          <a:srcRect b="11149" l="79175" r="9713" t="75998"/>
          <a:stretch/>
        </p:blipFill>
        <p:spPr>
          <a:xfrm>
            <a:off x="153103" y="3680173"/>
            <a:ext cx="553126" cy="537545"/>
          </a:xfrm>
          <a:prstGeom prst="rect">
            <a:avLst/>
          </a:prstGeom>
          <a:noFill/>
          <a:ln>
            <a:noFill/>
          </a:ln>
        </p:spPr>
      </p:pic>
      <p:pic>
        <p:nvPicPr>
          <p:cNvPr descr="C:\Users\pelingulgor\Desktop\SCHOOL TO FARM - DERS MODULU 1 ÇALIŞMA\shutterstock_1139511953 [Dönüştürülmüş]-01.jpg" id="231" name="Google Shape;231;p29"/>
          <p:cNvPicPr preferRelativeResize="0"/>
          <p:nvPr/>
        </p:nvPicPr>
        <p:blipFill rotWithShape="1">
          <a:blip r:embed="rId3">
            <a:alphaModFix/>
          </a:blip>
          <a:srcRect b="11149" l="79175" r="9713" t="75998"/>
          <a:stretch/>
        </p:blipFill>
        <p:spPr>
          <a:xfrm>
            <a:off x="153103" y="4490716"/>
            <a:ext cx="553126" cy="537545"/>
          </a:xfrm>
          <a:prstGeom prst="rect">
            <a:avLst/>
          </a:prstGeom>
          <a:noFill/>
          <a:ln>
            <a:noFill/>
          </a:ln>
        </p:spPr>
      </p:pic>
      <p:pic>
        <p:nvPicPr>
          <p:cNvPr descr="C:\Users\pelingulgor\Desktop\SCHOOL TO FARM - DERS MODULU 1 ÇALIŞMA\shutterstock_1139511953 [Dönüştürülmüş]-01.jpg" id="232" name="Google Shape;232;p29"/>
          <p:cNvPicPr preferRelativeResize="0"/>
          <p:nvPr/>
        </p:nvPicPr>
        <p:blipFill rotWithShape="1">
          <a:blip r:embed="rId3">
            <a:alphaModFix/>
          </a:blip>
          <a:srcRect b="9422" l="6561" r="74432" t="73627"/>
          <a:stretch/>
        </p:blipFill>
        <p:spPr>
          <a:xfrm>
            <a:off x="6823908" y="2535686"/>
            <a:ext cx="2068466" cy="1549902"/>
          </a:xfrm>
          <a:prstGeom prst="rect">
            <a:avLst/>
          </a:prstGeom>
          <a:noFill/>
          <a:ln>
            <a:noFill/>
          </a:ln>
        </p:spPr>
      </p:pic>
      <p:pic>
        <p:nvPicPr>
          <p:cNvPr descr="C:\Users\pelingulgor\Desktop\SCHOOL TO FARM - DERS MODULU 1 ÇALIŞMA\shutterstock_1139511953 [Dönüştürülmüş]-01.jpg" id="233" name="Google Shape;233;p29"/>
          <p:cNvPicPr preferRelativeResize="0"/>
          <p:nvPr/>
        </p:nvPicPr>
        <p:blipFill rotWithShape="1">
          <a:blip r:embed="rId3">
            <a:alphaModFix/>
          </a:blip>
          <a:srcRect b="65274" l="26283" r="60102" t="19358"/>
          <a:stretch/>
        </p:blipFill>
        <p:spPr>
          <a:xfrm>
            <a:off x="6035020" y="1203313"/>
            <a:ext cx="1542374" cy="1462596"/>
          </a:xfrm>
          <a:prstGeom prst="rect">
            <a:avLst/>
          </a:prstGeom>
          <a:noFill/>
          <a:ln>
            <a:noFill/>
          </a:ln>
        </p:spPr>
      </p:pic>
      <p:pic>
        <p:nvPicPr>
          <p:cNvPr descr="C:\Users\pelingulgor\Desktop\SCHOOL TO FARM - DERS MODULU 1 ÇALIŞMA\shutterstock_1139511953 [Dönüştürülmüş]-01.jpg" id="234" name="Google Shape;234;p29"/>
          <p:cNvPicPr preferRelativeResize="0"/>
          <p:nvPr/>
        </p:nvPicPr>
        <p:blipFill rotWithShape="1">
          <a:blip r:embed="rId3">
            <a:alphaModFix/>
          </a:blip>
          <a:srcRect b="65142" l="79745" r="7492" t="19239"/>
          <a:stretch/>
        </p:blipFill>
        <p:spPr>
          <a:xfrm>
            <a:off x="6155945" y="3617273"/>
            <a:ext cx="1214424" cy="1248690"/>
          </a:xfrm>
          <a:prstGeom prst="rect">
            <a:avLst/>
          </a:prstGeom>
          <a:noFill/>
          <a:ln>
            <a:noFill/>
          </a:ln>
        </p:spPr>
      </p:pic>
      <p:pic>
        <p:nvPicPr>
          <p:cNvPr descr="C:\Users\pelingulgor\Desktop\SCHOOL TO FARM - DERS MODULU 1 ÇALIŞMA\shutterstock_1139511953 [Dönüştürülmüş]-01.jpg" id="235" name="Google Shape;235;p29"/>
          <p:cNvPicPr preferRelativeResize="0"/>
          <p:nvPr/>
        </p:nvPicPr>
        <p:blipFill rotWithShape="1">
          <a:blip r:embed="rId3">
            <a:alphaModFix/>
          </a:blip>
          <a:srcRect b="27008" l="44053" r="43395" t="54365"/>
          <a:stretch/>
        </p:blipFill>
        <p:spPr>
          <a:xfrm>
            <a:off x="5091607" y="4686293"/>
            <a:ext cx="1214425" cy="15141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75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75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75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75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0"/>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241" name="Google Shape;241;p30"/>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Facilitation:</a:t>
            </a:r>
            <a:endParaRPr/>
          </a:p>
          <a:p>
            <a:pPr indent="-165100" lvl="0" marL="342900" rtl="0" algn="l">
              <a:lnSpc>
                <a:spcPct val="100000"/>
              </a:lnSpc>
              <a:spcBef>
                <a:spcPts val="0"/>
              </a:spcBef>
              <a:spcAft>
                <a:spcPts val="0"/>
              </a:spcAft>
              <a:buSzPts val="2800"/>
              <a:buNone/>
            </a:pPr>
            <a:r>
              <a:rPr b="1" lang="tr-TR" sz="2400">
                <a:latin typeface="Tahoma"/>
                <a:ea typeface="Tahoma"/>
                <a:cs typeface="Tahoma"/>
                <a:sym typeface="Tahoma"/>
              </a:rPr>
              <a:t> </a:t>
            </a:r>
            <a:endParaRPr b="1" sz="2400">
              <a:latin typeface="Tahoma"/>
              <a:ea typeface="Tahoma"/>
              <a:cs typeface="Tahoma"/>
              <a:sym typeface="Tahoma"/>
            </a:endParaRPr>
          </a:p>
          <a:p>
            <a:pPr indent="0" lvl="0" marL="0" rtl="0" algn="just">
              <a:spcBef>
                <a:spcPts val="0"/>
              </a:spcBef>
              <a:spcAft>
                <a:spcPts val="0"/>
              </a:spcAft>
              <a:buClr>
                <a:schemeClr val="dk1"/>
              </a:buClr>
              <a:buSzPts val="1100"/>
              <a:buFont typeface="Arial"/>
              <a:buNone/>
            </a:pPr>
            <a:r>
              <a:rPr lang="tr-TR" sz="2291">
                <a:latin typeface="Tahoma"/>
                <a:ea typeface="Tahoma"/>
                <a:cs typeface="Tahoma"/>
                <a:sym typeface="Tahoma"/>
              </a:rPr>
              <a:t>   </a:t>
            </a:r>
            <a:r>
              <a:rPr lang="tr-TR" sz="2291">
                <a:latin typeface="Tahoma"/>
                <a:ea typeface="Tahoma"/>
                <a:cs typeface="Tahoma"/>
                <a:sym typeface="Tahoma"/>
              </a:rPr>
              <a:t>Always use recyclable or recycled materials.</a:t>
            </a:r>
            <a:endParaRPr sz="2291">
              <a:latin typeface="Tahoma"/>
              <a:ea typeface="Tahoma"/>
              <a:cs typeface="Tahoma"/>
              <a:sym typeface="Tahoma"/>
            </a:endParaRPr>
          </a:p>
          <a:p>
            <a:pPr indent="-165100" lvl="0" marL="342900" rtl="0" algn="l">
              <a:spcBef>
                <a:spcPts val="0"/>
              </a:spcBef>
              <a:spcAft>
                <a:spcPts val="0"/>
              </a:spcAft>
              <a:buClr>
                <a:schemeClr val="dk1"/>
              </a:buClr>
              <a:buSzPts val="2800"/>
              <a:buFont typeface="Arial"/>
              <a:buNone/>
            </a:pPr>
            <a:r>
              <a:t/>
            </a:r>
            <a:endParaRPr sz="2291">
              <a:latin typeface="Tahoma"/>
              <a:ea typeface="Tahoma"/>
              <a:cs typeface="Tahoma"/>
              <a:sym typeface="Tahoma"/>
            </a:endParaRPr>
          </a:p>
          <a:p>
            <a:pPr indent="0" lvl="0" marL="0" rtl="0" algn="l">
              <a:spcBef>
                <a:spcPts val="0"/>
              </a:spcBef>
              <a:spcAft>
                <a:spcPts val="0"/>
              </a:spcAft>
              <a:buSzPts val="2800"/>
              <a:buNone/>
            </a:pPr>
            <a:r>
              <a:rPr lang="tr-TR" sz="2291">
                <a:latin typeface="Tahoma"/>
                <a:ea typeface="Tahoma"/>
                <a:cs typeface="Tahoma"/>
                <a:sym typeface="Tahoma"/>
              </a:rPr>
              <a:t>   Let them get a little dirty with nature.</a:t>
            </a:r>
            <a:endParaRPr sz="2291">
              <a:latin typeface="Tahoma"/>
              <a:ea typeface="Tahoma"/>
              <a:cs typeface="Tahoma"/>
              <a:sym typeface="Tahoma"/>
            </a:endParaRPr>
          </a:p>
          <a:p>
            <a:pPr indent="0" lvl="0" marL="0" rtl="0" algn="l">
              <a:spcBef>
                <a:spcPts val="0"/>
              </a:spcBef>
              <a:spcAft>
                <a:spcPts val="0"/>
              </a:spcAft>
              <a:buClr>
                <a:schemeClr val="dk1"/>
              </a:buClr>
              <a:buSzPts val="2800"/>
              <a:buFont typeface="Arial"/>
              <a:buNone/>
            </a:pPr>
            <a:r>
              <a:t/>
            </a:r>
            <a:endParaRPr sz="2291">
              <a:latin typeface="Tahoma"/>
              <a:ea typeface="Tahoma"/>
              <a:cs typeface="Tahoma"/>
              <a:sym typeface="Tahoma"/>
            </a:endParaRPr>
          </a:p>
          <a:p>
            <a:pPr indent="0" lvl="0" marL="0" rtl="0" algn="just">
              <a:spcBef>
                <a:spcPts val="0"/>
              </a:spcBef>
              <a:spcAft>
                <a:spcPts val="0"/>
              </a:spcAft>
              <a:buNone/>
            </a:pPr>
            <a:r>
              <a:rPr lang="tr-TR" sz="2100">
                <a:latin typeface="Tahoma"/>
                <a:ea typeface="Tahoma"/>
                <a:cs typeface="Tahoma"/>
                <a:sym typeface="Tahoma"/>
              </a:rPr>
              <a:t>   Ensure that all materials are ready  </a:t>
            </a:r>
            <a:endParaRPr sz="2100">
              <a:latin typeface="Tahoma"/>
              <a:ea typeface="Tahoma"/>
              <a:cs typeface="Tahoma"/>
              <a:sym typeface="Tahoma"/>
            </a:endParaRPr>
          </a:p>
          <a:p>
            <a:pPr indent="0" lvl="0" marL="0" rtl="0" algn="just">
              <a:spcBef>
                <a:spcPts val="0"/>
              </a:spcBef>
              <a:spcAft>
                <a:spcPts val="0"/>
              </a:spcAft>
              <a:buNone/>
            </a:pPr>
            <a:r>
              <a:rPr lang="tr-TR" sz="2100">
                <a:latin typeface="Tahoma"/>
                <a:ea typeface="Tahoma"/>
                <a:cs typeface="Tahoma"/>
                <a:sym typeface="Tahoma"/>
              </a:rPr>
              <a:t>  (internet, soil, etc.) before the lesson.</a:t>
            </a:r>
            <a:endParaRPr sz="3400">
              <a:latin typeface="Tahoma"/>
              <a:ea typeface="Tahoma"/>
              <a:cs typeface="Tahoma"/>
              <a:sym typeface="Tahoma"/>
            </a:endParaRPr>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descr="C:\Users\pelingulgor\Desktop\SCHOOL TO FARM - DERS MODULU 1 ÇALIŞMA\FOTOĞRAFLAR\shutterstock_1033292395.jpg" id="242" name="Google Shape;242;p30"/>
          <p:cNvPicPr preferRelativeResize="0"/>
          <p:nvPr/>
        </p:nvPicPr>
        <p:blipFill rotWithShape="1">
          <a:blip r:embed="rId3">
            <a:alphaModFix/>
          </a:blip>
          <a:srcRect b="0" l="0" r="0" t="0"/>
          <a:stretch/>
        </p:blipFill>
        <p:spPr>
          <a:xfrm>
            <a:off x="6721261" y="2339670"/>
            <a:ext cx="4565532" cy="3047027"/>
          </a:xfrm>
          <a:prstGeom prst="rect">
            <a:avLst/>
          </a:prstGeom>
          <a:noFill/>
          <a:ln>
            <a:noFill/>
          </a:ln>
        </p:spPr>
      </p:pic>
      <p:pic>
        <p:nvPicPr>
          <p:cNvPr descr="C:\Users\pelingulgor\Desktop\SCHOOL TO FARM - DERS MODULU 1 ÇALIŞMA\shutterstock_1139511953 [Dönüştürülmüş]-01.jpg" id="243" name="Google Shape;243;p30"/>
          <p:cNvPicPr preferRelativeResize="0"/>
          <p:nvPr/>
        </p:nvPicPr>
        <p:blipFill rotWithShape="1">
          <a:blip r:embed="rId4">
            <a:alphaModFix/>
          </a:blip>
          <a:srcRect b="46039" l="27317" r="60131" t="38341"/>
          <a:stretch/>
        </p:blipFill>
        <p:spPr>
          <a:xfrm>
            <a:off x="215875" y="2323410"/>
            <a:ext cx="553129" cy="578277"/>
          </a:xfrm>
          <a:prstGeom prst="rect">
            <a:avLst/>
          </a:prstGeom>
          <a:noFill/>
          <a:ln>
            <a:noFill/>
          </a:ln>
        </p:spPr>
      </p:pic>
      <p:pic>
        <p:nvPicPr>
          <p:cNvPr descr="C:\Users\pelingulgor\Desktop\SCHOOL TO FARM - DERS MODULU 1 ÇALIŞMA\shutterstock_1139511953 [Dönüştürülmüş]-01.jpg" id="244" name="Google Shape;244;p30"/>
          <p:cNvPicPr preferRelativeResize="0"/>
          <p:nvPr/>
        </p:nvPicPr>
        <p:blipFill rotWithShape="1">
          <a:blip r:embed="rId4">
            <a:alphaModFix/>
          </a:blip>
          <a:srcRect b="46039" l="27317" r="60131" t="38341"/>
          <a:stretch/>
        </p:blipFill>
        <p:spPr>
          <a:xfrm>
            <a:off x="215875" y="3053152"/>
            <a:ext cx="553127" cy="578276"/>
          </a:xfrm>
          <a:prstGeom prst="rect">
            <a:avLst/>
          </a:prstGeom>
          <a:noFill/>
          <a:ln>
            <a:noFill/>
          </a:ln>
        </p:spPr>
      </p:pic>
      <p:pic>
        <p:nvPicPr>
          <p:cNvPr descr="C:\Users\pelingulgor\Desktop\SCHOOL TO FARM - DERS MODULU 1 ÇALIŞMA\shutterstock_1139511953 [Dönüştürülmüş]-01.jpg" id="245" name="Google Shape;245;p30"/>
          <p:cNvPicPr preferRelativeResize="0"/>
          <p:nvPr/>
        </p:nvPicPr>
        <p:blipFill rotWithShape="1">
          <a:blip r:embed="rId4">
            <a:alphaModFix/>
          </a:blip>
          <a:srcRect b="46039" l="27316" r="60131" t="38341"/>
          <a:stretch/>
        </p:blipFill>
        <p:spPr>
          <a:xfrm>
            <a:off x="215875" y="3905352"/>
            <a:ext cx="553129" cy="5782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1"/>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251" name="Google Shape;251;p31"/>
          <p:cNvSpPr txBox="1"/>
          <p:nvPr>
            <p:ph idx="1" type="body"/>
          </p:nvPr>
        </p:nvSpPr>
        <p:spPr>
          <a:xfrm>
            <a:off x="594044" y="1276142"/>
            <a:ext cx="10692765" cy="4850026"/>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Resources required:</a:t>
            </a:r>
            <a:endParaRPr/>
          </a:p>
          <a:p>
            <a:pPr indent="0" lvl="0" marL="0" rtl="0" algn="l">
              <a:lnSpc>
                <a:spcPct val="100000"/>
              </a:lnSpc>
              <a:spcBef>
                <a:spcPts val="0"/>
              </a:spcBef>
              <a:spcAft>
                <a:spcPts val="0"/>
              </a:spcAft>
              <a:buSzPts val="2800"/>
              <a:buNone/>
            </a:pPr>
            <a:r>
              <a:t/>
            </a:r>
            <a:endParaRPr b="1" sz="2800"/>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id="252" name="Google Shape;252;p31"/>
          <p:cNvPicPr preferRelativeResize="0"/>
          <p:nvPr/>
        </p:nvPicPr>
        <p:blipFill rotWithShape="1">
          <a:blip r:embed="rId3">
            <a:alphaModFix/>
          </a:blip>
          <a:srcRect b="0" l="0" r="0" t="0"/>
          <a:stretch/>
        </p:blipFill>
        <p:spPr>
          <a:xfrm>
            <a:off x="5176383" y="1587640"/>
            <a:ext cx="2986383" cy="2991678"/>
          </a:xfrm>
          <a:prstGeom prst="rect">
            <a:avLst/>
          </a:prstGeom>
          <a:noFill/>
          <a:ln>
            <a:noFill/>
          </a:ln>
        </p:spPr>
      </p:pic>
      <p:pic>
        <p:nvPicPr>
          <p:cNvPr id="253" name="Google Shape;253;p31"/>
          <p:cNvPicPr preferRelativeResize="0"/>
          <p:nvPr/>
        </p:nvPicPr>
        <p:blipFill rotWithShape="1">
          <a:blip r:embed="rId4">
            <a:alphaModFix/>
          </a:blip>
          <a:srcRect b="0" l="0" r="0" t="0"/>
          <a:stretch/>
        </p:blipFill>
        <p:spPr>
          <a:xfrm>
            <a:off x="8305215" y="2559237"/>
            <a:ext cx="3399436" cy="3399436"/>
          </a:xfrm>
          <a:prstGeom prst="rect">
            <a:avLst/>
          </a:prstGeom>
          <a:noFill/>
          <a:ln>
            <a:noFill/>
          </a:ln>
        </p:spPr>
      </p:pic>
      <p:pic>
        <p:nvPicPr>
          <p:cNvPr id="254" name="Google Shape;254;p31"/>
          <p:cNvPicPr preferRelativeResize="0"/>
          <p:nvPr/>
        </p:nvPicPr>
        <p:blipFill>
          <a:blip r:embed="rId5">
            <a:alphaModFix/>
          </a:blip>
          <a:stretch>
            <a:fillRect/>
          </a:stretch>
        </p:blipFill>
        <p:spPr>
          <a:xfrm>
            <a:off x="190450" y="1938375"/>
            <a:ext cx="2410475" cy="3213975"/>
          </a:xfrm>
          <a:prstGeom prst="rect">
            <a:avLst/>
          </a:prstGeom>
          <a:noFill/>
          <a:ln>
            <a:noFill/>
          </a:ln>
        </p:spPr>
      </p:pic>
      <p:pic>
        <p:nvPicPr>
          <p:cNvPr id="255" name="Google Shape;255;p31"/>
          <p:cNvPicPr preferRelativeResize="0"/>
          <p:nvPr/>
        </p:nvPicPr>
        <p:blipFill>
          <a:blip r:embed="rId6">
            <a:alphaModFix/>
          </a:blip>
          <a:stretch>
            <a:fillRect/>
          </a:stretch>
        </p:blipFill>
        <p:spPr>
          <a:xfrm>
            <a:off x="2825300" y="4146749"/>
            <a:ext cx="1951126" cy="2438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2"/>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261" name="Google Shape;261;p32"/>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Implementation</a:t>
            </a:r>
            <a:endParaRPr/>
          </a:p>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Instructions step by step:</a:t>
            </a:r>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What is a natural resource?</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What is the source of the light?</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What is the importance of water in our life?</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What do you think is the purpose of this lesson?</a:t>
            </a:r>
            <a:endParaRPr sz="2400">
              <a:latin typeface="Tahoma"/>
              <a:ea typeface="Tahoma"/>
              <a:cs typeface="Tahoma"/>
              <a:sym typeface="Tahoma"/>
            </a:endParaRPr>
          </a:p>
        </p:txBody>
      </p:sp>
      <p:pic>
        <p:nvPicPr>
          <p:cNvPr descr="C:\Users\pelingulgor\Desktop\SCHOOL TO FARM - DERS MODULU 1 ÇALIŞMA\shutterstock_1139511953 [Dönüştürülmüş]-01.jpg" id="262" name="Google Shape;262;p32"/>
          <p:cNvPicPr preferRelativeResize="0"/>
          <p:nvPr/>
        </p:nvPicPr>
        <p:blipFill rotWithShape="1">
          <a:blip r:embed="rId3">
            <a:alphaModFix/>
          </a:blip>
          <a:srcRect b="10145" l="45820" r="45712" t="74488"/>
          <a:stretch/>
        </p:blipFill>
        <p:spPr>
          <a:xfrm>
            <a:off x="428533" y="2378453"/>
            <a:ext cx="331015" cy="504693"/>
          </a:xfrm>
          <a:prstGeom prst="rect">
            <a:avLst/>
          </a:prstGeom>
          <a:noFill/>
          <a:ln>
            <a:noFill/>
          </a:ln>
        </p:spPr>
      </p:pic>
      <p:pic>
        <p:nvPicPr>
          <p:cNvPr descr="C:\Users\pelingulgor\Desktop\SCHOOL TO FARM - DERS MODULU 1 ÇALIŞMA\shutterstock_1139511953 [Dönüştürülmüş]-01.jpg" id="263" name="Google Shape;263;p32"/>
          <p:cNvPicPr preferRelativeResize="0"/>
          <p:nvPr/>
        </p:nvPicPr>
        <p:blipFill rotWithShape="1">
          <a:blip r:embed="rId3">
            <a:alphaModFix/>
          </a:blip>
          <a:srcRect b="10145" l="45820" r="45712" t="74488"/>
          <a:stretch/>
        </p:blipFill>
        <p:spPr>
          <a:xfrm>
            <a:off x="428532" y="3218346"/>
            <a:ext cx="331015" cy="504693"/>
          </a:xfrm>
          <a:prstGeom prst="rect">
            <a:avLst/>
          </a:prstGeom>
          <a:noFill/>
          <a:ln>
            <a:noFill/>
          </a:ln>
        </p:spPr>
      </p:pic>
      <p:pic>
        <p:nvPicPr>
          <p:cNvPr descr="C:\Users\pelingulgor\Desktop\SCHOOL TO FARM - DERS MODULU 1 ÇALIŞMA\shutterstock_1139511953 [Dönüştürülmüş]-01.jpg" id="264" name="Google Shape;264;p32"/>
          <p:cNvPicPr preferRelativeResize="0"/>
          <p:nvPr/>
        </p:nvPicPr>
        <p:blipFill rotWithShape="1">
          <a:blip r:embed="rId3">
            <a:alphaModFix/>
          </a:blip>
          <a:srcRect b="10145" l="45820" r="45712" t="74488"/>
          <a:stretch/>
        </p:blipFill>
        <p:spPr>
          <a:xfrm>
            <a:off x="428532" y="4079400"/>
            <a:ext cx="331015" cy="504693"/>
          </a:xfrm>
          <a:prstGeom prst="rect">
            <a:avLst/>
          </a:prstGeom>
          <a:noFill/>
          <a:ln>
            <a:noFill/>
          </a:ln>
        </p:spPr>
      </p:pic>
      <p:pic>
        <p:nvPicPr>
          <p:cNvPr descr="C:\Users\pelingulgor\Desktop\SCHOOL TO FARM - DERS MODULU 1 ÇALIŞMA\shutterstock_1139511953 [Dönüştürülmüş]-01.jpg" id="265" name="Google Shape;265;p32"/>
          <p:cNvPicPr preferRelativeResize="0"/>
          <p:nvPr/>
        </p:nvPicPr>
        <p:blipFill rotWithShape="1">
          <a:blip r:embed="rId3">
            <a:alphaModFix/>
          </a:blip>
          <a:srcRect b="10145" l="45820" r="45712" t="74488"/>
          <a:stretch/>
        </p:blipFill>
        <p:spPr>
          <a:xfrm>
            <a:off x="428532" y="4899972"/>
            <a:ext cx="331015" cy="5046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33"/>
          <p:cNvPicPr preferRelativeResize="0"/>
          <p:nvPr/>
        </p:nvPicPr>
        <p:blipFill rotWithShape="1">
          <a:blip r:embed="rId3">
            <a:alphaModFix/>
          </a:blip>
          <a:srcRect b="0" l="0" r="0" t="0"/>
          <a:stretch/>
        </p:blipFill>
        <p:spPr>
          <a:xfrm>
            <a:off x="3254375" y="166688"/>
            <a:ext cx="5372100" cy="6524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277" name="Google Shape;277;p34"/>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fontScale="85000" lnSpcReduction="20000"/>
          </a:bodyPr>
          <a:lstStyle/>
          <a:p>
            <a:pPr indent="-316230" lvl="0" marL="342900" rtl="0" algn="l">
              <a:lnSpc>
                <a:spcPct val="100000"/>
              </a:lnSpc>
              <a:spcBef>
                <a:spcPts val="0"/>
              </a:spcBef>
              <a:spcAft>
                <a:spcPts val="0"/>
              </a:spcAft>
              <a:buSzPct val="116666"/>
              <a:buChar char="•"/>
            </a:pPr>
            <a:r>
              <a:rPr b="1" lang="tr-TR" sz="2400">
                <a:latin typeface="Tahoma"/>
                <a:ea typeface="Tahoma"/>
                <a:cs typeface="Tahoma"/>
                <a:sym typeface="Tahoma"/>
              </a:rPr>
              <a:t>Implementation</a:t>
            </a:r>
            <a:endParaRPr/>
          </a:p>
          <a:p>
            <a:pPr indent="-316230" lvl="0" marL="342900" rtl="0" algn="l">
              <a:lnSpc>
                <a:spcPct val="100000"/>
              </a:lnSpc>
              <a:spcBef>
                <a:spcPts val="0"/>
              </a:spcBef>
              <a:spcAft>
                <a:spcPts val="0"/>
              </a:spcAft>
              <a:buSzPct val="116666"/>
              <a:buChar char="•"/>
            </a:pPr>
            <a:r>
              <a:rPr b="1" lang="tr-TR" sz="2400">
                <a:latin typeface="Tahoma"/>
                <a:ea typeface="Tahoma"/>
                <a:cs typeface="Tahoma"/>
                <a:sym typeface="Tahoma"/>
              </a:rPr>
              <a:t>Hands on activity / farm - based learning -1:</a:t>
            </a:r>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rPr lang="tr-TR" sz="2400">
                <a:latin typeface="Tahoma"/>
                <a:ea typeface="Tahoma"/>
                <a:cs typeface="Tahoma"/>
                <a:sym typeface="Tahoma"/>
              </a:rPr>
              <a:t>Divide the class into individual groups</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0" rtl="0" algn="just">
              <a:spcBef>
                <a:spcPts val="0"/>
              </a:spcBef>
              <a:spcAft>
                <a:spcPts val="0"/>
              </a:spcAft>
              <a:buNone/>
            </a:pPr>
            <a:r>
              <a:t/>
            </a:r>
            <a:endParaRPr sz="2400">
              <a:latin typeface="Tahoma"/>
              <a:ea typeface="Tahoma"/>
              <a:cs typeface="Tahoma"/>
              <a:sym typeface="Tahoma"/>
            </a:endParaRPr>
          </a:p>
          <a:p>
            <a:pPr indent="0" lvl="0" marL="0" rtl="0" algn="just">
              <a:spcBef>
                <a:spcPts val="0"/>
              </a:spcBef>
              <a:spcAft>
                <a:spcPts val="0"/>
              </a:spcAft>
              <a:buNone/>
            </a:pPr>
            <a:r>
              <a:rPr lang="tr-TR" sz="2400">
                <a:latin typeface="Tahoma"/>
                <a:ea typeface="Tahoma"/>
                <a:cs typeface="Tahoma"/>
                <a:sym typeface="Tahoma"/>
              </a:rPr>
              <a:t>Each group fills each container with an equal amount of soil and  plant a few grass seeds or place a small seedling in each container.</a:t>
            </a:r>
            <a:endParaRPr sz="2400">
              <a:latin typeface="Tahoma"/>
              <a:ea typeface="Tahoma"/>
              <a:cs typeface="Tahoma"/>
              <a:sym typeface="Tahoma"/>
            </a:endParaRPr>
          </a:p>
          <a:p>
            <a:pPr indent="0" lvl="0" marL="0" rtl="0" algn="just">
              <a:spcBef>
                <a:spcPts val="0"/>
              </a:spcBef>
              <a:spcAft>
                <a:spcPts val="0"/>
              </a:spcAft>
              <a:buNone/>
            </a:pPr>
            <a:r>
              <a:t/>
            </a:r>
            <a:endParaRPr sz="2400">
              <a:latin typeface="Tahoma"/>
              <a:ea typeface="Tahoma"/>
              <a:cs typeface="Tahoma"/>
              <a:sym typeface="Tahoma"/>
            </a:endParaRPr>
          </a:p>
          <a:p>
            <a:pPr indent="0" lvl="0" marL="0" rtl="0" algn="just">
              <a:spcBef>
                <a:spcPts val="0"/>
              </a:spcBef>
              <a:spcAft>
                <a:spcPts val="0"/>
              </a:spcAft>
              <a:buNone/>
            </a:pPr>
            <a:r>
              <a:t/>
            </a:r>
            <a:endParaRPr sz="2400">
              <a:latin typeface="Tahoma"/>
              <a:ea typeface="Tahoma"/>
              <a:cs typeface="Tahoma"/>
              <a:sym typeface="Tahoma"/>
            </a:endParaRPr>
          </a:p>
          <a:p>
            <a:pPr indent="0" lvl="0" marL="0" rtl="0" algn="just">
              <a:spcBef>
                <a:spcPts val="0"/>
              </a:spcBef>
              <a:spcAft>
                <a:spcPts val="0"/>
              </a:spcAft>
              <a:buNone/>
            </a:pPr>
            <a:r>
              <a:rPr lang="tr-TR" sz="2400">
                <a:latin typeface="Tahoma"/>
                <a:ea typeface="Tahoma"/>
                <a:cs typeface="Tahoma"/>
                <a:sym typeface="Tahoma"/>
              </a:rPr>
              <a:t>Each group is asked to label the containers as in the plan and follow the directions.</a:t>
            </a:r>
            <a:endParaRPr sz="2400">
              <a:latin typeface="Tahoma"/>
              <a:ea typeface="Tahoma"/>
              <a:cs typeface="Tahoma"/>
              <a:sym typeface="Tahoma"/>
            </a:endParaRPr>
          </a:p>
          <a:p>
            <a:pPr indent="0" lvl="0" marL="0" rtl="0" algn="l">
              <a:lnSpc>
                <a:spcPct val="100000"/>
              </a:lnSpc>
              <a:spcBef>
                <a:spcPts val="0"/>
              </a:spcBef>
              <a:spcAft>
                <a:spcPts val="0"/>
              </a:spcAft>
              <a:buSzPct val="116666"/>
              <a:buNone/>
            </a:pPr>
            <a:r>
              <a:t/>
            </a:r>
            <a:endParaRPr sz="2400">
              <a:latin typeface="Tahoma"/>
              <a:ea typeface="Tahoma"/>
              <a:cs typeface="Tahoma"/>
              <a:sym typeface="Tahoma"/>
            </a:endParaRPr>
          </a:p>
          <a:p>
            <a:pPr indent="0" lvl="0" marL="0" rtl="0" algn="just">
              <a:spcBef>
                <a:spcPts val="0"/>
              </a:spcBef>
              <a:spcAft>
                <a:spcPts val="0"/>
              </a:spcAft>
              <a:buNone/>
            </a:pPr>
            <a:r>
              <a:t/>
            </a:r>
            <a:endParaRPr sz="2400">
              <a:latin typeface="Tahoma"/>
              <a:ea typeface="Tahoma"/>
              <a:cs typeface="Tahoma"/>
              <a:sym typeface="Tahoma"/>
            </a:endParaRPr>
          </a:p>
          <a:p>
            <a:pPr indent="0" lvl="0" marL="0" rtl="0" algn="just">
              <a:spcBef>
                <a:spcPts val="0"/>
              </a:spcBef>
              <a:spcAft>
                <a:spcPts val="0"/>
              </a:spcAft>
              <a:buNone/>
            </a:pPr>
            <a:r>
              <a:rPr lang="tr-TR" sz="2400">
                <a:latin typeface="Tahoma"/>
                <a:ea typeface="Tahoma"/>
                <a:cs typeface="Tahoma"/>
                <a:sym typeface="Tahoma"/>
              </a:rPr>
              <a:t>Observe the soil in each container to look for signs of soil organisms like earthworms, insects, and microbial activity and measure the growth of the plants in each container.</a:t>
            </a:r>
            <a:endParaRPr sz="2400">
              <a:latin typeface="Tahoma"/>
              <a:ea typeface="Tahoma"/>
              <a:cs typeface="Tahoma"/>
              <a:sym typeface="Tahoma"/>
            </a:endParaRPr>
          </a:p>
        </p:txBody>
      </p:sp>
      <p:pic>
        <p:nvPicPr>
          <p:cNvPr descr="C:\Users\pelingulgor\Desktop\SCHOOL TO FARM - DERS MODULU 1 ÇALIŞMA\shutterstock_1139511953 [Dönüştürülmüş]-01.jpg" id="278" name="Google Shape;278;p34"/>
          <p:cNvPicPr preferRelativeResize="0"/>
          <p:nvPr/>
        </p:nvPicPr>
        <p:blipFill rotWithShape="1">
          <a:blip r:embed="rId3">
            <a:alphaModFix/>
          </a:blip>
          <a:srcRect b="10735" l="25948" r="61575" t="73899"/>
          <a:stretch/>
        </p:blipFill>
        <p:spPr>
          <a:xfrm>
            <a:off x="165450" y="2674242"/>
            <a:ext cx="479235" cy="495927"/>
          </a:xfrm>
          <a:prstGeom prst="rect">
            <a:avLst/>
          </a:prstGeom>
          <a:noFill/>
          <a:ln>
            <a:noFill/>
          </a:ln>
        </p:spPr>
      </p:pic>
      <p:pic>
        <p:nvPicPr>
          <p:cNvPr descr="C:\Users\pelingulgor\Desktop\SCHOOL TO FARM - DERS MODULU 1 ÇALIŞMA\shutterstock_1139511953 [Dönüştürülmüş]-01.jpg" id="279" name="Google Shape;279;p34"/>
          <p:cNvPicPr preferRelativeResize="0"/>
          <p:nvPr/>
        </p:nvPicPr>
        <p:blipFill rotWithShape="1">
          <a:blip r:embed="rId3">
            <a:alphaModFix/>
          </a:blip>
          <a:srcRect b="10735" l="25948" r="61575" t="73899"/>
          <a:stretch/>
        </p:blipFill>
        <p:spPr>
          <a:xfrm>
            <a:off x="170625" y="3428438"/>
            <a:ext cx="479235" cy="495927"/>
          </a:xfrm>
          <a:prstGeom prst="rect">
            <a:avLst/>
          </a:prstGeom>
          <a:noFill/>
          <a:ln>
            <a:noFill/>
          </a:ln>
        </p:spPr>
      </p:pic>
      <p:pic>
        <p:nvPicPr>
          <p:cNvPr descr="C:\Users\pelingulgor\Desktop\SCHOOL TO FARM - DERS MODULU 1 ÇALIŞMA\shutterstock_1139511953 [Dönüştürülmüş]-01.jpg" id="280" name="Google Shape;280;p34"/>
          <p:cNvPicPr preferRelativeResize="0"/>
          <p:nvPr/>
        </p:nvPicPr>
        <p:blipFill rotWithShape="1">
          <a:blip r:embed="rId3">
            <a:alphaModFix/>
          </a:blip>
          <a:srcRect b="10735" l="25948" r="61575" t="73899"/>
          <a:stretch/>
        </p:blipFill>
        <p:spPr>
          <a:xfrm>
            <a:off x="158821" y="4153160"/>
            <a:ext cx="479235" cy="495927"/>
          </a:xfrm>
          <a:prstGeom prst="rect">
            <a:avLst/>
          </a:prstGeom>
          <a:noFill/>
          <a:ln>
            <a:noFill/>
          </a:ln>
        </p:spPr>
      </p:pic>
      <p:pic>
        <p:nvPicPr>
          <p:cNvPr descr="C:\Users\pelingulgor\Desktop\SCHOOL TO FARM - DERS MODULU 1 ÇALIŞMA\shutterstock_1139511953 [Dönüştürülmüş]-01.jpg" id="281" name="Google Shape;281;p34"/>
          <p:cNvPicPr preferRelativeResize="0"/>
          <p:nvPr/>
        </p:nvPicPr>
        <p:blipFill rotWithShape="1">
          <a:blip r:embed="rId3">
            <a:alphaModFix/>
          </a:blip>
          <a:srcRect b="10735" l="25948" r="61575" t="73899"/>
          <a:stretch/>
        </p:blipFill>
        <p:spPr>
          <a:xfrm>
            <a:off x="170625" y="5053041"/>
            <a:ext cx="479235" cy="495927"/>
          </a:xfrm>
          <a:prstGeom prst="rect">
            <a:avLst/>
          </a:prstGeom>
          <a:noFill/>
          <a:ln>
            <a:noFill/>
          </a:ln>
        </p:spPr>
      </p:pic>
      <p:pic>
        <p:nvPicPr>
          <p:cNvPr descr="C:\Users\mervesunor\Desktop\AL_-Sun-and-Water-101_-How-Long-How-Much-_-Alsip-Home-Nursery-sun-exposure.png" id="282" name="Google Shape;282;p34"/>
          <p:cNvPicPr preferRelativeResize="0"/>
          <p:nvPr/>
        </p:nvPicPr>
        <p:blipFill rotWithShape="1">
          <a:blip r:embed="rId4">
            <a:alphaModFix/>
          </a:blip>
          <a:srcRect b="0" l="0" r="0" t="0"/>
          <a:stretch/>
        </p:blipFill>
        <p:spPr>
          <a:xfrm>
            <a:off x="8370300" y="1242425"/>
            <a:ext cx="3107000" cy="20721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5"/>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288" name="Google Shape;288;p35"/>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000">
                <a:latin typeface="Tahoma"/>
                <a:ea typeface="Tahoma"/>
                <a:cs typeface="Tahoma"/>
                <a:sym typeface="Tahoma"/>
              </a:rPr>
              <a:t>Implementation</a:t>
            </a:r>
            <a:endParaRPr/>
          </a:p>
          <a:p>
            <a:pPr indent="-342900" lvl="0" marL="342900" rtl="0" algn="l">
              <a:lnSpc>
                <a:spcPct val="100000"/>
              </a:lnSpc>
              <a:spcBef>
                <a:spcPts val="0"/>
              </a:spcBef>
              <a:spcAft>
                <a:spcPts val="0"/>
              </a:spcAft>
              <a:buSzPts val="2800"/>
              <a:buChar char="•"/>
            </a:pPr>
            <a:r>
              <a:rPr b="1" lang="tr-TR" sz="2000">
                <a:latin typeface="Tahoma"/>
                <a:ea typeface="Tahoma"/>
                <a:cs typeface="Tahoma"/>
                <a:sym typeface="Tahoma"/>
              </a:rPr>
              <a:t>Hands on activity / farm - based learning -2:</a:t>
            </a:r>
            <a:endParaRPr/>
          </a:p>
          <a:p>
            <a:pPr indent="-165100" lvl="0" marL="342900" rtl="0" algn="l">
              <a:lnSpc>
                <a:spcPct val="100000"/>
              </a:lnSpc>
              <a:spcBef>
                <a:spcPts val="0"/>
              </a:spcBef>
              <a:spcAft>
                <a:spcPts val="0"/>
              </a:spcAft>
              <a:buSzPts val="2800"/>
              <a:buNone/>
            </a:pPr>
            <a:r>
              <a:t/>
            </a:r>
            <a:endParaRPr b="1" sz="2000">
              <a:latin typeface="Tahoma"/>
              <a:ea typeface="Tahoma"/>
              <a:cs typeface="Tahoma"/>
              <a:sym typeface="Tahoma"/>
            </a:endParaRPr>
          </a:p>
          <a:p>
            <a:pPr indent="0" lvl="0" marL="0" rtl="0" algn="l">
              <a:lnSpc>
                <a:spcPct val="100000"/>
              </a:lnSpc>
              <a:spcBef>
                <a:spcPts val="0"/>
              </a:spcBef>
              <a:spcAft>
                <a:spcPts val="0"/>
              </a:spcAft>
              <a:buSzPts val="2800"/>
              <a:buNone/>
            </a:pPr>
            <a:r>
              <a:rPr lang="tr-TR">
                <a:latin typeface="Tahoma"/>
                <a:ea typeface="Tahoma"/>
                <a:cs typeface="Tahoma"/>
                <a:sym typeface="Tahoma"/>
              </a:rPr>
              <a:t>Divide the class into individual groups</a:t>
            </a:r>
            <a:endParaRPr>
              <a:latin typeface="Tahoma"/>
              <a:ea typeface="Tahoma"/>
              <a:cs typeface="Tahoma"/>
              <a:sym typeface="Tahoma"/>
            </a:endParaRPr>
          </a:p>
          <a:p>
            <a:pPr indent="0" lvl="0" marL="0" rtl="0" algn="l">
              <a:lnSpc>
                <a:spcPct val="100000"/>
              </a:lnSpc>
              <a:spcBef>
                <a:spcPts val="0"/>
              </a:spcBef>
              <a:spcAft>
                <a:spcPts val="0"/>
              </a:spcAft>
              <a:buSzPts val="2800"/>
              <a:buNone/>
            </a:pPr>
            <a:r>
              <a:t/>
            </a:r>
            <a:endParaRPr>
              <a:solidFill>
                <a:srgbClr val="FF0000"/>
              </a:solidFill>
              <a:latin typeface="Tahoma"/>
              <a:ea typeface="Tahoma"/>
              <a:cs typeface="Tahoma"/>
              <a:sym typeface="Tahoma"/>
            </a:endParaRPr>
          </a:p>
          <a:p>
            <a:pPr indent="0" lvl="0" marL="0" rtl="0" algn="l">
              <a:lnSpc>
                <a:spcPct val="100000"/>
              </a:lnSpc>
              <a:spcBef>
                <a:spcPts val="0"/>
              </a:spcBef>
              <a:spcAft>
                <a:spcPts val="0"/>
              </a:spcAft>
              <a:buSzPts val="2800"/>
              <a:buNone/>
            </a:pPr>
            <a:r>
              <a:rPr lang="tr-TR">
                <a:latin typeface="Tahoma"/>
                <a:ea typeface="Tahoma"/>
                <a:cs typeface="Tahoma"/>
                <a:sym typeface="Tahoma"/>
              </a:rPr>
              <a:t>Distribute recycling materials to their group</a:t>
            </a:r>
            <a:endParaRPr>
              <a:latin typeface="Tahoma"/>
              <a:ea typeface="Tahoma"/>
              <a:cs typeface="Tahoma"/>
              <a:sym typeface="Tahoma"/>
            </a:endParaRPr>
          </a:p>
          <a:p>
            <a:pPr indent="0" lvl="0" marL="0" rtl="0" algn="l">
              <a:lnSpc>
                <a:spcPct val="100000"/>
              </a:lnSpc>
              <a:spcBef>
                <a:spcPts val="0"/>
              </a:spcBef>
              <a:spcAft>
                <a:spcPts val="0"/>
              </a:spcAft>
              <a:buSzPts val="2800"/>
              <a:buNone/>
            </a:pPr>
            <a:r>
              <a:t/>
            </a:r>
            <a:endParaRPr>
              <a:latin typeface="Tahoma"/>
              <a:ea typeface="Tahoma"/>
              <a:cs typeface="Tahoma"/>
              <a:sym typeface="Tahoma"/>
            </a:endParaRPr>
          </a:p>
          <a:p>
            <a:pPr indent="0" lvl="0" marL="0" rtl="0" algn="l">
              <a:lnSpc>
                <a:spcPct val="100000"/>
              </a:lnSpc>
              <a:spcBef>
                <a:spcPts val="0"/>
              </a:spcBef>
              <a:spcAft>
                <a:spcPts val="0"/>
              </a:spcAft>
              <a:buSzPts val="2800"/>
              <a:buNone/>
            </a:pPr>
            <a:r>
              <a:rPr lang="tr-TR">
                <a:latin typeface="Tahoma"/>
                <a:ea typeface="Tahoma"/>
                <a:cs typeface="Tahoma"/>
                <a:sym typeface="Tahoma"/>
              </a:rPr>
              <a:t>Make Large flower with symbols of soil, water, air </a:t>
            </a:r>
            <a:endParaRPr>
              <a:latin typeface="Tahoma"/>
              <a:ea typeface="Tahoma"/>
              <a:cs typeface="Tahoma"/>
              <a:sym typeface="Tahoma"/>
            </a:endParaRPr>
          </a:p>
          <a:p>
            <a:pPr indent="0" lvl="0" marL="0" rtl="0" algn="l">
              <a:lnSpc>
                <a:spcPct val="100000"/>
              </a:lnSpc>
              <a:spcBef>
                <a:spcPts val="0"/>
              </a:spcBef>
              <a:spcAft>
                <a:spcPts val="0"/>
              </a:spcAft>
              <a:buSzPts val="2800"/>
              <a:buNone/>
            </a:pPr>
            <a:r>
              <a:rPr lang="tr-TR">
                <a:latin typeface="Tahoma"/>
                <a:ea typeface="Tahoma"/>
                <a:cs typeface="Tahoma"/>
                <a:sym typeface="Tahoma"/>
              </a:rPr>
              <a:t>and sun</a:t>
            </a:r>
            <a:endParaRPr>
              <a:latin typeface="Tahoma"/>
              <a:ea typeface="Tahoma"/>
              <a:cs typeface="Tahoma"/>
              <a:sym typeface="Tahoma"/>
            </a:endParaRPr>
          </a:p>
          <a:p>
            <a:pPr indent="-393700" lvl="0" marL="571500" rtl="0" algn="l">
              <a:lnSpc>
                <a:spcPct val="100000"/>
              </a:lnSpc>
              <a:spcBef>
                <a:spcPts val="0"/>
              </a:spcBef>
              <a:spcAft>
                <a:spcPts val="0"/>
              </a:spcAft>
              <a:buSzPts val="2800"/>
              <a:buFont typeface="Noto Sans Symbols"/>
              <a:buNone/>
            </a:pPr>
            <a:r>
              <a:t/>
            </a:r>
            <a:endParaRPr sz="4000"/>
          </a:p>
          <a:p>
            <a:pPr indent="-393700" lvl="0" marL="571500" rtl="0" algn="l">
              <a:lnSpc>
                <a:spcPct val="100000"/>
              </a:lnSpc>
              <a:spcBef>
                <a:spcPts val="0"/>
              </a:spcBef>
              <a:spcAft>
                <a:spcPts val="0"/>
              </a:spcAft>
              <a:buSzPts val="2800"/>
              <a:buFont typeface="Noto Sans Symbols"/>
              <a:buNone/>
            </a:pPr>
            <a:r>
              <a:t/>
            </a:r>
            <a:endParaRPr sz="4000"/>
          </a:p>
        </p:txBody>
      </p:sp>
      <p:pic>
        <p:nvPicPr>
          <p:cNvPr descr="C:\Users\pelingulgor\Desktop\SCHOOL TO FARM - DERS MODULU 1 ÇALIŞMA\shutterstock_1139511953 [Dönüştürülmüş]-01.jpg" id="289" name="Google Shape;289;p35"/>
          <p:cNvPicPr preferRelativeResize="0"/>
          <p:nvPr/>
        </p:nvPicPr>
        <p:blipFill rotWithShape="1">
          <a:blip r:embed="rId3">
            <a:alphaModFix/>
          </a:blip>
          <a:srcRect b="10735" l="25948" r="61575" t="73899"/>
          <a:stretch/>
        </p:blipFill>
        <p:spPr>
          <a:xfrm>
            <a:off x="160302" y="2522891"/>
            <a:ext cx="479235" cy="495927"/>
          </a:xfrm>
          <a:prstGeom prst="rect">
            <a:avLst/>
          </a:prstGeom>
          <a:noFill/>
          <a:ln>
            <a:noFill/>
          </a:ln>
        </p:spPr>
      </p:pic>
      <p:pic>
        <p:nvPicPr>
          <p:cNvPr descr="C:\Users\pelingulgor\Desktop\SCHOOL TO FARM - DERS MODULU 1 ÇALIŞMA\shutterstock_1139511953 [Dönüştürülmüş]-01.jpg" id="290" name="Google Shape;290;p35"/>
          <p:cNvPicPr preferRelativeResize="0"/>
          <p:nvPr/>
        </p:nvPicPr>
        <p:blipFill rotWithShape="1">
          <a:blip r:embed="rId3">
            <a:alphaModFix/>
          </a:blip>
          <a:srcRect b="10735" l="25948" r="61575" t="73899"/>
          <a:stretch/>
        </p:blipFill>
        <p:spPr>
          <a:xfrm>
            <a:off x="194747" y="3476018"/>
            <a:ext cx="479235" cy="495927"/>
          </a:xfrm>
          <a:prstGeom prst="rect">
            <a:avLst/>
          </a:prstGeom>
          <a:noFill/>
          <a:ln>
            <a:noFill/>
          </a:ln>
        </p:spPr>
      </p:pic>
      <p:pic>
        <p:nvPicPr>
          <p:cNvPr descr="C:\Users\pelingulgor\Desktop\SCHOOL TO FARM - DERS MODULU 1 ÇALIŞMA\shutterstock_1139511953 [Dönüştürülmüş]-01.jpg" id="291" name="Google Shape;291;p35"/>
          <p:cNvPicPr preferRelativeResize="0"/>
          <p:nvPr/>
        </p:nvPicPr>
        <p:blipFill rotWithShape="1">
          <a:blip r:embed="rId3">
            <a:alphaModFix/>
          </a:blip>
          <a:srcRect b="10735" l="25948" r="61575" t="73899"/>
          <a:stretch/>
        </p:blipFill>
        <p:spPr>
          <a:xfrm>
            <a:off x="194747" y="4553128"/>
            <a:ext cx="479235" cy="4959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632144" y="93663"/>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a:solidFill>
                  <a:srgbClr val="7E3DBC"/>
                </a:solidFill>
                <a:latin typeface="Tahoma"/>
                <a:ea typeface="Tahoma"/>
                <a:cs typeface="Tahoma"/>
                <a:sym typeface="Tahoma"/>
              </a:rPr>
              <a:t>Lesson Plan 1: LIVING SOIL</a:t>
            </a:r>
            <a:endParaRPr/>
          </a:p>
        </p:txBody>
      </p:sp>
      <p:sp>
        <p:nvSpPr>
          <p:cNvPr id="99" name="Google Shape;99;p18"/>
          <p:cNvSpPr txBox="1"/>
          <p:nvPr>
            <p:ph idx="1" type="body"/>
          </p:nvPr>
        </p:nvSpPr>
        <p:spPr>
          <a:xfrm>
            <a:off x="594044" y="1600204"/>
            <a:ext cx="694769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Purpose / Learning objectives:</a:t>
            </a:r>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	Concept of sustainability and sustainable agriculture</a:t>
            </a:r>
            <a:endParaRPr/>
          </a:p>
          <a:p>
            <a:pPr indent="0" lvl="0" marL="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	Knowledge about sustainable agricultural practices and their environmental and social benefits.</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800"/>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p:txBody>
      </p:sp>
      <p:grpSp>
        <p:nvGrpSpPr>
          <p:cNvPr id="100" name="Google Shape;100;p18"/>
          <p:cNvGrpSpPr/>
          <p:nvPr/>
        </p:nvGrpSpPr>
        <p:grpSpPr>
          <a:xfrm>
            <a:off x="7947674" y="905476"/>
            <a:ext cx="2723198" cy="5834337"/>
            <a:chOff x="7947674" y="905476"/>
            <a:chExt cx="2723198" cy="5834337"/>
          </a:xfrm>
        </p:grpSpPr>
        <p:grpSp>
          <p:nvGrpSpPr>
            <p:cNvPr id="101" name="Google Shape;101;p18"/>
            <p:cNvGrpSpPr/>
            <p:nvPr/>
          </p:nvGrpSpPr>
          <p:grpSpPr>
            <a:xfrm>
              <a:off x="7947674" y="905476"/>
              <a:ext cx="2723198" cy="5834337"/>
              <a:chOff x="7896225" y="0"/>
              <a:chExt cx="3356504" cy="6833961"/>
            </a:xfrm>
          </p:grpSpPr>
          <p:pic>
            <p:nvPicPr>
              <p:cNvPr descr="C:\Users\pelingulgor\Desktop\SCHOOL TO FARM - DERS MODULU 1 ÇALIŞMA\FOTOĞRAFLAR\Sustainable_Agriculture.jpeg" id="102" name="Google Shape;102;p18"/>
              <p:cNvPicPr preferRelativeResize="0"/>
              <p:nvPr/>
            </p:nvPicPr>
            <p:blipFill rotWithShape="1">
              <a:blip r:embed="rId3">
                <a:alphaModFix/>
              </a:blip>
              <a:srcRect b="8606" l="0" r="0" t="0"/>
              <a:stretch/>
            </p:blipFill>
            <p:spPr>
              <a:xfrm>
                <a:off x="7896225" y="0"/>
                <a:ext cx="3356504" cy="6825935"/>
              </a:xfrm>
              <a:prstGeom prst="rect">
                <a:avLst/>
              </a:prstGeom>
              <a:noFill/>
              <a:ln>
                <a:noFill/>
              </a:ln>
            </p:spPr>
          </p:pic>
          <p:pic>
            <p:nvPicPr>
              <p:cNvPr descr="C:\Users\pelingulgor\Desktop\SCHOOL TO FARM - DERS MODULU 1 ÇALIŞMA\FOTOĞRAFLAR\Sustainable_Agriculture.jpeg" id="103" name="Google Shape;103;p18"/>
              <p:cNvPicPr preferRelativeResize="0"/>
              <p:nvPr/>
            </p:nvPicPr>
            <p:blipFill rotWithShape="1">
              <a:blip r:embed="rId3">
                <a:alphaModFix/>
              </a:blip>
              <a:srcRect b="10200" l="0" r="74607" t="84062"/>
              <a:stretch/>
            </p:blipFill>
            <p:spPr>
              <a:xfrm>
                <a:off x="7988738" y="5475186"/>
                <a:ext cx="964762" cy="408527"/>
              </a:xfrm>
              <a:prstGeom prst="rect">
                <a:avLst/>
              </a:prstGeom>
              <a:noFill/>
              <a:ln>
                <a:noFill/>
              </a:ln>
            </p:spPr>
          </p:pic>
          <p:pic>
            <p:nvPicPr>
              <p:cNvPr descr="C:\Users\pelingulgor\Desktop\SCHOOL TO FARM - DERS MODULU 1 ÇALIŞMA\FOTOĞRAFLAR\Sustainable_Agriculture.jpeg" id="104" name="Google Shape;104;p18"/>
              <p:cNvPicPr preferRelativeResize="0"/>
              <p:nvPr/>
            </p:nvPicPr>
            <p:blipFill rotWithShape="1">
              <a:blip r:embed="rId3">
                <a:alphaModFix/>
              </a:blip>
              <a:srcRect b="10200" l="0" r="74607" t="84062"/>
              <a:stretch/>
            </p:blipFill>
            <p:spPr>
              <a:xfrm>
                <a:off x="9932484" y="6315108"/>
                <a:ext cx="1032058" cy="518853"/>
              </a:xfrm>
              <a:prstGeom prst="rect">
                <a:avLst/>
              </a:prstGeom>
              <a:noFill/>
              <a:ln>
                <a:noFill/>
              </a:ln>
            </p:spPr>
          </p:pic>
          <p:pic>
            <p:nvPicPr>
              <p:cNvPr descr="C:\Users\pelingulgor\Desktop\SCHOOL TO FARM - DERS MODULU 1 ÇALIŞMA\FOTOĞRAFLAR\Sustainable_Agriculture.jpeg" id="105" name="Google Shape;105;p18"/>
              <p:cNvPicPr preferRelativeResize="0"/>
              <p:nvPr/>
            </p:nvPicPr>
            <p:blipFill rotWithShape="1">
              <a:blip r:embed="rId3">
                <a:alphaModFix/>
              </a:blip>
              <a:srcRect b="10200" l="0" r="74607" t="84062"/>
              <a:stretch/>
            </p:blipFill>
            <p:spPr>
              <a:xfrm>
                <a:off x="7896225" y="5883714"/>
                <a:ext cx="858028" cy="431362"/>
              </a:xfrm>
              <a:prstGeom prst="rect">
                <a:avLst/>
              </a:prstGeom>
              <a:noFill/>
              <a:ln>
                <a:noFill/>
              </a:ln>
            </p:spPr>
          </p:pic>
          <p:pic>
            <p:nvPicPr>
              <p:cNvPr descr="C:\Users\pelingulgor\Desktop\SCHOOL TO FARM - DERS MODULU 1 ÇALIŞMA\FOTOĞRAFLAR\Sustainable_Agriculture.jpeg" id="106" name="Google Shape;106;p18"/>
              <p:cNvPicPr preferRelativeResize="0"/>
              <p:nvPr/>
            </p:nvPicPr>
            <p:blipFill rotWithShape="1">
              <a:blip r:embed="rId3">
                <a:alphaModFix/>
              </a:blip>
              <a:srcRect b="10200" l="0" r="74607" t="84062"/>
              <a:stretch/>
            </p:blipFill>
            <p:spPr>
              <a:xfrm>
                <a:off x="9694359" y="5340821"/>
                <a:ext cx="1032058" cy="518853"/>
              </a:xfrm>
              <a:prstGeom prst="rect">
                <a:avLst/>
              </a:prstGeom>
              <a:noFill/>
              <a:ln>
                <a:noFill/>
              </a:ln>
            </p:spPr>
          </p:pic>
          <p:pic>
            <p:nvPicPr>
              <p:cNvPr descr="C:\Users\pelingulgor\Desktop\SCHOOL TO FARM - DERS MODULU 1 ÇALIŞMA\FOTOĞRAFLAR\Sustainable_Agriculture.jpeg" id="107" name="Google Shape;107;p18"/>
              <p:cNvPicPr preferRelativeResize="0"/>
              <p:nvPr/>
            </p:nvPicPr>
            <p:blipFill rotWithShape="1">
              <a:blip r:embed="rId3">
                <a:alphaModFix/>
              </a:blip>
              <a:srcRect b="10200" l="0" r="74607" t="84062"/>
              <a:stretch/>
            </p:blipFill>
            <p:spPr>
              <a:xfrm>
                <a:off x="9932484" y="5754900"/>
                <a:ext cx="1032058" cy="518853"/>
              </a:xfrm>
              <a:prstGeom prst="rect">
                <a:avLst/>
              </a:prstGeom>
              <a:noFill/>
              <a:ln>
                <a:noFill/>
              </a:ln>
            </p:spPr>
          </p:pic>
        </p:grpSp>
        <p:pic>
          <p:nvPicPr>
            <p:cNvPr descr="C:\Users\pelingulgor\Desktop\SCHOOL TO FARM - DERS MODULU 1 ÇALIŞMA\FOTOĞRAFLAR\Sustainable_Agriculture.jpeg" id="108" name="Google Shape;108;p18"/>
            <p:cNvPicPr preferRelativeResize="0"/>
            <p:nvPr/>
          </p:nvPicPr>
          <p:blipFill rotWithShape="1">
            <a:blip r:embed="rId3">
              <a:alphaModFix/>
            </a:blip>
            <a:srcRect b="94946" l="45621" r="36955" t="1942"/>
            <a:stretch/>
          </p:blipFill>
          <p:spPr>
            <a:xfrm>
              <a:off x="8176871" y="1643331"/>
              <a:ext cx="1289275" cy="539152"/>
            </a:xfrm>
            <a:prstGeom prst="rect">
              <a:avLst/>
            </a:prstGeom>
            <a:noFill/>
            <a:ln>
              <a:noFill/>
            </a:ln>
          </p:spPr>
        </p:pic>
        <p:pic>
          <p:nvPicPr>
            <p:cNvPr descr="C:\Users\pelingulgor\Desktop\SCHOOL TO FARM - DERS MODULU 1 ÇALIŞMA\FOTOĞRAFLAR\Sustainable_Agriculture.jpeg" id="109" name="Google Shape;109;p18"/>
            <p:cNvPicPr preferRelativeResize="0"/>
            <p:nvPr/>
          </p:nvPicPr>
          <p:blipFill rotWithShape="1">
            <a:blip r:embed="rId3">
              <a:alphaModFix/>
            </a:blip>
            <a:srcRect b="94946" l="45621" r="36955" t="1942"/>
            <a:stretch/>
          </p:blipFill>
          <p:spPr>
            <a:xfrm>
              <a:off x="8551263" y="2014509"/>
              <a:ext cx="1153455" cy="396976"/>
            </a:xfrm>
            <a:prstGeom prst="rect">
              <a:avLst/>
            </a:prstGeom>
            <a:noFill/>
            <a:ln>
              <a:noFill/>
            </a:ln>
          </p:spPr>
        </p:pic>
        <p:pic>
          <p:nvPicPr>
            <p:cNvPr descr="C:\Users\pelingulgor\Desktop\SCHOOL TO FARM - DERS MODULU 1 ÇALIŞMA\FOTOĞRAFLAR\Sustainable_Agriculture.jpeg" id="110" name="Google Shape;110;p18"/>
            <p:cNvPicPr preferRelativeResize="0"/>
            <p:nvPr/>
          </p:nvPicPr>
          <p:blipFill rotWithShape="1">
            <a:blip r:embed="rId3">
              <a:alphaModFix/>
            </a:blip>
            <a:srcRect b="94946" l="45621" r="36955" t="1942"/>
            <a:stretch/>
          </p:blipFill>
          <p:spPr>
            <a:xfrm>
              <a:off x="9522095" y="2141075"/>
              <a:ext cx="303105" cy="270410"/>
            </a:xfrm>
            <a:prstGeom prst="rect">
              <a:avLst/>
            </a:prstGeom>
            <a:noFill/>
            <a:ln>
              <a:noFill/>
            </a:ln>
          </p:spPr>
        </p:pic>
      </p:grpSp>
      <p:pic>
        <p:nvPicPr>
          <p:cNvPr descr="C:\Users\pelingulgor\Desktop\SCHOOL TO FARM - DERS MODULU 1 ÇALIŞMA\shutterstock_1139511953 [Dönüştürülmüş]-01.jpg" id="111" name="Google Shape;111;p18"/>
          <p:cNvPicPr preferRelativeResize="0"/>
          <p:nvPr/>
        </p:nvPicPr>
        <p:blipFill rotWithShape="1">
          <a:blip r:embed="rId4">
            <a:alphaModFix/>
          </a:blip>
          <a:srcRect b="29404" l="78394" r="9087" t="54390"/>
          <a:stretch/>
        </p:blipFill>
        <p:spPr>
          <a:xfrm>
            <a:off x="594052" y="1980314"/>
            <a:ext cx="427925" cy="465363"/>
          </a:xfrm>
          <a:prstGeom prst="rect">
            <a:avLst/>
          </a:prstGeom>
          <a:noFill/>
          <a:ln>
            <a:noFill/>
          </a:ln>
        </p:spPr>
      </p:pic>
      <p:pic>
        <p:nvPicPr>
          <p:cNvPr descr="C:\Users\pelingulgor\Desktop\SCHOOL TO FARM - DERS MODULU 1 ÇALIŞMA\shutterstock_1139511953 [Dönüştürülmüş]-01.jpg" id="112" name="Google Shape;112;p18"/>
          <p:cNvPicPr preferRelativeResize="0"/>
          <p:nvPr/>
        </p:nvPicPr>
        <p:blipFill rotWithShape="1">
          <a:blip r:embed="rId4">
            <a:alphaModFix/>
          </a:blip>
          <a:srcRect b="29404" l="78394" r="9087" t="54390"/>
          <a:stretch/>
        </p:blipFill>
        <p:spPr>
          <a:xfrm>
            <a:off x="594052" y="3041829"/>
            <a:ext cx="427925" cy="4653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36"/>
          <p:cNvPicPr preferRelativeResize="0"/>
          <p:nvPr/>
        </p:nvPicPr>
        <p:blipFill rotWithShape="1">
          <a:blip r:embed="rId3">
            <a:alphaModFix/>
          </a:blip>
          <a:srcRect b="0" l="0" r="0" t="0"/>
          <a:stretch/>
        </p:blipFill>
        <p:spPr>
          <a:xfrm>
            <a:off x="3265715" y="158484"/>
            <a:ext cx="4903596" cy="654103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7"/>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302" name="Google Shape;302;p37"/>
          <p:cNvSpPr txBox="1"/>
          <p:nvPr>
            <p:ph idx="1" type="body"/>
          </p:nvPr>
        </p:nvSpPr>
        <p:spPr>
          <a:xfrm>
            <a:off x="619249" y="1166018"/>
            <a:ext cx="10692765" cy="45259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tr-TR" sz="2400">
                <a:latin typeface="Tahoma"/>
                <a:ea typeface="Tahoma"/>
                <a:cs typeface="Tahoma"/>
                <a:sym typeface="Tahoma"/>
              </a:rPr>
              <a:t>Play a word game consisting of words with special features digitally.</a:t>
            </a:r>
            <a:endParaRPr sz="2400">
              <a:latin typeface="Tahoma"/>
              <a:ea typeface="Tahoma"/>
              <a:cs typeface="Tahoma"/>
              <a:sym typeface="Tahoma"/>
            </a:endParaRPr>
          </a:p>
        </p:txBody>
      </p:sp>
      <p:pic>
        <p:nvPicPr>
          <p:cNvPr descr="C:\Users\pelingulgor\Desktop\SCHOOL TO FARM - DERS MODULU 1 ÇALIŞMA\FOTOĞRAFLAR\Module1_LessonPlan2_LumiGame.png" id="303" name="Google Shape;303;p37"/>
          <p:cNvPicPr preferRelativeResize="0"/>
          <p:nvPr/>
        </p:nvPicPr>
        <p:blipFill rotWithShape="1">
          <a:blip r:embed="rId3">
            <a:alphaModFix/>
          </a:blip>
          <a:srcRect b="0" l="0" r="0" t="0"/>
          <a:stretch/>
        </p:blipFill>
        <p:spPr>
          <a:xfrm>
            <a:off x="3643901" y="1733568"/>
            <a:ext cx="4593048" cy="5008782"/>
          </a:xfrm>
          <a:prstGeom prst="rect">
            <a:avLst/>
          </a:prstGeom>
          <a:noFill/>
          <a:ln>
            <a:noFill/>
          </a:ln>
        </p:spPr>
      </p:pic>
      <p:sp>
        <p:nvSpPr>
          <p:cNvPr id="304" name="Google Shape;304;p37">
            <a:hlinkClick r:id="rId4"/>
          </p:cNvPr>
          <p:cNvSpPr/>
          <p:nvPr/>
        </p:nvSpPr>
        <p:spPr>
          <a:xfrm>
            <a:off x="970524" y="1927745"/>
            <a:ext cx="1924334" cy="1501254"/>
          </a:xfrm>
          <a:custGeom>
            <a:rect b="b" l="l" r="r" t="t"/>
            <a:pathLst>
              <a:path extrusionOk="0" h="120000" w="120000">
                <a:moveTo>
                  <a:pt x="0" y="0"/>
                </a:moveTo>
                <a:lnTo>
                  <a:pt x="120000" y="0"/>
                </a:lnTo>
                <a:lnTo>
                  <a:pt x="120000" y="120000"/>
                </a:lnTo>
                <a:lnTo>
                  <a:pt x="0" y="120000"/>
                </a:lnTo>
                <a:close/>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path>
              <a:path extrusionOk="0" fill="darken"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46835" y="48750"/>
                </a:lnTo>
                <a:lnTo>
                  <a:pt x="53418" y="48750"/>
                </a:lnTo>
                <a:lnTo>
                  <a:pt x="53418" y="88125"/>
                </a:lnTo>
                <a:lnTo>
                  <a:pt x="46835" y="88125"/>
                </a:lnTo>
                <a:lnTo>
                  <a:pt x="46835" y="93750"/>
                </a:lnTo>
                <a:lnTo>
                  <a:pt x="73165" y="93750"/>
                </a:lnTo>
                <a:lnTo>
                  <a:pt x="73165" y="88125"/>
                </a:lnTo>
                <a:lnTo>
                  <a:pt x="66582" y="88125"/>
                </a:lnTo>
                <a:lnTo>
                  <a:pt x="66582" y="43125"/>
                </a:lnTo>
                <a:close/>
              </a:path>
              <a:path extrusionOk="0" fill="lighten" h="120000" w="120000">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Users\pelingulgor\Desktop\SCHOOL TO FARM - DERS MODULU 1 ÇALIŞMA\shutterstock_1139511953 [Dönüştürülmüş]-01.jpg" id="305" name="Google Shape;305;p37"/>
          <p:cNvPicPr preferRelativeResize="0"/>
          <p:nvPr/>
        </p:nvPicPr>
        <p:blipFill rotWithShape="1">
          <a:blip r:embed="rId5">
            <a:alphaModFix/>
          </a:blip>
          <a:srcRect b="10735" l="25948" r="61575" t="73899"/>
          <a:stretch/>
        </p:blipFill>
        <p:spPr>
          <a:xfrm>
            <a:off x="195522" y="1131046"/>
            <a:ext cx="479235" cy="4959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8"/>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7E3DBC"/>
              </a:buClr>
              <a:buSzPct val="111111"/>
              <a:buNone/>
            </a:pPr>
            <a:r>
              <a:rPr b="1" lang="tr-TR">
                <a:solidFill>
                  <a:srgbClr val="7E3DBC"/>
                </a:solidFill>
                <a:latin typeface="Tahoma"/>
                <a:ea typeface="Tahoma"/>
                <a:cs typeface="Tahoma"/>
                <a:sym typeface="Tahoma"/>
              </a:rPr>
              <a:t>Lesson Plan 2: FELLOWS OF THE SOIL</a:t>
            </a:r>
            <a:endParaRPr/>
          </a:p>
        </p:txBody>
      </p:sp>
      <p:sp>
        <p:nvSpPr>
          <p:cNvPr id="311" name="Google Shape;311;p38"/>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Implementation:</a:t>
            </a:r>
            <a:endParaRPr/>
          </a:p>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Hands on activity / farm - based learning -3:</a:t>
            </a:r>
            <a:endParaRPr/>
          </a:p>
          <a:p>
            <a:pPr indent="0" lvl="0" marL="114300" rtl="0" algn="l">
              <a:lnSpc>
                <a:spcPct val="100000"/>
              </a:lnSpc>
              <a:spcBef>
                <a:spcPts val="360"/>
              </a:spcBef>
              <a:spcAft>
                <a:spcPts val="0"/>
              </a:spcAft>
              <a:buSzPts val="1800"/>
              <a:buNone/>
            </a:pPr>
            <a:r>
              <a:rPr lang="tr-TR" sz="2400">
                <a:latin typeface="Tahoma"/>
                <a:ea typeface="Tahoma"/>
                <a:cs typeface="Tahoma"/>
                <a:sym typeface="Tahoma"/>
              </a:rPr>
              <a:t>Ask to create a world with what they remember about sustainable agriculture by painting</a:t>
            </a:r>
            <a:endParaRPr sz="2400" u="sng">
              <a:latin typeface="Tahoma"/>
              <a:ea typeface="Tahoma"/>
              <a:cs typeface="Tahoma"/>
              <a:sym typeface="Tahoma"/>
            </a:endParaRPr>
          </a:p>
          <a:p>
            <a:pPr indent="0" lvl="0" marL="114300" rtl="0" algn="l">
              <a:lnSpc>
                <a:spcPct val="100000"/>
              </a:lnSpc>
              <a:spcBef>
                <a:spcPts val="360"/>
              </a:spcBef>
              <a:spcAft>
                <a:spcPts val="0"/>
              </a:spcAft>
              <a:buSzPts val="1800"/>
              <a:buNone/>
            </a:pPr>
            <a:r>
              <a:t/>
            </a:r>
            <a:endParaRPr sz="2800"/>
          </a:p>
          <a:p>
            <a:pPr indent="0" lvl="0" marL="114300" rtl="0" algn="l">
              <a:lnSpc>
                <a:spcPct val="100000"/>
              </a:lnSpc>
              <a:spcBef>
                <a:spcPts val="360"/>
              </a:spcBef>
              <a:spcAft>
                <a:spcPts val="0"/>
              </a:spcAft>
              <a:buSzPts val="1800"/>
              <a:buNone/>
            </a:pPr>
            <a:r>
              <a:t/>
            </a:r>
            <a:endParaRPr sz="2800"/>
          </a:p>
          <a:p>
            <a:pPr indent="0" lvl="0" marL="0" rtl="0" algn="l">
              <a:lnSpc>
                <a:spcPct val="100000"/>
              </a:lnSpc>
              <a:spcBef>
                <a:spcPts val="0"/>
              </a:spcBef>
              <a:spcAft>
                <a:spcPts val="0"/>
              </a:spcAft>
              <a:buSzPts val="2800"/>
              <a:buNone/>
            </a:pPr>
            <a:r>
              <a:t/>
            </a:r>
            <a:endParaRPr sz="2800">
              <a:latin typeface="Tahoma"/>
              <a:ea typeface="Tahoma"/>
              <a:cs typeface="Tahoma"/>
              <a:sym typeface="Tahoma"/>
            </a:endParaRPr>
          </a:p>
          <a:p>
            <a:pPr indent="-165100" lvl="0" marL="34290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id="312" name="Google Shape;312;p38"/>
          <p:cNvPicPr preferRelativeResize="0"/>
          <p:nvPr/>
        </p:nvPicPr>
        <p:blipFill rotWithShape="1">
          <a:blip r:embed="rId3">
            <a:alphaModFix/>
          </a:blip>
          <a:srcRect b="0" l="0" r="0" t="0"/>
          <a:stretch/>
        </p:blipFill>
        <p:spPr>
          <a:xfrm>
            <a:off x="793820" y="3429001"/>
            <a:ext cx="4479019" cy="2986012"/>
          </a:xfrm>
          <a:prstGeom prst="rect">
            <a:avLst/>
          </a:prstGeom>
          <a:noFill/>
          <a:ln>
            <a:noFill/>
          </a:ln>
        </p:spPr>
      </p:pic>
      <p:pic>
        <p:nvPicPr>
          <p:cNvPr id="313" name="Google Shape;313;p38"/>
          <p:cNvPicPr preferRelativeResize="0"/>
          <p:nvPr/>
        </p:nvPicPr>
        <p:blipFill rotWithShape="1">
          <a:blip r:embed="rId4">
            <a:alphaModFix/>
          </a:blip>
          <a:srcRect b="0" l="0" r="0" t="0"/>
          <a:stretch/>
        </p:blipFill>
        <p:spPr>
          <a:xfrm>
            <a:off x="6386949" y="3024554"/>
            <a:ext cx="2780881" cy="3707841"/>
          </a:xfrm>
          <a:prstGeom prst="rect">
            <a:avLst/>
          </a:prstGeom>
          <a:noFill/>
          <a:ln>
            <a:noFill/>
          </a:ln>
        </p:spPr>
      </p:pic>
      <p:pic>
        <p:nvPicPr>
          <p:cNvPr descr="C:\Users\pelingulgor\Desktop\SCHOOL TO FARM - DERS MODULU 1 ÇALIŞMA\shutterstock_1139511953 [Dönüştürülmüş]-01.jpg" id="314" name="Google Shape;314;p38"/>
          <p:cNvPicPr preferRelativeResize="0"/>
          <p:nvPr/>
        </p:nvPicPr>
        <p:blipFill rotWithShape="1">
          <a:blip r:embed="rId5">
            <a:alphaModFix/>
          </a:blip>
          <a:srcRect b="10735" l="25948" r="61575" t="73899"/>
          <a:stretch/>
        </p:blipFill>
        <p:spPr>
          <a:xfrm>
            <a:off x="236618" y="2353967"/>
            <a:ext cx="479235" cy="4959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5"/>
          <p:cNvPicPr preferRelativeResize="0"/>
          <p:nvPr/>
        </p:nvPicPr>
        <p:blipFill rotWithShape="1">
          <a:blip r:embed="rId3">
            <a:alphaModFix/>
          </a:blip>
          <a:srcRect b="0" l="0" r="0" t="0"/>
          <a:stretch/>
        </p:blipFill>
        <p:spPr>
          <a:xfrm>
            <a:off x="5550241" y="6378284"/>
            <a:ext cx="1048337" cy="365125"/>
          </a:xfrm>
          <a:prstGeom prst="rect">
            <a:avLst/>
          </a:prstGeom>
          <a:noFill/>
          <a:ln>
            <a:noFill/>
          </a:ln>
        </p:spPr>
      </p:pic>
      <p:sp>
        <p:nvSpPr>
          <p:cNvPr id="320" name="Google Shape;320;p5"/>
          <p:cNvSpPr txBox="1"/>
          <p:nvPr>
            <p:ph idx="1" type="body"/>
          </p:nvPr>
        </p:nvSpPr>
        <p:spPr>
          <a:xfrm>
            <a:off x="2141092" y="265175"/>
            <a:ext cx="7598664" cy="1125551"/>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ctr">
              <a:lnSpc>
                <a:spcPct val="100000"/>
              </a:lnSpc>
              <a:spcBef>
                <a:spcPts val="575"/>
              </a:spcBef>
              <a:spcAft>
                <a:spcPts val="0"/>
              </a:spcAft>
              <a:buClr>
                <a:srgbClr val="409B1B"/>
              </a:buClr>
              <a:buSzPct val="100000"/>
              <a:buFont typeface="Arial"/>
              <a:buNone/>
            </a:pPr>
            <a:br>
              <a:rPr b="1" i="0" lang="tr-TR" sz="3600" u="none" cap="none" strike="noStrike">
                <a:solidFill>
                  <a:srgbClr val="409B1B"/>
                </a:solidFill>
                <a:latin typeface="Tahoma"/>
                <a:ea typeface="Tahoma"/>
                <a:cs typeface="Tahoma"/>
                <a:sym typeface="Tahoma"/>
              </a:rPr>
            </a:br>
            <a:r>
              <a:rPr b="1" i="0" lang="tr-TR" sz="6629" u="none" cap="none" strike="noStrike">
                <a:solidFill>
                  <a:srgbClr val="409B1B"/>
                </a:solidFill>
                <a:latin typeface="Tahoma"/>
                <a:ea typeface="Tahoma"/>
                <a:cs typeface="Tahoma"/>
                <a:sym typeface="Tahoma"/>
              </a:rPr>
              <a:t>Thank you for </a:t>
            </a:r>
            <a:r>
              <a:rPr b="1" lang="tr-TR" sz="6629">
                <a:solidFill>
                  <a:srgbClr val="409B1B"/>
                </a:solidFill>
                <a:latin typeface="Tahoma"/>
                <a:ea typeface="Tahoma"/>
                <a:cs typeface="Tahoma"/>
                <a:sym typeface="Tahoma"/>
              </a:rPr>
              <a:t>your attention!</a:t>
            </a:r>
            <a:endParaRPr sz="5229"/>
          </a:p>
          <a:p>
            <a:pPr indent="0" lvl="0" marL="0" rtl="0" algn="l">
              <a:lnSpc>
                <a:spcPct val="100000"/>
              </a:lnSpc>
              <a:spcBef>
                <a:spcPts val="200"/>
              </a:spcBef>
              <a:spcAft>
                <a:spcPts val="0"/>
              </a:spcAft>
              <a:buClr>
                <a:schemeClr val="dk1"/>
              </a:buClr>
              <a:buSzPct val="44087"/>
              <a:buNone/>
            </a:pPr>
            <a:r>
              <a:t/>
            </a:r>
            <a:endParaRPr b="0" i="0" sz="3629">
              <a:solidFill>
                <a:srgbClr val="000000"/>
              </a:solidFill>
              <a:latin typeface="Tahoma"/>
              <a:ea typeface="Tahoma"/>
              <a:cs typeface="Tahoma"/>
              <a:sym typeface="Tahoma"/>
            </a:endParaRPr>
          </a:p>
          <a:p>
            <a:pPr indent="0" lvl="0" marL="0" rtl="0" algn="l">
              <a:lnSpc>
                <a:spcPct val="100000"/>
              </a:lnSpc>
              <a:spcBef>
                <a:spcPts val="200"/>
              </a:spcBef>
              <a:spcAft>
                <a:spcPts val="0"/>
              </a:spcAft>
              <a:buClr>
                <a:schemeClr val="dk1"/>
              </a:buClr>
              <a:buSzPct val="100000"/>
              <a:buNone/>
            </a:pPr>
            <a:r>
              <a:t/>
            </a:r>
            <a:endParaRPr b="0" i="0" sz="1600">
              <a:solidFill>
                <a:srgbClr val="000000"/>
              </a:solidFill>
              <a:latin typeface="Tahoma"/>
              <a:ea typeface="Tahoma"/>
              <a:cs typeface="Tahoma"/>
              <a:sym typeface="Tahoma"/>
            </a:endParaRPr>
          </a:p>
          <a:p>
            <a:pPr indent="0" lvl="0" marL="0" rtl="0" algn="l">
              <a:lnSpc>
                <a:spcPct val="100000"/>
              </a:lnSpc>
              <a:spcBef>
                <a:spcPts val="200"/>
              </a:spcBef>
              <a:spcAft>
                <a:spcPts val="0"/>
              </a:spcAft>
              <a:buClr>
                <a:schemeClr val="dk1"/>
              </a:buClr>
              <a:buSzPct val="100000"/>
              <a:buNone/>
            </a:pPr>
            <a:r>
              <a:t/>
            </a:r>
            <a:endParaRPr b="0" i="0" sz="1600">
              <a:solidFill>
                <a:srgbClr val="000000"/>
              </a:solidFill>
              <a:latin typeface="Tahoma"/>
              <a:ea typeface="Tahoma"/>
              <a:cs typeface="Tahoma"/>
              <a:sym typeface="Tahoma"/>
            </a:endParaRPr>
          </a:p>
          <a:p>
            <a:pPr indent="0" lvl="0" marL="0" rtl="0" algn="l">
              <a:lnSpc>
                <a:spcPct val="100000"/>
              </a:lnSpc>
              <a:spcBef>
                <a:spcPts val="200"/>
              </a:spcBef>
              <a:spcAft>
                <a:spcPts val="0"/>
              </a:spcAft>
              <a:buClr>
                <a:schemeClr val="dk1"/>
              </a:buClr>
              <a:buSzPct val="100000"/>
              <a:buNone/>
            </a:pPr>
            <a:r>
              <a:t/>
            </a:r>
            <a:endParaRPr sz="1600">
              <a:solidFill>
                <a:srgbClr val="000000"/>
              </a:solidFill>
              <a:latin typeface="Tahoma"/>
              <a:ea typeface="Tahoma"/>
              <a:cs typeface="Tahoma"/>
              <a:sym typeface="Tahoma"/>
            </a:endParaRPr>
          </a:p>
          <a:p>
            <a:pPr indent="0" lvl="0" marL="0" rtl="0" algn="l">
              <a:lnSpc>
                <a:spcPct val="100000"/>
              </a:lnSpc>
              <a:spcBef>
                <a:spcPts val="200"/>
              </a:spcBef>
              <a:spcAft>
                <a:spcPts val="0"/>
              </a:spcAft>
              <a:buClr>
                <a:schemeClr val="dk1"/>
              </a:buClr>
              <a:buSzPct val="100000"/>
              <a:buNone/>
            </a:pPr>
            <a:r>
              <a:t/>
            </a:r>
            <a:endParaRPr b="0" i="0" sz="1600">
              <a:solidFill>
                <a:srgbClr val="000000"/>
              </a:solidFill>
              <a:latin typeface="Tahoma"/>
              <a:ea typeface="Tahoma"/>
              <a:cs typeface="Tahoma"/>
              <a:sym typeface="Tahoma"/>
            </a:endParaRPr>
          </a:p>
          <a:p>
            <a:pPr indent="0" lvl="0" marL="0" rtl="0" algn="ctr">
              <a:lnSpc>
                <a:spcPct val="100000"/>
              </a:lnSpc>
              <a:spcBef>
                <a:spcPts val="237"/>
              </a:spcBef>
              <a:spcAft>
                <a:spcPts val="0"/>
              </a:spcAft>
              <a:buClr>
                <a:srgbClr val="000000"/>
              </a:buClr>
              <a:buSzPct val="100000"/>
              <a:buNone/>
            </a:pPr>
            <a:r>
              <a:t/>
            </a:r>
            <a:endParaRPr sz="1900">
              <a:latin typeface="Tahoma"/>
              <a:ea typeface="Tahoma"/>
              <a:cs typeface="Tahoma"/>
              <a:sym typeface="Tahoma"/>
            </a:endParaRPr>
          </a:p>
        </p:txBody>
      </p:sp>
      <p:sp>
        <p:nvSpPr>
          <p:cNvPr id="321" name="Google Shape;321;p5"/>
          <p:cNvSpPr txBox="1"/>
          <p:nvPr/>
        </p:nvSpPr>
        <p:spPr>
          <a:xfrm>
            <a:off x="1474978" y="1457562"/>
            <a:ext cx="9198864" cy="2387600"/>
          </a:xfrm>
          <a:prstGeom prst="rect">
            <a:avLst/>
          </a:prstGeom>
          <a:noFill/>
          <a:ln>
            <a:noFill/>
          </a:ln>
        </p:spPr>
        <p:txBody>
          <a:bodyPr anchorCtr="0" anchor="ctr" bIns="45700" lIns="91425" spcFirstLastPara="1" rIns="91425" wrap="square" tIns="45700">
            <a:normAutofit fontScale="97500"/>
          </a:bodyPr>
          <a:lstStyle/>
          <a:p>
            <a:pPr indent="0" lvl="0" marL="0" marR="0" rtl="0" algn="ctr">
              <a:lnSpc>
                <a:spcPct val="100000"/>
              </a:lnSpc>
              <a:spcBef>
                <a:spcPts val="0"/>
              </a:spcBef>
              <a:spcAft>
                <a:spcPts val="0"/>
              </a:spcAft>
              <a:buClr>
                <a:srgbClr val="7E3DBC"/>
              </a:buClr>
              <a:buSzPct val="100000"/>
              <a:buFont typeface="Tahoma"/>
              <a:buNone/>
            </a:pPr>
            <a:r>
              <a:rPr b="1" i="0" lang="tr-TR" sz="6600" u="none" cap="none" strike="noStrike">
                <a:solidFill>
                  <a:srgbClr val="7E3DBC"/>
                </a:solidFill>
                <a:latin typeface="Tahoma"/>
                <a:ea typeface="Tahoma"/>
                <a:cs typeface="Tahoma"/>
                <a:sym typeface="Tahoma"/>
              </a:rPr>
              <a:t>Module 1</a:t>
            </a:r>
            <a:endParaRPr/>
          </a:p>
          <a:p>
            <a:pPr indent="0" lvl="0" marL="0" marR="0" rtl="0" algn="ctr">
              <a:lnSpc>
                <a:spcPct val="100000"/>
              </a:lnSpc>
              <a:spcBef>
                <a:spcPts val="0"/>
              </a:spcBef>
              <a:spcAft>
                <a:spcPts val="0"/>
              </a:spcAft>
              <a:buClr>
                <a:srgbClr val="7E3DBC"/>
              </a:buClr>
              <a:buSzPct val="162962"/>
              <a:buFont typeface="Tahoma"/>
              <a:buNone/>
            </a:pPr>
            <a:r>
              <a:rPr b="1" i="0" lang="tr-TR" sz="3000" u="none" cap="none" strike="noStrike">
                <a:solidFill>
                  <a:srgbClr val="7E3DBC"/>
                </a:solidFill>
                <a:latin typeface="Tahoma"/>
                <a:ea typeface="Tahoma"/>
                <a:cs typeface="Tahoma"/>
                <a:sym typeface="Tahoma"/>
              </a:rPr>
              <a:t>Ecological Concepts and Definitions</a:t>
            </a:r>
            <a:endParaRPr b="0" i="0" sz="4400" u="none" cap="none" strike="noStrike">
              <a:solidFill>
                <a:schemeClr val="dk1"/>
              </a:solidFill>
              <a:latin typeface="Calibri"/>
              <a:ea typeface="Calibri"/>
              <a:cs typeface="Calibri"/>
              <a:sym typeface="Calibri"/>
            </a:endParaRPr>
          </a:p>
        </p:txBody>
      </p:sp>
      <p:sp>
        <p:nvSpPr>
          <p:cNvPr id="322" name="Google Shape;322;p5"/>
          <p:cNvSpPr txBox="1"/>
          <p:nvPr/>
        </p:nvSpPr>
        <p:spPr>
          <a:xfrm>
            <a:off x="585575" y="4967057"/>
            <a:ext cx="10709700" cy="8639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575"/>
              </a:spcBef>
              <a:spcAft>
                <a:spcPts val="0"/>
              </a:spcAft>
              <a:buClr>
                <a:srgbClr val="409B1B"/>
              </a:buClr>
              <a:buSzPts val="1600"/>
              <a:buFont typeface="Arial"/>
              <a:buNone/>
            </a:pPr>
            <a:r>
              <a:rPr b="0" i="0" lang="tr-TR" sz="1600" u="none" cap="none" strike="noStrike">
                <a:solidFill>
                  <a:schemeClr val="dk1"/>
                </a:solidFill>
                <a:latin typeface="Tahoma"/>
                <a:ea typeface="Tahoma"/>
                <a:cs typeface="Tahoma"/>
                <a:sym typeface="Tahoma"/>
              </a:rPr>
              <a:t>Co-funded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r>
              <a:rPr b="0" i="0" lang="tr-TR" sz="1600" u="none" cap="none" strike="noStrike">
                <a:solidFill>
                  <a:srgbClr val="000000"/>
                </a:solidFill>
                <a:latin typeface="Tahoma"/>
                <a:ea typeface="Tahoma"/>
                <a:cs typeface="Tahoma"/>
                <a:sym typeface="Tahoma"/>
              </a:rPr>
              <a:t> </a:t>
            </a:r>
            <a:endParaRPr b="0" i="0" sz="1600" u="none" cap="none" strike="noStrike">
              <a:solidFill>
                <a:schemeClr val="dk1"/>
              </a:solidFill>
              <a:latin typeface="Tahoma"/>
              <a:ea typeface="Tahoma"/>
              <a:cs typeface="Tahoma"/>
              <a:sym typeface="Tahoma"/>
            </a:endParaRPr>
          </a:p>
        </p:txBody>
      </p:sp>
      <p:sp>
        <p:nvSpPr>
          <p:cNvPr id="323" name="Google Shape;323;p5"/>
          <p:cNvSpPr txBox="1"/>
          <p:nvPr/>
        </p:nvSpPr>
        <p:spPr>
          <a:xfrm>
            <a:off x="7406640" y="4054636"/>
            <a:ext cx="4250878" cy="101552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640"/>
              </a:spcBef>
              <a:spcAft>
                <a:spcPts val="0"/>
              </a:spcAft>
              <a:buClr>
                <a:srgbClr val="409B1B"/>
              </a:buClr>
              <a:buSzPts val="3200"/>
              <a:buFont typeface="Arial"/>
              <a:buNone/>
            </a:pPr>
            <a:r>
              <a:rPr b="1" i="0" lang="tr-TR" sz="2400" u="none" cap="none" strike="noStrike">
                <a:solidFill>
                  <a:srgbClr val="409B1B"/>
                </a:solidFill>
                <a:latin typeface="Tahoma"/>
                <a:ea typeface="Tahoma"/>
                <a:cs typeface="Tahoma"/>
                <a:sym typeface="Tahoma"/>
              </a:rPr>
              <a:t>Osmangazi Municipality</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a:solidFill>
                  <a:srgbClr val="7E3DBC"/>
                </a:solidFill>
                <a:latin typeface="Tahoma"/>
                <a:ea typeface="Tahoma"/>
                <a:cs typeface="Tahoma"/>
                <a:sym typeface="Tahoma"/>
              </a:rPr>
              <a:t>Lesson Plan 1: LIVING SOIL</a:t>
            </a:r>
            <a:endParaRPr/>
          </a:p>
        </p:txBody>
      </p:sp>
      <p:sp>
        <p:nvSpPr>
          <p:cNvPr id="118" name="Google Shape;118;p19"/>
          <p:cNvSpPr txBox="1"/>
          <p:nvPr>
            <p:ph idx="1" type="body"/>
          </p:nvPr>
        </p:nvSpPr>
        <p:spPr>
          <a:xfrm>
            <a:off x="594043" y="1600204"/>
            <a:ext cx="7433675" cy="4525963"/>
          </a:xfrm>
          <a:prstGeom prst="rect">
            <a:avLst/>
          </a:prstGeom>
          <a:noFill/>
          <a:ln>
            <a:noFill/>
          </a:ln>
        </p:spPr>
        <p:txBody>
          <a:bodyPr anchorCtr="0" anchor="t" bIns="45700" lIns="91425" spcFirstLastPara="1" rIns="91425" wrap="square" tIns="45700">
            <a:normAutofit fontScale="70000" lnSpcReduction="20000"/>
          </a:bodyPr>
          <a:lstStyle/>
          <a:p>
            <a:pPr indent="-342900" lvl="0" marL="342900" rtl="0" algn="l">
              <a:lnSpc>
                <a:spcPct val="100000"/>
              </a:lnSpc>
              <a:spcBef>
                <a:spcPts val="0"/>
              </a:spcBef>
              <a:spcAft>
                <a:spcPts val="0"/>
              </a:spcAft>
              <a:buSzPct val="142857"/>
              <a:buChar char="•"/>
            </a:pPr>
            <a:r>
              <a:rPr b="1" lang="tr-TR" sz="2800">
                <a:latin typeface="Tahoma"/>
                <a:ea typeface="Tahoma"/>
                <a:cs typeface="Tahoma"/>
                <a:sym typeface="Tahoma"/>
              </a:rPr>
              <a:t>Intersecting objectives:</a:t>
            </a:r>
            <a:endParaRPr/>
          </a:p>
          <a:p>
            <a:pPr indent="0" lvl="0" marL="114300" rtl="0" algn="l">
              <a:lnSpc>
                <a:spcPct val="100000"/>
              </a:lnSpc>
              <a:spcBef>
                <a:spcPts val="360"/>
              </a:spcBef>
              <a:spcAft>
                <a:spcPts val="0"/>
              </a:spcAft>
              <a:buSzPct val="95238"/>
              <a:buNone/>
            </a:pPr>
            <a:r>
              <a:rPr lang="tr-TR" sz="2700">
                <a:latin typeface="Tahoma"/>
                <a:ea typeface="Tahoma"/>
                <a:cs typeface="Tahoma"/>
                <a:sym typeface="Tahoma"/>
              </a:rPr>
              <a:t>Reducing environmental damage </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rPr lang="tr-TR" sz="2700">
                <a:latin typeface="Tahoma"/>
                <a:ea typeface="Tahoma"/>
                <a:cs typeface="Tahoma"/>
                <a:sym typeface="Tahoma"/>
              </a:rPr>
              <a:t>Ensuring the protection of natural resources</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rPr lang="tr-TR" sz="2700">
                <a:latin typeface="Tahoma"/>
                <a:ea typeface="Tahoma"/>
                <a:cs typeface="Tahoma"/>
                <a:sym typeface="Tahoma"/>
              </a:rPr>
              <a:t>Prevention of environmental pollution</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rPr lang="tr-TR" sz="2700">
                <a:latin typeface="Tahoma"/>
                <a:ea typeface="Tahoma"/>
                <a:cs typeface="Tahoma"/>
                <a:sym typeface="Tahoma"/>
              </a:rPr>
              <a:t>Producing high quality products</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rPr lang="tr-TR" sz="2700">
                <a:latin typeface="Tahoma"/>
                <a:ea typeface="Tahoma"/>
                <a:cs typeface="Tahoma"/>
                <a:sym typeface="Tahoma"/>
              </a:rPr>
              <a:t>Keeping the economy alive in the short and long term</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rPr lang="tr-TR" sz="2700">
                <a:latin typeface="Tahoma"/>
                <a:ea typeface="Tahoma"/>
                <a:cs typeface="Tahoma"/>
                <a:sym typeface="Tahoma"/>
              </a:rPr>
              <a:t>Improve the quality of life of those engaged in agriculture and</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t/>
            </a:r>
            <a:endParaRPr sz="2700">
              <a:latin typeface="Tahoma"/>
              <a:ea typeface="Tahoma"/>
              <a:cs typeface="Tahoma"/>
              <a:sym typeface="Tahoma"/>
            </a:endParaRPr>
          </a:p>
          <a:p>
            <a:pPr indent="0" lvl="0" marL="114300" rtl="0" algn="l">
              <a:lnSpc>
                <a:spcPct val="100000"/>
              </a:lnSpc>
              <a:spcBef>
                <a:spcPts val="360"/>
              </a:spcBef>
              <a:spcAft>
                <a:spcPts val="0"/>
              </a:spcAft>
              <a:buSzPct val="95238"/>
              <a:buNone/>
            </a:pPr>
            <a:r>
              <a:rPr lang="tr-TR" sz="2700">
                <a:latin typeface="Tahoma"/>
                <a:ea typeface="Tahoma"/>
                <a:cs typeface="Tahoma"/>
                <a:sym typeface="Tahoma"/>
              </a:rPr>
              <a:t>Develop practices for this purpose</a:t>
            </a:r>
            <a:endParaRPr sz="2700">
              <a:latin typeface="Tahoma"/>
              <a:ea typeface="Tahoma"/>
              <a:cs typeface="Tahoma"/>
              <a:sym typeface="Tahoma"/>
            </a:endParaRPr>
          </a:p>
          <a:p>
            <a:pPr indent="0" lvl="0" marL="0" rtl="0" algn="l">
              <a:lnSpc>
                <a:spcPct val="100000"/>
              </a:lnSpc>
              <a:spcBef>
                <a:spcPts val="0"/>
              </a:spcBef>
              <a:spcAft>
                <a:spcPts val="0"/>
              </a:spcAft>
              <a:buSzPct val="142857"/>
              <a:buNone/>
            </a:pPr>
            <a:r>
              <a:t/>
            </a:r>
            <a:endParaRPr sz="2800"/>
          </a:p>
          <a:p>
            <a:pPr indent="-165100" lvl="0" marL="342900" rtl="0" algn="l">
              <a:lnSpc>
                <a:spcPct val="100000"/>
              </a:lnSpc>
              <a:spcBef>
                <a:spcPts val="0"/>
              </a:spcBef>
              <a:spcAft>
                <a:spcPts val="0"/>
              </a:spcAft>
              <a:buSzPct val="142857"/>
              <a:buNone/>
            </a:pPr>
            <a:r>
              <a:t/>
            </a:r>
            <a:endParaRPr sz="2800">
              <a:latin typeface="Tahoma"/>
              <a:ea typeface="Tahoma"/>
              <a:cs typeface="Tahoma"/>
              <a:sym typeface="Tahoma"/>
            </a:endParaRPr>
          </a:p>
          <a:p>
            <a:pPr indent="-165100" lvl="0" marL="342900" rtl="0" algn="l">
              <a:lnSpc>
                <a:spcPct val="100000"/>
              </a:lnSpc>
              <a:spcBef>
                <a:spcPts val="0"/>
              </a:spcBef>
              <a:spcAft>
                <a:spcPts val="0"/>
              </a:spcAft>
              <a:buSzPct val="142857"/>
              <a:buNone/>
            </a:pPr>
            <a:r>
              <a:t/>
            </a:r>
            <a:endParaRPr sz="2800">
              <a:latin typeface="Tahoma"/>
              <a:ea typeface="Tahoma"/>
              <a:cs typeface="Tahoma"/>
              <a:sym typeface="Tahoma"/>
            </a:endParaRPr>
          </a:p>
        </p:txBody>
      </p:sp>
      <p:pic>
        <p:nvPicPr>
          <p:cNvPr descr="C:\Users\pelingulgor\Desktop\SCHOOL TO FARM - DERS MODULU 1 ÇALIŞMA\FOTOĞRAFLAR\WhatsApp Image 2023-09-29 at 1.22.30 PM.jpeg" id="119" name="Google Shape;119;p19"/>
          <p:cNvPicPr preferRelativeResize="0"/>
          <p:nvPr/>
        </p:nvPicPr>
        <p:blipFill rotWithShape="1">
          <a:blip r:embed="rId3">
            <a:alphaModFix/>
          </a:blip>
          <a:srcRect b="2919" l="0" r="0" t="1797"/>
          <a:stretch/>
        </p:blipFill>
        <p:spPr>
          <a:xfrm>
            <a:off x="7972972" y="1398668"/>
            <a:ext cx="3371850" cy="4737538"/>
          </a:xfrm>
          <a:prstGeom prst="rect">
            <a:avLst/>
          </a:prstGeom>
          <a:noFill/>
          <a:ln>
            <a:noFill/>
          </a:ln>
        </p:spPr>
      </p:pic>
      <p:pic>
        <p:nvPicPr>
          <p:cNvPr descr="C:\Users\pelingulgor\Desktop\SCHOOL TO FARM - DERS MODULU 1 ÇALIŞMA\shutterstock_1139511953 [Dönüştürülmüş]-01.jpg" id="120" name="Google Shape;120;p19"/>
          <p:cNvPicPr preferRelativeResize="0"/>
          <p:nvPr/>
        </p:nvPicPr>
        <p:blipFill rotWithShape="1">
          <a:blip r:embed="rId4">
            <a:alphaModFix/>
          </a:blip>
          <a:srcRect b="11149" l="79175" r="9713" t="75998"/>
          <a:stretch/>
        </p:blipFill>
        <p:spPr>
          <a:xfrm>
            <a:off x="264766" y="1835010"/>
            <a:ext cx="435989" cy="423708"/>
          </a:xfrm>
          <a:prstGeom prst="rect">
            <a:avLst/>
          </a:prstGeom>
          <a:noFill/>
          <a:ln>
            <a:noFill/>
          </a:ln>
        </p:spPr>
      </p:pic>
      <p:pic>
        <p:nvPicPr>
          <p:cNvPr descr="C:\Users\pelingulgor\Desktop\SCHOOL TO FARM - DERS MODULU 1 ÇALIŞMA\shutterstock_1139511953 [Dönüştürülmüş]-01.jpg" id="121" name="Google Shape;121;p19"/>
          <p:cNvPicPr preferRelativeResize="0"/>
          <p:nvPr/>
        </p:nvPicPr>
        <p:blipFill rotWithShape="1">
          <a:blip r:embed="rId4">
            <a:alphaModFix/>
          </a:blip>
          <a:srcRect b="11149" l="79175" r="9713" t="75998"/>
          <a:stretch/>
        </p:blipFill>
        <p:spPr>
          <a:xfrm>
            <a:off x="264765" y="2402494"/>
            <a:ext cx="435989" cy="423708"/>
          </a:xfrm>
          <a:prstGeom prst="rect">
            <a:avLst/>
          </a:prstGeom>
          <a:noFill/>
          <a:ln>
            <a:noFill/>
          </a:ln>
        </p:spPr>
      </p:pic>
      <p:pic>
        <p:nvPicPr>
          <p:cNvPr descr="C:\Users\pelingulgor\Desktop\SCHOOL TO FARM - DERS MODULU 1 ÇALIŞMA\shutterstock_1139511953 [Dönüştürülmüş]-01.jpg" id="122" name="Google Shape;122;p19"/>
          <p:cNvPicPr preferRelativeResize="0"/>
          <p:nvPr/>
        </p:nvPicPr>
        <p:blipFill rotWithShape="1">
          <a:blip r:embed="rId4">
            <a:alphaModFix/>
          </a:blip>
          <a:srcRect b="11149" l="79175" r="9713" t="75998"/>
          <a:stretch/>
        </p:blipFill>
        <p:spPr>
          <a:xfrm>
            <a:off x="262907" y="2969978"/>
            <a:ext cx="435989" cy="423708"/>
          </a:xfrm>
          <a:prstGeom prst="rect">
            <a:avLst/>
          </a:prstGeom>
          <a:noFill/>
          <a:ln>
            <a:noFill/>
          </a:ln>
        </p:spPr>
      </p:pic>
      <p:pic>
        <p:nvPicPr>
          <p:cNvPr descr="C:\Users\pelingulgor\Desktop\SCHOOL TO FARM - DERS MODULU 1 ÇALIŞMA\shutterstock_1139511953 [Dönüştürülmüş]-01.jpg" id="123" name="Google Shape;123;p19"/>
          <p:cNvPicPr preferRelativeResize="0"/>
          <p:nvPr/>
        </p:nvPicPr>
        <p:blipFill rotWithShape="1">
          <a:blip r:embed="rId4">
            <a:alphaModFix/>
          </a:blip>
          <a:srcRect b="11149" l="79175" r="9713" t="75998"/>
          <a:stretch/>
        </p:blipFill>
        <p:spPr>
          <a:xfrm>
            <a:off x="251831" y="3505540"/>
            <a:ext cx="435989" cy="423708"/>
          </a:xfrm>
          <a:prstGeom prst="rect">
            <a:avLst/>
          </a:prstGeom>
          <a:noFill/>
          <a:ln>
            <a:noFill/>
          </a:ln>
        </p:spPr>
      </p:pic>
      <p:pic>
        <p:nvPicPr>
          <p:cNvPr descr="C:\Users\pelingulgor\Desktop\SCHOOL TO FARM - DERS MODULU 1 ÇALIŞMA\shutterstock_1139511953 [Dönüştürülmüş]-01.jpg" id="124" name="Google Shape;124;p19"/>
          <p:cNvPicPr preferRelativeResize="0"/>
          <p:nvPr/>
        </p:nvPicPr>
        <p:blipFill rotWithShape="1">
          <a:blip r:embed="rId4">
            <a:alphaModFix/>
          </a:blip>
          <a:srcRect b="11149" l="79175" r="9713" t="75998"/>
          <a:stretch/>
        </p:blipFill>
        <p:spPr>
          <a:xfrm>
            <a:off x="262907" y="4073024"/>
            <a:ext cx="435989" cy="423708"/>
          </a:xfrm>
          <a:prstGeom prst="rect">
            <a:avLst/>
          </a:prstGeom>
          <a:noFill/>
          <a:ln>
            <a:noFill/>
          </a:ln>
        </p:spPr>
      </p:pic>
      <p:pic>
        <p:nvPicPr>
          <p:cNvPr descr="C:\Users\pelingulgor\Desktop\SCHOOL TO FARM - DERS MODULU 1 ÇALIŞMA\shutterstock_1139511953 [Dönüştürülmüş]-01.jpg" id="125" name="Google Shape;125;p19"/>
          <p:cNvPicPr preferRelativeResize="0"/>
          <p:nvPr/>
        </p:nvPicPr>
        <p:blipFill rotWithShape="1">
          <a:blip r:embed="rId4">
            <a:alphaModFix/>
          </a:blip>
          <a:srcRect b="11149" l="79175" r="9713" t="75998"/>
          <a:stretch/>
        </p:blipFill>
        <p:spPr>
          <a:xfrm>
            <a:off x="262907" y="4632252"/>
            <a:ext cx="435989" cy="423708"/>
          </a:xfrm>
          <a:prstGeom prst="rect">
            <a:avLst/>
          </a:prstGeom>
          <a:noFill/>
          <a:ln>
            <a:noFill/>
          </a:ln>
        </p:spPr>
      </p:pic>
      <p:pic>
        <p:nvPicPr>
          <p:cNvPr descr="C:\Users\pelingulgor\Desktop\SCHOOL TO FARM - DERS MODULU 1 ÇALIŞMA\shutterstock_1139511953 [Dönüştürülmüş]-01.jpg" id="126" name="Google Shape;126;p19"/>
          <p:cNvPicPr preferRelativeResize="0"/>
          <p:nvPr/>
        </p:nvPicPr>
        <p:blipFill rotWithShape="1">
          <a:blip r:embed="rId4">
            <a:alphaModFix/>
          </a:blip>
          <a:srcRect b="11149" l="79175" r="9713" t="75998"/>
          <a:stretch/>
        </p:blipFill>
        <p:spPr>
          <a:xfrm>
            <a:off x="262907" y="5172492"/>
            <a:ext cx="435989" cy="4237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a:solidFill>
                  <a:srgbClr val="7E3DBC"/>
                </a:solidFill>
                <a:latin typeface="Tahoma"/>
                <a:ea typeface="Tahoma"/>
                <a:cs typeface="Tahoma"/>
                <a:sym typeface="Tahoma"/>
              </a:rPr>
              <a:t>Lesson Plan 1: LIVING SOIL</a:t>
            </a:r>
            <a:endParaRPr/>
          </a:p>
        </p:txBody>
      </p:sp>
      <p:sp>
        <p:nvSpPr>
          <p:cNvPr id="132" name="Google Shape;132;p20"/>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fontScale="92500" lnSpcReduction="20000"/>
          </a:bodyPr>
          <a:lstStyle/>
          <a:p>
            <a:pPr indent="-329565" lvl="0" marL="342900" rtl="0" algn="l">
              <a:lnSpc>
                <a:spcPct val="100000"/>
              </a:lnSpc>
              <a:spcBef>
                <a:spcPts val="0"/>
              </a:spcBef>
              <a:spcAft>
                <a:spcPts val="0"/>
              </a:spcAft>
              <a:buSzPct val="116666"/>
              <a:buChar char="•"/>
            </a:pPr>
            <a:r>
              <a:rPr b="1" lang="tr-TR" sz="2400">
                <a:latin typeface="Tahoma"/>
                <a:ea typeface="Tahoma"/>
                <a:cs typeface="Tahoma"/>
                <a:sym typeface="Tahoma"/>
              </a:rPr>
              <a:t>Facilitation:</a:t>
            </a:r>
            <a:endParaRPr/>
          </a:p>
          <a:p>
            <a:pPr indent="0" lvl="0" marL="114300" rtl="0" algn="l">
              <a:lnSpc>
                <a:spcPct val="100000"/>
              </a:lnSpc>
              <a:spcBef>
                <a:spcPts val="360"/>
              </a:spcBef>
              <a:spcAft>
                <a:spcPts val="0"/>
              </a:spcAft>
              <a:buSzPct val="78260"/>
              <a:buNone/>
            </a:pPr>
            <a:r>
              <a:rPr lang="tr-TR" sz="2300">
                <a:latin typeface="Tahoma"/>
                <a:ea typeface="Tahoma"/>
                <a:cs typeface="Tahoma"/>
                <a:sym typeface="Tahoma"/>
              </a:rPr>
              <a:t>Getting knowledge about natural resources </a:t>
            </a:r>
            <a:endParaRPr sz="2300">
              <a:latin typeface="Tahoma"/>
              <a:ea typeface="Tahoma"/>
              <a:cs typeface="Tahoma"/>
              <a:sym typeface="Tahoma"/>
            </a:endParaRPr>
          </a:p>
          <a:p>
            <a:pPr indent="0" lvl="0" marL="114300" rtl="0" algn="l">
              <a:lnSpc>
                <a:spcPct val="100000"/>
              </a:lnSpc>
              <a:spcBef>
                <a:spcPts val="360"/>
              </a:spcBef>
              <a:spcAft>
                <a:spcPts val="0"/>
              </a:spcAft>
              <a:buSzPct val="78260"/>
              <a:buNone/>
            </a:pPr>
            <a:r>
              <a:t/>
            </a:r>
            <a:endParaRPr sz="2300">
              <a:latin typeface="Tahoma"/>
              <a:ea typeface="Tahoma"/>
              <a:cs typeface="Tahoma"/>
              <a:sym typeface="Tahoma"/>
            </a:endParaRPr>
          </a:p>
          <a:p>
            <a:pPr indent="0" lvl="0" marL="114300" rtl="0" algn="l">
              <a:lnSpc>
                <a:spcPct val="100000"/>
              </a:lnSpc>
              <a:spcBef>
                <a:spcPts val="360"/>
              </a:spcBef>
              <a:spcAft>
                <a:spcPts val="0"/>
              </a:spcAft>
              <a:buSzPct val="78260"/>
              <a:buNone/>
            </a:pPr>
            <a:r>
              <a:rPr lang="tr-TR" sz="2300">
                <a:latin typeface="Tahoma"/>
                <a:ea typeface="Tahoma"/>
                <a:cs typeface="Tahoma"/>
                <a:sym typeface="Tahoma"/>
              </a:rPr>
              <a:t>Knowing environment </a:t>
            </a:r>
            <a:endParaRPr sz="2300">
              <a:latin typeface="Tahoma"/>
              <a:ea typeface="Tahoma"/>
              <a:cs typeface="Tahoma"/>
              <a:sym typeface="Tahoma"/>
            </a:endParaRPr>
          </a:p>
          <a:p>
            <a:pPr indent="0" lvl="0" marL="114300" rtl="0" algn="l">
              <a:lnSpc>
                <a:spcPct val="100000"/>
              </a:lnSpc>
              <a:spcBef>
                <a:spcPts val="360"/>
              </a:spcBef>
              <a:spcAft>
                <a:spcPts val="0"/>
              </a:spcAft>
              <a:buSzPct val="78260"/>
              <a:buNone/>
            </a:pPr>
            <a:r>
              <a:t/>
            </a:r>
            <a:endParaRPr sz="2300">
              <a:latin typeface="Tahoma"/>
              <a:ea typeface="Tahoma"/>
              <a:cs typeface="Tahoma"/>
              <a:sym typeface="Tahoma"/>
            </a:endParaRPr>
          </a:p>
          <a:p>
            <a:pPr indent="0" lvl="0" marL="114300" rtl="0" algn="l">
              <a:lnSpc>
                <a:spcPct val="100000"/>
              </a:lnSpc>
              <a:spcBef>
                <a:spcPts val="360"/>
              </a:spcBef>
              <a:spcAft>
                <a:spcPts val="0"/>
              </a:spcAft>
              <a:buSzPct val="78260"/>
              <a:buNone/>
            </a:pPr>
            <a:r>
              <a:rPr lang="tr-TR" sz="2300">
                <a:latin typeface="Tahoma"/>
                <a:ea typeface="Tahoma"/>
                <a:cs typeface="Tahoma"/>
                <a:sym typeface="Tahoma"/>
              </a:rPr>
              <a:t>Managing features </a:t>
            </a:r>
            <a:endParaRPr sz="2300">
              <a:latin typeface="Tahoma"/>
              <a:ea typeface="Tahoma"/>
              <a:cs typeface="Tahoma"/>
              <a:sym typeface="Tahoma"/>
            </a:endParaRPr>
          </a:p>
          <a:p>
            <a:pPr indent="0" lvl="0" marL="114300" rtl="0" algn="l">
              <a:lnSpc>
                <a:spcPct val="100000"/>
              </a:lnSpc>
              <a:spcBef>
                <a:spcPts val="360"/>
              </a:spcBef>
              <a:spcAft>
                <a:spcPts val="0"/>
              </a:spcAft>
              <a:buSzPct val="78260"/>
              <a:buNone/>
            </a:pPr>
            <a:r>
              <a:t/>
            </a:r>
            <a:endParaRPr sz="2300">
              <a:latin typeface="Tahoma"/>
              <a:ea typeface="Tahoma"/>
              <a:cs typeface="Tahoma"/>
              <a:sym typeface="Tahoma"/>
            </a:endParaRPr>
          </a:p>
          <a:p>
            <a:pPr indent="0" lvl="0" marL="114300" rtl="0" algn="l">
              <a:lnSpc>
                <a:spcPct val="100000"/>
              </a:lnSpc>
              <a:spcBef>
                <a:spcPts val="360"/>
              </a:spcBef>
              <a:spcAft>
                <a:spcPts val="0"/>
              </a:spcAft>
              <a:buSzPct val="78260"/>
              <a:buNone/>
            </a:pPr>
            <a:r>
              <a:rPr lang="tr-TR" sz="2300">
                <a:latin typeface="Tahoma"/>
                <a:ea typeface="Tahoma"/>
                <a:cs typeface="Tahoma"/>
                <a:sym typeface="Tahoma"/>
              </a:rPr>
              <a:t>Knowing socioeconomic impacts</a:t>
            </a:r>
            <a:endParaRPr sz="2300">
              <a:latin typeface="Tahoma"/>
              <a:ea typeface="Tahoma"/>
              <a:cs typeface="Tahoma"/>
              <a:sym typeface="Tahoma"/>
            </a:endParaRPr>
          </a:p>
          <a:p>
            <a:pPr indent="0" lvl="0" marL="114300" rtl="0" algn="l">
              <a:lnSpc>
                <a:spcPct val="100000"/>
              </a:lnSpc>
              <a:spcBef>
                <a:spcPts val="360"/>
              </a:spcBef>
              <a:spcAft>
                <a:spcPts val="0"/>
              </a:spcAft>
              <a:buSzPct val="78260"/>
              <a:buNone/>
            </a:pPr>
            <a:r>
              <a:t/>
            </a:r>
            <a:endParaRPr sz="2300">
              <a:latin typeface="Tahoma"/>
              <a:ea typeface="Tahoma"/>
              <a:cs typeface="Tahoma"/>
              <a:sym typeface="Tahoma"/>
            </a:endParaRPr>
          </a:p>
          <a:p>
            <a:pPr indent="0" lvl="0" marL="114300" rtl="0" algn="l">
              <a:lnSpc>
                <a:spcPct val="100000"/>
              </a:lnSpc>
              <a:spcBef>
                <a:spcPts val="360"/>
              </a:spcBef>
              <a:spcAft>
                <a:spcPts val="0"/>
              </a:spcAft>
              <a:buSzPct val="78260"/>
              <a:buNone/>
            </a:pPr>
            <a:r>
              <a:rPr lang="tr-TR" sz="2300">
                <a:latin typeface="Tahoma"/>
                <a:ea typeface="Tahoma"/>
                <a:cs typeface="Tahoma"/>
                <a:sym typeface="Tahoma"/>
              </a:rPr>
              <a:t>Long-term income of the produc</a:t>
            </a:r>
            <a:r>
              <a:rPr lang="tr-TR" sz="2300">
                <a:latin typeface="Tahoma"/>
                <a:ea typeface="Tahoma"/>
                <a:cs typeface="Tahoma"/>
                <a:sym typeface="Tahoma"/>
              </a:rPr>
              <a:t>er</a:t>
            </a:r>
            <a:endParaRPr sz="2300">
              <a:latin typeface="Tahoma"/>
              <a:ea typeface="Tahoma"/>
              <a:cs typeface="Tahoma"/>
              <a:sym typeface="Tahoma"/>
            </a:endParaRPr>
          </a:p>
          <a:p>
            <a:pPr indent="0" lvl="0" marL="114300" rtl="0" algn="l">
              <a:lnSpc>
                <a:spcPct val="100000"/>
              </a:lnSpc>
              <a:spcBef>
                <a:spcPts val="360"/>
              </a:spcBef>
              <a:spcAft>
                <a:spcPts val="0"/>
              </a:spcAft>
              <a:buSzPct val="75000"/>
              <a:buNone/>
            </a:pPr>
            <a:r>
              <a:t/>
            </a:r>
            <a:endParaRPr sz="2400">
              <a:latin typeface="Tahoma"/>
              <a:ea typeface="Tahoma"/>
              <a:cs typeface="Tahoma"/>
              <a:sym typeface="Tahoma"/>
            </a:endParaRPr>
          </a:p>
          <a:p>
            <a:pPr indent="0" lvl="0" marL="0" rtl="0" algn="just">
              <a:spcBef>
                <a:spcPts val="0"/>
              </a:spcBef>
              <a:spcAft>
                <a:spcPts val="0"/>
              </a:spcAft>
              <a:buNone/>
            </a:pPr>
            <a:r>
              <a:rPr lang="tr-TR" sz="2400">
                <a:latin typeface="Tahoma"/>
                <a:ea typeface="Tahoma"/>
                <a:cs typeface="Tahoma"/>
                <a:sym typeface="Tahoma"/>
              </a:rPr>
              <a:t> </a:t>
            </a:r>
            <a:r>
              <a:rPr lang="tr-TR" sz="2291">
                <a:latin typeface="Tahoma"/>
                <a:ea typeface="Tahoma"/>
                <a:cs typeface="Tahoma"/>
                <a:sym typeface="Tahoma"/>
              </a:rPr>
              <a:t>Always use recyclable or recycled materials.</a:t>
            </a:r>
            <a:endParaRPr sz="2291">
              <a:latin typeface="Tahoma"/>
              <a:ea typeface="Tahoma"/>
              <a:cs typeface="Tahoma"/>
              <a:sym typeface="Tahoma"/>
            </a:endParaRPr>
          </a:p>
          <a:p>
            <a:pPr indent="-165100" lvl="0" marL="342900" rtl="0" algn="l">
              <a:lnSpc>
                <a:spcPct val="100000"/>
              </a:lnSpc>
              <a:spcBef>
                <a:spcPts val="0"/>
              </a:spcBef>
              <a:spcAft>
                <a:spcPts val="0"/>
              </a:spcAft>
              <a:buSzPct val="122169"/>
              <a:buNone/>
            </a:pPr>
            <a:r>
              <a:t/>
            </a:r>
            <a:endParaRPr sz="2291">
              <a:latin typeface="Tahoma"/>
              <a:ea typeface="Tahoma"/>
              <a:cs typeface="Tahoma"/>
              <a:sym typeface="Tahoma"/>
            </a:endParaRPr>
          </a:p>
          <a:p>
            <a:pPr indent="0" lvl="0" marL="0" rtl="0" algn="l">
              <a:lnSpc>
                <a:spcPct val="100000"/>
              </a:lnSpc>
              <a:spcBef>
                <a:spcPts val="0"/>
              </a:spcBef>
              <a:spcAft>
                <a:spcPts val="0"/>
              </a:spcAft>
              <a:buSzPct val="122169"/>
              <a:buNone/>
            </a:pPr>
            <a:r>
              <a:rPr lang="tr-TR" sz="2291">
                <a:latin typeface="Tahoma"/>
                <a:ea typeface="Tahoma"/>
                <a:cs typeface="Tahoma"/>
                <a:sym typeface="Tahoma"/>
              </a:rPr>
              <a:t> Let them get a little dirty with nature</a:t>
            </a:r>
            <a:endParaRPr sz="2291">
              <a:latin typeface="Tahoma"/>
              <a:ea typeface="Tahoma"/>
              <a:cs typeface="Tahoma"/>
              <a:sym typeface="Tahoma"/>
            </a:endParaRPr>
          </a:p>
          <a:p>
            <a:pPr indent="-165100" lvl="0" marL="342900" rtl="0" algn="l">
              <a:lnSpc>
                <a:spcPct val="100000"/>
              </a:lnSpc>
              <a:spcBef>
                <a:spcPts val="0"/>
              </a:spcBef>
              <a:spcAft>
                <a:spcPts val="0"/>
              </a:spcAft>
              <a:buSzPct val="122169"/>
              <a:buNone/>
            </a:pPr>
            <a:r>
              <a:t/>
            </a:r>
            <a:endParaRPr sz="2291">
              <a:latin typeface="Tahoma"/>
              <a:ea typeface="Tahoma"/>
              <a:cs typeface="Tahoma"/>
              <a:sym typeface="Tahoma"/>
            </a:endParaRPr>
          </a:p>
        </p:txBody>
      </p:sp>
      <p:pic>
        <p:nvPicPr>
          <p:cNvPr descr="C:\Users\pelingulgor\Desktop\SCHOOL TO FARM - DERS MODULU 1 ÇALIŞMA\FOTOĞRAFLAR\shutterstock_2057392145.jpg" id="133" name="Google Shape;133;p20"/>
          <p:cNvPicPr preferRelativeResize="0"/>
          <p:nvPr/>
        </p:nvPicPr>
        <p:blipFill rotWithShape="1">
          <a:blip r:embed="rId3">
            <a:alphaModFix/>
          </a:blip>
          <a:srcRect b="0" l="0" r="0" t="0"/>
          <a:stretch/>
        </p:blipFill>
        <p:spPr>
          <a:xfrm>
            <a:off x="6020539" y="3004325"/>
            <a:ext cx="4914900" cy="2684008"/>
          </a:xfrm>
          <a:prstGeom prst="rect">
            <a:avLst/>
          </a:prstGeom>
          <a:noFill/>
          <a:ln>
            <a:noFill/>
          </a:ln>
        </p:spPr>
      </p:pic>
      <p:pic>
        <p:nvPicPr>
          <p:cNvPr descr="C:\Users\pelingulgor\Desktop\SCHOOL TO FARM - DERS MODULU 1 ÇALIŞMA\shutterstock_1139511953 [Dönüştürülmüş]-01.jpg" id="134" name="Google Shape;134;p20"/>
          <p:cNvPicPr preferRelativeResize="0"/>
          <p:nvPr/>
        </p:nvPicPr>
        <p:blipFill rotWithShape="1">
          <a:blip r:embed="rId4">
            <a:alphaModFix/>
          </a:blip>
          <a:srcRect b="46039" l="27317" r="60131" t="38341"/>
          <a:stretch/>
        </p:blipFill>
        <p:spPr>
          <a:xfrm>
            <a:off x="190500" y="1939803"/>
            <a:ext cx="553127" cy="578276"/>
          </a:xfrm>
          <a:prstGeom prst="rect">
            <a:avLst/>
          </a:prstGeom>
          <a:noFill/>
          <a:ln>
            <a:noFill/>
          </a:ln>
        </p:spPr>
      </p:pic>
      <p:pic>
        <p:nvPicPr>
          <p:cNvPr descr="C:\Users\pelingulgor\Desktop\SCHOOL TO FARM - DERS MODULU 1 ÇALIŞMA\shutterstock_1139511953 [Dönüştürülmüş]-01.jpg" id="135" name="Google Shape;135;p20"/>
          <p:cNvPicPr preferRelativeResize="0"/>
          <p:nvPr/>
        </p:nvPicPr>
        <p:blipFill rotWithShape="1">
          <a:blip r:embed="rId4">
            <a:alphaModFix/>
          </a:blip>
          <a:srcRect b="46039" l="27317" r="60131" t="38341"/>
          <a:stretch/>
        </p:blipFill>
        <p:spPr>
          <a:xfrm>
            <a:off x="190500" y="2518078"/>
            <a:ext cx="553129" cy="578277"/>
          </a:xfrm>
          <a:prstGeom prst="rect">
            <a:avLst/>
          </a:prstGeom>
          <a:noFill/>
          <a:ln>
            <a:noFill/>
          </a:ln>
        </p:spPr>
      </p:pic>
      <p:pic>
        <p:nvPicPr>
          <p:cNvPr descr="C:\Users\pelingulgor\Desktop\SCHOOL TO FARM - DERS MODULU 1 ÇALIŞMA\shutterstock_1139511953 [Dönüştürülmüş]-01.jpg" id="136" name="Google Shape;136;p20"/>
          <p:cNvPicPr preferRelativeResize="0"/>
          <p:nvPr/>
        </p:nvPicPr>
        <p:blipFill rotWithShape="1">
          <a:blip r:embed="rId4">
            <a:alphaModFix/>
          </a:blip>
          <a:srcRect b="46039" l="27317" r="60131" t="38341"/>
          <a:stretch/>
        </p:blipFill>
        <p:spPr>
          <a:xfrm>
            <a:off x="190500" y="3188233"/>
            <a:ext cx="553129" cy="578277"/>
          </a:xfrm>
          <a:prstGeom prst="rect">
            <a:avLst/>
          </a:prstGeom>
          <a:noFill/>
          <a:ln>
            <a:noFill/>
          </a:ln>
        </p:spPr>
      </p:pic>
      <p:pic>
        <p:nvPicPr>
          <p:cNvPr descr="C:\Users\pelingulgor\Desktop\SCHOOL TO FARM - DERS MODULU 1 ÇALIŞMA\shutterstock_1139511953 [Dönüştürülmüş]-01.jpg" id="137" name="Google Shape;137;p20"/>
          <p:cNvPicPr preferRelativeResize="0"/>
          <p:nvPr/>
        </p:nvPicPr>
        <p:blipFill rotWithShape="1">
          <a:blip r:embed="rId4">
            <a:alphaModFix/>
          </a:blip>
          <a:srcRect b="46039" l="27317" r="60131" t="38341"/>
          <a:stretch/>
        </p:blipFill>
        <p:spPr>
          <a:xfrm>
            <a:off x="190499" y="3766488"/>
            <a:ext cx="553129" cy="578277"/>
          </a:xfrm>
          <a:prstGeom prst="rect">
            <a:avLst/>
          </a:prstGeom>
          <a:noFill/>
          <a:ln>
            <a:noFill/>
          </a:ln>
        </p:spPr>
      </p:pic>
      <p:pic>
        <p:nvPicPr>
          <p:cNvPr descr="C:\Users\pelingulgor\Desktop\SCHOOL TO FARM - DERS MODULU 1 ÇALIŞMA\shutterstock_1139511953 [Dönüştürülmüş]-01.jpg" id="138" name="Google Shape;138;p20"/>
          <p:cNvPicPr preferRelativeResize="0"/>
          <p:nvPr/>
        </p:nvPicPr>
        <p:blipFill rotWithShape="1">
          <a:blip r:embed="rId4">
            <a:alphaModFix/>
          </a:blip>
          <a:srcRect b="46039" l="27317" r="60131" t="38341"/>
          <a:stretch/>
        </p:blipFill>
        <p:spPr>
          <a:xfrm>
            <a:off x="190498" y="4344776"/>
            <a:ext cx="553129" cy="578277"/>
          </a:xfrm>
          <a:prstGeom prst="rect">
            <a:avLst/>
          </a:prstGeom>
          <a:noFill/>
          <a:ln>
            <a:noFill/>
          </a:ln>
        </p:spPr>
      </p:pic>
      <p:pic>
        <p:nvPicPr>
          <p:cNvPr descr="C:\Users\pelingulgor\Desktop\SCHOOL TO FARM - DERS MODULU 1 ÇALIŞMA\shutterstock_1139511953 [Dönüştürülmüş]-01.jpg" id="139" name="Google Shape;139;p20"/>
          <p:cNvPicPr preferRelativeResize="0"/>
          <p:nvPr/>
        </p:nvPicPr>
        <p:blipFill rotWithShape="1">
          <a:blip r:embed="rId4">
            <a:alphaModFix/>
          </a:blip>
          <a:srcRect b="46039" l="27316" r="60131" t="38341"/>
          <a:stretch/>
        </p:blipFill>
        <p:spPr>
          <a:xfrm>
            <a:off x="190498" y="4854851"/>
            <a:ext cx="553129" cy="578277"/>
          </a:xfrm>
          <a:prstGeom prst="rect">
            <a:avLst/>
          </a:prstGeom>
          <a:noFill/>
          <a:ln>
            <a:noFill/>
          </a:ln>
        </p:spPr>
      </p:pic>
      <p:pic>
        <p:nvPicPr>
          <p:cNvPr descr="C:\Users\pelingulgor\Desktop\SCHOOL TO FARM - DERS MODULU 1 ÇALIŞMA\shutterstock_1139511953 [Dönüştürülmüş]-01.jpg" id="140" name="Google Shape;140;p20"/>
          <p:cNvPicPr preferRelativeResize="0"/>
          <p:nvPr/>
        </p:nvPicPr>
        <p:blipFill rotWithShape="1">
          <a:blip r:embed="rId4">
            <a:alphaModFix/>
          </a:blip>
          <a:srcRect b="46039" l="27316" r="60131" t="38341"/>
          <a:stretch/>
        </p:blipFill>
        <p:spPr>
          <a:xfrm>
            <a:off x="122073" y="5433126"/>
            <a:ext cx="553129" cy="5782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a:solidFill>
                  <a:srgbClr val="7E3DBC"/>
                </a:solidFill>
                <a:latin typeface="Tahoma"/>
                <a:ea typeface="Tahoma"/>
                <a:cs typeface="Tahoma"/>
                <a:sym typeface="Tahoma"/>
              </a:rPr>
              <a:t>Lesson Plan 1: LIVING SOIL</a:t>
            </a:r>
            <a:endParaRPr/>
          </a:p>
        </p:txBody>
      </p:sp>
      <p:sp>
        <p:nvSpPr>
          <p:cNvPr id="146" name="Google Shape;146;p21"/>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Resources required:</a:t>
            </a:r>
            <a:endParaRPr/>
          </a:p>
          <a:p>
            <a:pPr indent="0" lvl="0" marL="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id="147" name="Google Shape;147;p21"/>
          <p:cNvPicPr preferRelativeResize="0"/>
          <p:nvPr/>
        </p:nvPicPr>
        <p:blipFill rotWithShape="1">
          <a:blip r:embed="rId3">
            <a:alphaModFix/>
          </a:blip>
          <a:srcRect b="0" l="0" r="0" t="0"/>
          <a:stretch/>
        </p:blipFill>
        <p:spPr>
          <a:xfrm>
            <a:off x="371789" y="2793442"/>
            <a:ext cx="3962702" cy="2634775"/>
          </a:xfrm>
          <a:prstGeom prst="rect">
            <a:avLst/>
          </a:prstGeom>
          <a:noFill/>
          <a:ln>
            <a:noFill/>
          </a:ln>
        </p:spPr>
      </p:pic>
      <p:pic>
        <p:nvPicPr>
          <p:cNvPr id="148" name="Google Shape;148;p21"/>
          <p:cNvPicPr preferRelativeResize="0"/>
          <p:nvPr/>
        </p:nvPicPr>
        <p:blipFill rotWithShape="1">
          <a:blip r:embed="rId4">
            <a:alphaModFix/>
          </a:blip>
          <a:srcRect b="0" l="0" r="0" t="0"/>
          <a:stretch/>
        </p:blipFill>
        <p:spPr>
          <a:xfrm>
            <a:off x="4579319" y="3279740"/>
            <a:ext cx="1875064" cy="1875064"/>
          </a:xfrm>
          <a:prstGeom prst="rect">
            <a:avLst/>
          </a:prstGeom>
          <a:noFill/>
          <a:ln>
            <a:noFill/>
          </a:ln>
        </p:spPr>
      </p:pic>
      <p:pic>
        <p:nvPicPr>
          <p:cNvPr id="149" name="Google Shape;149;p21"/>
          <p:cNvPicPr preferRelativeResize="0"/>
          <p:nvPr/>
        </p:nvPicPr>
        <p:blipFill rotWithShape="1">
          <a:blip r:embed="rId5">
            <a:alphaModFix/>
          </a:blip>
          <a:srcRect b="0" l="0" r="0" t="0"/>
          <a:stretch/>
        </p:blipFill>
        <p:spPr>
          <a:xfrm>
            <a:off x="9128568" y="1417639"/>
            <a:ext cx="1976082" cy="2634776"/>
          </a:xfrm>
          <a:prstGeom prst="rect">
            <a:avLst/>
          </a:prstGeom>
          <a:noFill/>
          <a:ln>
            <a:noFill/>
          </a:ln>
        </p:spPr>
      </p:pic>
      <p:pic>
        <p:nvPicPr>
          <p:cNvPr id="150" name="Google Shape;150;p21"/>
          <p:cNvPicPr preferRelativeResize="0"/>
          <p:nvPr/>
        </p:nvPicPr>
        <p:blipFill rotWithShape="1">
          <a:blip r:embed="rId6">
            <a:alphaModFix/>
          </a:blip>
          <a:srcRect b="0" l="0" r="0" t="0"/>
          <a:stretch/>
        </p:blipFill>
        <p:spPr>
          <a:xfrm>
            <a:off x="6699214" y="4384704"/>
            <a:ext cx="2213674" cy="2099850"/>
          </a:xfrm>
          <a:prstGeom prst="rect">
            <a:avLst/>
          </a:prstGeom>
          <a:noFill/>
          <a:ln>
            <a:noFill/>
          </a:ln>
        </p:spPr>
      </p:pic>
      <p:pic>
        <p:nvPicPr>
          <p:cNvPr id="151" name="Google Shape;151;p21"/>
          <p:cNvPicPr preferRelativeResize="0"/>
          <p:nvPr/>
        </p:nvPicPr>
        <p:blipFill rotWithShape="1">
          <a:blip r:embed="rId7">
            <a:alphaModFix/>
          </a:blip>
          <a:srcRect b="0" l="0" r="0" t="0"/>
          <a:stretch/>
        </p:blipFill>
        <p:spPr>
          <a:xfrm>
            <a:off x="6512804" y="1679685"/>
            <a:ext cx="2400083" cy="16000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a:solidFill>
                  <a:srgbClr val="7E3DBC"/>
                </a:solidFill>
                <a:latin typeface="Tahoma"/>
                <a:ea typeface="Tahoma"/>
                <a:cs typeface="Tahoma"/>
                <a:sym typeface="Tahoma"/>
              </a:rPr>
              <a:t>Lesson Plan 1: LIVING SOIL</a:t>
            </a:r>
            <a:endParaRPr/>
          </a:p>
        </p:txBody>
      </p:sp>
      <p:sp>
        <p:nvSpPr>
          <p:cNvPr id="157" name="Google Shape;157;p22"/>
          <p:cNvSpPr txBox="1"/>
          <p:nvPr>
            <p:ph idx="1" type="body"/>
          </p:nvPr>
        </p:nvSpPr>
        <p:spPr>
          <a:xfrm>
            <a:off x="594044" y="1212352"/>
            <a:ext cx="10692765" cy="4913816"/>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Implementation</a:t>
            </a:r>
            <a:endParaRPr/>
          </a:p>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Instructions step by step:</a:t>
            </a:r>
            <a:endParaRPr/>
          </a:p>
          <a:p>
            <a:pPr indent="0" lvl="0" marL="114300" rtl="0" algn="l">
              <a:lnSpc>
                <a:spcPct val="100000"/>
              </a:lnSpc>
              <a:spcBef>
                <a:spcPts val="0"/>
              </a:spcBef>
              <a:spcAft>
                <a:spcPts val="0"/>
              </a:spcAft>
              <a:buSzPts val="1800"/>
              <a:buNone/>
            </a:pPr>
            <a:r>
              <a:rPr lang="tr-TR" sz="2400">
                <a:latin typeface="Tahoma"/>
                <a:ea typeface="Tahoma"/>
                <a:cs typeface="Tahoma"/>
                <a:sym typeface="Tahoma"/>
              </a:rPr>
              <a:t>What is agriculture?</a:t>
            </a:r>
            <a:endParaRPr sz="2400">
              <a:latin typeface="Tahoma"/>
              <a:ea typeface="Tahoma"/>
              <a:cs typeface="Tahoma"/>
              <a:sym typeface="Tahoma"/>
            </a:endParaRPr>
          </a:p>
          <a:p>
            <a:pPr indent="0" lvl="0" marL="114300" rtl="0" algn="l">
              <a:lnSpc>
                <a:spcPct val="100000"/>
              </a:lnSpc>
              <a:spcBef>
                <a:spcPts val="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0"/>
              </a:spcBef>
              <a:spcAft>
                <a:spcPts val="0"/>
              </a:spcAft>
              <a:buSzPts val="1800"/>
              <a:buNone/>
            </a:pPr>
            <a:r>
              <a:rPr lang="tr-TR" sz="2400">
                <a:latin typeface="Tahoma"/>
                <a:ea typeface="Tahoma"/>
                <a:cs typeface="Tahoma"/>
                <a:sym typeface="Tahoma"/>
              </a:rPr>
              <a:t>What is sustainability?</a:t>
            </a:r>
            <a:endParaRPr sz="2400">
              <a:latin typeface="Tahoma"/>
              <a:ea typeface="Tahoma"/>
              <a:cs typeface="Tahoma"/>
              <a:sym typeface="Tahoma"/>
            </a:endParaRPr>
          </a:p>
          <a:p>
            <a:pPr indent="0" lvl="0" marL="114300" rtl="0" algn="l">
              <a:lnSpc>
                <a:spcPct val="100000"/>
              </a:lnSpc>
              <a:spcBef>
                <a:spcPts val="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0"/>
              </a:spcBef>
              <a:spcAft>
                <a:spcPts val="0"/>
              </a:spcAft>
              <a:buSzPts val="1800"/>
              <a:buNone/>
            </a:pPr>
            <a:r>
              <a:rPr lang="tr-TR" sz="2400">
                <a:latin typeface="Tahoma"/>
                <a:ea typeface="Tahoma"/>
                <a:cs typeface="Tahoma"/>
                <a:sym typeface="Tahoma"/>
              </a:rPr>
              <a:t>What is sustainable agriculture?</a:t>
            </a:r>
            <a:endParaRPr sz="2400">
              <a:latin typeface="Tahoma"/>
              <a:ea typeface="Tahoma"/>
              <a:cs typeface="Tahoma"/>
              <a:sym typeface="Tahoma"/>
            </a:endParaRPr>
          </a:p>
          <a:p>
            <a:pPr indent="0" lvl="0" marL="114300" rtl="0" algn="l">
              <a:lnSpc>
                <a:spcPct val="100000"/>
              </a:lnSpc>
              <a:spcBef>
                <a:spcPts val="0"/>
              </a:spcBef>
              <a:spcAft>
                <a:spcPts val="0"/>
              </a:spcAft>
              <a:buSzPts val="1800"/>
              <a:buNone/>
            </a:pPr>
            <a:r>
              <a:t/>
            </a:r>
            <a:endParaRPr sz="2400">
              <a:latin typeface="Tahoma"/>
              <a:ea typeface="Tahoma"/>
              <a:cs typeface="Tahoma"/>
              <a:sym typeface="Tahoma"/>
            </a:endParaRPr>
          </a:p>
          <a:p>
            <a:pPr indent="0" lvl="0" marL="114300" rtl="0" algn="l">
              <a:lnSpc>
                <a:spcPct val="100000"/>
              </a:lnSpc>
              <a:spcBef>
                <a:spcPts val="0"/>
              </a:spcBef>
              <a:spcAft>
                <a:spcPts val="0"/>
              </a:spcAft>
              <a:buSzPts val="1800"/>
              <a:buNone/>
            </a:pPr>
            <a:r>
              <a:rPr lang="tr-TR" sz="2400">
                <a:latin typeface="Tahoma"/>
                <a:ea typeface="Tahoma"/>
                <a:cs typeface="Tahoma"/>
                <a:sym typeface="Tahoma"/>
              </a:rPr>
              <a:t>What do you think are the objectives of this lesson?</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descr="C:\Users\pelingulgor\Desktop\SCHOOL TO FARM - DERS MODULU 1 ÇALIŞMA\FOTOĞRAFLAR\shutterstock_2210429981.jpg" id="158" name="Google Shape;158;p22"/>
          <p:cNvPicPr preferRelativeResize="0"/>
          <p:nvPr/>
        </p:nvPicPr>
        <p:blipFill rotWithShape="1">
          <a:blip r:embed="rId3">
            <a:alphaModFix/>
          </a:blip>
          <a:srcRect b="14248" l="0" r="0" t="0"/>
          <a:stretch/>
        </p:blipFill>
        <p:spPr>
          <a:xfrm>
            <a:off x="6427030" y="4589542"/>
            <a:ext cx="3508540" cy="2005807"/>
          </a:xfrm>
          <a:prstGeom prst="rect">
            <a:avLst/>
          </a:prstGeom>
          <a:noFill/>
          <a:ln>
            <a:noFill/>
          </a:ln>
        </p:spPr>
      </p:pic>
      <p:pic>
        <p:nvPicPr>
          <p:cNvPr descr="C:\Users\pelingulgor\Desktop\SCHOOL TO FARM - DERS MODULU 1 ÇALIŞMA\FOTOĞRAFLAR\shutterstock_2317670307.jpg" id="159" name="Google Shape;159;p22"/>
          <p:cNvPicPr preferRelativeResize="0"/>
          <p:nvPr/>
        </p:nvPicPr>
        <p:blipFill rotWithShape="1">
          <a:blip r:embed="rId4">
            <a:alphaModFix/>
          </a:blip>
          <a:srcRect b="0" l="0" r="0" t="0"/>
          <a:stretch/>
        </p:blipFill>
        <p:spPr>
          <a:xfrm>
            <a:off x="2149047" y="4608581"/>
            <a:ext cx="3507474" cy="1974781"/>
          </a:xfrm>
          <a:prstGeom prst="rect">
            <a:avLst/>
          </a:prstGeom>
          <a:noFill/>
          <a:ln>
            <a:noFill/>
          </a:ln>
        </p:spPr>
      </p:pic>
      <p:pic>
        <p:nvPicPr>
          <p:cNvPr descr="C:\Users\pelingulgor\Desktop\SCHOOL TO FARM - DERS MODULU 1 ÇALIŞMA\shutterstock_1139511953 [Dönüştürülmüş]-01.jpg" id="160" name="Google Shape;160;p22"/>
          <p:cNvPicPr preferRelativeResize="0"/>
          <p:nvPr/>
        </p:nvPicPr>
        <p:blipFill rotWithShape="1">
          <a:blip r:embed="rId5">
            <a:alphaModFix/>
          </a:blip>
          <a:srcRect b="27557" l="78570" r="8815" t="55629"/>
          <a:stretch/>
        </p:blipFill>
        <p:spPr>
          <a:xfrm>
            <a:off x="798452" y="4877896"/>
            <a:ext cx="1160171" cy="1299392"/>
          </a:xfrm>
          <a:prstGeom prst="rect">
            <a:avLst/>
          </a:prstGeom>
          <a:noFill/>
          <a:ln>
            <a:noFill/>
          </a:ln>
        </p:spPr>
      </p:pic>
      <p:sp>
        <p:nvSpPr>
          <p:cNvPr id="161" name="Google Shape;161;p22"/>
          <p:cNvSpPr/>
          <p:nvPr/>
        </p:nvSpPr>
        <p:spPr>
          <a:xfrm>
            <a:off x="9935678" y="4652298"/>
            <a:ext cx="1351128" cy="1576109"/>
          </a:xfrm>
          <a:prstGeom prst="mathMultiply">
            <a:avLst>
              <a:gd fmla="val 23520" name="adj1"/>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C:\Users\pelingulgor\Desktop\SCHOOL TO FARM - DERS MODULU 1 ÇALIŞMA\shutterstock_1139511953 [Dönüştürülmüş]-01.jpg" id="162" name="Google Shape;162;p22"/>
          <p:cNvPicPr preferRelativeResize="0"/>
          <p:nvPr/>
        </p:nvPicPr>
        <p:blipFill rotWithShape="1">
          <a:blip r:embed="rId5">
            <a:alphaModFix/>
          </a:blip>
          <a:srcRect b="10145" l="45820" r="45712" t="74488"/>
          <a:stretch/>
        </p:blipFill>
        <p:spPr>
          <a:xfrm>
            <a:off x="425069" y="1937370"/>
            <a:ext cx="331015" cy="504693"/>
          </a:xfrm>
          <a:prstGeom prst="rect">
            <a:avLst/>
          </a:prstGeom>
          <a:noFill/>
          <a:ln>
            <a:noFill/>
          </a:ln>
        </p:spPr>
      </p:pic>
      <p:pic>
        <p:nvPicPr>
          <p:cNvPr descr="C:\Users\pelingulgor\Desktop\SCHOOL TO FARM - DERS MODULU 1 ÇALIŞMA\shutterstock_1139511953 [Dönüştürülmüş]-01.jpg" id="163" name="Google Shape;163;p22"/>
          <p:cNvPicPr preferRelativeResize="0"/>
          <p:nvPr/>
        </p:nvPicPr>
        <p:blipFill rotWithShape="1">
          <a:blip r:embed="rId5">
            <a:alphaModFix/>
          </a:blip>
          <a:srcRect b="10145" l="45820" r="45712" t="74488"/>
          <a:stretch/>
        </p:blipFill>
        <p:spPr>
          <a:xfrm>
            <a:off x="425070" y="2751243"/>
            <a:ext cx="331015" cy="504693"/>
          </a:xfrm>
          <a:prstGeom prst="rect">
            <a:avLst/>
          </a:prstGeom>
          <a:noFill/>
          <a:ln>
            <a:noFill/>
          </a:ln>
        </p:spPr>
      </p:pic>
      <p:pic>
        <p:nvPicPr>
          <p:cNvPr descr="C:\Users\pelingulgor\Desktop\SCHOOL TO FARM - DERS MODULU 1 ÇALIŞMA\shutterstock_1139511953 [Dönüştürülmüş]-01.jpg" id="164" name="Google Shape;164;p22"/>
          <p:cNvPicPr preferRelativeResize="0"/>
          <p:nvPr/>
        </p:nvPicPr>
        <p:blipFill rotWithShape="1">
          <a:blip r:embed="rId5">
            <a:alphaModFix/>
          </a:blip>
          <a:srcRect b="10145" l="45820" r="45712" t="74488"/>
          <a:stretch/>
        </p:blipFill>
        <p:spPr>
          <a:xfrm>
            <a:off x="425070" y="3413646"/>
            <a:ext cx="331015" cy="504693"/>
          </a:xfrm>
          <a:prstGeom prst="rect">
            <a:avLst/>
          </a:prstGeom>
          <a:noFill/>
          <a:ln>
            <a:noFill/>
          </a:ln>
        </p:spPr>
      </p:pic>
      <p:pic>
        <p:nvPicPr>
          <p:cNvPr descr="C:\Users\pelingulgor\Desktop\SCHOOL TO FARM - DERS MODULU 1 ÇALIŞMA\shutterstock_1139511953 [Dönüştürülmüş]-01.jpg" id="165" name="Google Shape;165;p22"/>
          <p:cNvPicPr preferRelativeResize="0"/>
          <p:nvPr/>
        </p:nvPicPr>
        <p:blipFill rotWithShape="1">
          <a:blip r:embed="rId5">
            <a:alphaModFix/>
          </a:blip>
          <a:srcRect b="10145" l="45820" r="45712" t="74488"/>
          <a:stretch/>
        </p:blipFill>
        <p:spPr>
          <a:xfrm>
            <a:off x="425070" y="4107504"/>
            <a:ext cx="331015" cy="504693"/>
          </a:xfrm>
          <a:prstGeom prst="rect">
            <a:avLst/>
          </a:prstGeom>
          <a:noFill/>
          <a:ln>
            <a:noFill/>
          </a:ln>
        </p:spPr>
      </p:pic>
      <p:sp>
        <p:nvSpPr>
          <p:cNvPr id="166" name="Google Shape;166;p22">
            <a:hlinkClick r:id="rId6"/>
          </p:cNvPr>
          <p:cNvSpPr/>
          <p:nvPr/>
        </p:nvSpPr>
        <p:spPr>
          <a:xfrm>
            <a:off x="7637799" y="1691436"/>
            <a:ext cx="1924334" cy="1501254"/>
          </a:xfrm>
          <a:custGeom>
            <a:rect b="b" l="l" r="r" t="t"/>
            <a:pathLst>
              <a:path extrusionOk="0" h="120000" w="120000">
                <a:moveTo>
                  <a:pt x="0" y="0"/>
                </a:moveTo>
                <a:lnTo>
                  <a:pt x="120000" y="0"/>
                </a:lnTo>
                <a:lnTo>
                  <a:pt x="120000" y="120000"/>
                </a:lnTo>
                <a:lnTo>
                  <a:pt x="0" y="120000"/>
                </a:lnTo>
                <a:close/>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path>
              <a:path extrusionOk="0" fill="darken"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46835" y="48750"/>
                </a:lnTo>
                <a:lnTo>
                  <a:pt x="53418" y="48750"/>
                </a:lnTo>
                <a:lnTo>
                  <a:pt x="53418" y="88125"/>
                </a:lnTo>
                <a:lnTo>
                  <a:pt x="46835" y="88125"/>
                </a:lnTo>
                <a:lnTo>
                  <a:pt x="46835" y="93750"/>
                </a:lnTo>
                <a:lnTo>
                  <a:pt x="73165" y="93750"/>
                </a:lnTo>
                <a:lnTo>
                  <a:pt x="73165" y="88125"/>
                </a:lnTo>
                <a:lnTo>
                  <a:pt x="66582" y="88125"/>
                </a:lnTo>
                <a:lnTo>
                  <a:pt x="66582" y="43125"/>
                </a:lnTo>
                <a:close/>
              </a:path>
              <a:path extrusionOk="0" fill="lighten" h="120000" w="120000">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60000" y="15000"/>
                </a:moveTo>
                <a:lnTo>
                  <a:pt x="60000" y="15000"/>
                </a:lnTo>
                <a:cubicBezTo>
                  <a:pt x="79389" y="15000"/>
                  <a:pt x="95106" y="35147"/>
                  <a:pt x="95106" y="60000"/>
                </a:cubicBezTo>
                <a:cubicBezTo>
                  <a:pt x="95106" y="84853"/>
                  <a:pt x="79389" y="105000"/>
                  <a:pt x="60000" y="105000"/>
                </a:cubicBezTo>
                <a:cubicBezTo>
                  <a:pt x="40611" y="105000"/>
                  <a:pt x="24894" y="84853"/>
                  <a:pt x="24894" y="60000"/>
                </a:cubicBezTo>
                <a:cubicBezTo>
                  <a:pt x="24894" y="35147"/>
                  <a:pt x="40611" y="15000"/>
                  <a:pt x="60000" y="15000"/>
                </a:cubicBezTo>
                <a:close/>
                <a:moveTo>
                  <a:pt x="60000" y="17813"/>
                </a:moveTo>
                <a:cubicBezTo>
                  <a:pt x="63635" y="17812"/>
                  <a:pt x="66582" y="21590"/>
                  <a:pt x="66582" y="26250"/>
                </a:cubicBezTo>
                <a:cubicBezTo>
                  <a:pt x="66582" y="30910"/>
                  <a:pt x="63635" y="34687"/>
                  <a:pt x="60000" y="34687"/>
                </a:cubicBezTo>
                <a:cubicBezTo>
                  <a:pt x="56365" y="34688"/>
                  <a:pt x="53418" y="30910"/>
                  <a:pt x="53418" y="26250"/>
                </a:cubicBezTo>
                <a:cubicBezTo>
                  <a:pt x="53418" y="21590"/>
                  <a:pt x="56365" y="17813"/>
                  <a:pt x="60000" y="17813"/>
                </a:cubicBezTo>
                <a:moveTo>
                  <a:pt x="46835" y="43125"/>
                </a:moveTo>
                <a:lnTo>
                  <a:pt x="66582" y="43125"/>
                </a:lnTo>
                <a:lnTo>
                  <a:pt x="66582" y="88125"/>
                </a:lnTo>
                <a:lnTo>
                  <a:pt x="73165" y="88125"/>
                </a:lnTo>
                <a:lnTo>
                  <a:pt x="73165" y="93750"/>
                </a:lnTo>
                <a:lnTo>
                  <a:pt x="46835" y="93750"/>
                </a:lnTo>
                <a:lnTo>
                  <a:pt x="46835" y="88125"/>
                </a:lnTo>
                <a:lnTo>
                  <a:pt x="53418" y="88125"/>
                </a:lnTo>
                <a:lnTo>
                  <a:pt x="53418" y="48750"/>
                </a:lnTo>
                <a:lnTo>
                  <a:pt x="46835" y="48750"/>
                </a:lnTo>
                <a:close/>
              </a:path>
              <a:path extrusionOk="0" fill="none" h="120000" w="120000">
                <a:moveTo>
                  <a:pt x="0" y="0"/>
                </a:moveTo>
                <a:lnTo>
                  <a:pt x="120000" y="0"/>
                </a:lnTo>
                <a:lnTo>
                  <a:pt x="120000" y="120000"/>
                </a:lnTo>
                <a:lnTo>
                  <a:pt x="0" y="120000"/>
                </a:lnTo>
                <a:close/>
              </a:path>
            </a:pathLst>
          </a:cu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0" st="0"/>
                                            </p:txEl>
                                          </p:spTgt>
                                        </p:tgtEl>
                                        <p:attrNameLst>
                                          <p:attrName>style.visibility</p:attrName>
                                        </p:attrNameLst>
                                      </p:cBhvr>
                                      <p:to>
                                        <p:strVal val="visible"/>
                                      </p:to>
                                    </p:set>
                                    <p:animEffect filter="fade" transition="in">
                                      <p:cBhvr>
                                        <p:cTn dur="500"/>
                                        <p:tgtEl>
                                          <p:spTgt spid="1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1" st="1"/>
                                            </p:txEl>
                                          </p:spTgt>
                                        </p:tgtEl>
                                        <p:attrNameLst>
                                          <p:attrName>style.visibility</p:attrName>
                                        </p:attrNameLst>
                                      </p:cBhvr>
                                      <p:to>
                                        <p:strVal val="visible"/>
                                      </p:to>
                                    </p:set>
                                    <p:animEffect filter="fade" transition="in">
                                      <p:cBhvr>
                                        <p:cTn dur="500"/>
                                        <p:tgtEl>
                                          <p:spTgt spid="1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2" st="2"/>
                                            </p:txEl>
                                          </p:spTgt>
                                        </p:tgtEl>
                                        <p:attrNameLst>
                                          <p:attrName>style.visibility</p:attrName>
                                        </p:attrNameLst>
                                      </p:cBhvr>
                                      <p:to>
                                        <p:strVal val="visible"/>
                                      </p:to>
                                    </p:set>
                                    <p:animEffect filter="fade" transition="in">
                                      <p:cBhvr>
                                        <p:cTn dur="500"/>
                                        <p:tgtEl>
                                          <p:spTgt spid="1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3" st="3"/>
                                            </p:txEl>
                                          </p:spTgt>
                                        </p:tgtEl>
                                        <p:attrNameLst>
                                          <p:attrName>style.visibility</p:attrName>
                                        </p:attrNameLst>
                                      </p:cBhvr>
                                      <p:to>
                                        <p:strVal val="visible"/>
                                      </p:to>
                                    </p:set>
                                    <p:animEffect filter="fade" transition="in">
                                      <p:cBhvr>
                                        <p:cTn dur="500"/>
                                        <p:tgtEl>
                                          <p:spTgt spid="1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4" st="4"/>
                                            </p:txEl>
                                          </p:spTgt>
                                        </p:tgtEl>
                                        <p:attrNameLst>
                                          <p:attrName>style.visibility</p:attrName>
                                        </p:attrNameLst>
                                      </p:cBhvr>
                                      <p:to>
                                        <p:strVal val="visible"/>
                                      </p:to>
                                    </p:set>
                                    <p:animEffect filter="fade" transition="in">
                                      <p:cBhvr>
                                        <p:cTn dur="500"/>
                                        <p:tgtEl>
                                          <p:spTgt spid="1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5" st="5"/>
                                            </p:txEl>
                                          </p:spTgt>
                                        </p:tgtEl>
                                        <p:attrNameLst>
                                          <p:attrName>style.visibility</p:attrName>
                                        </p:attrNameLst>
                                      </p:cBhvr>
                                      <p:to>
                                        <p:strVal val="visible"/>
                                      </p:to>
                                    </p:set>
                                    <p:animEffect filter="fade" transition="in">
                                      <p:cBhvr>
                                        <p:cTn dur="500"/>
                                        <p:tgtEl>
                                          <p:spTgt spid="15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6" st="6"/>
                                            </p:txEl>
                                          </p:spTgt>
                                        </p:tgtEl>
                                        <p:attrNameLst>
                                          <p:attrName>style.visibility</p:attrName>
                                        </p:attrNameLst>
                                      </p:cBhvr>
                                      <p:to>
                                        <p:strVal val="visible"/>
                                      </p:to>
                                    </p:set>
                                    <p:animEffect filter="fade" transition="in">
                                      <p:cBhvr>
                                        <p:cTn dur="500"/>
                                        <p:tgtEl>
                                          <p:spTgt spid="15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7" st="7"/>
                                            </p:txEl>
                                          </p:spTgt>
                                        </p:tgtEl>
                                        <p:attrNameLst>
                                          <p:attrName>style.visibility</p:attrName>
                                        </p:attrNameLst>
                                      </p:cBhvr>
                                      <p:to>
                                        <p:strVal val="visible"/>
                                      </p:to>
                                    </p:set>
                                    <p:animEffect filter="fade" transition="in">
                                      <p:cBhvr>
                                        <p:cTn dur="500"/>
                                        <p:tgtEl>
                                          <p:spTgt spid="15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8" st="8"/>
                                            </p:txEl>
                                          </p:spTgt>
                                        </p:tgtEl>
                                        <p:attrNameLst>
                                          <p:attrName>style.visibility</p:attrName>
                                        </p:attrNameLst>
                                      </p:cBhvr>
                                      <p:to>
                                        <p:strVal val="visible"/>
                                      </p:to>
                                    </p:set>
                                    <p:animEffect filter="fade" transition="in">
                                      <p:cBhvr>
                                        <p:cTn dur="500"/>
                                        <p:tgtEl>
                                          <p:spTgt spid="15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xEl>
                                              <p:pRg end="9" st="9"/>
                                            </p:txEl>
                                          </p:spTgt>
                                        </p:tgtEl>
                                        <p:attrNameLst>
                                          <p:attrName>style.visibility</p:attrName>
                                        </p:attrNameLst>
                                      </p:cBhvr>
                                      <p:to>
                                        <p:strVal val="visible"/>
                                      </p:to>
                                    </p:set>
                                    <p:animEffect filter="fade" transition="in">
                                      <p:cBhvr>
                                        <p:cTn dur="500"/>
                                        <p:tgtEl>
                                          <p:spTgt spid="15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500"/>
                                        <p:tgtEl>
                                          <p:spTgt spid="1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3"/>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a:solidFill>
                  <a:srgbClr val="7E3DBC"/>
                </a:solidFill>
                <a:latin typeface="Tahoma"/>
                <a:ea typeface="Tahoma"/>
                <a:cs typeface="Tahoma"/>
                <a:sym typeface="Tahoma"/>
              </a:rPr>
              <a:t>Lesson Plan 1: LIVING SOIL</a:t>
            </a:r>
            <a:endParaRPr/>
          </a:p>
        </p:txBody>
      </p:sp>
      <p:sp>
        <p:nvSpPr>
          <p:cNvPr id="172" name="Google Shape;172;p23"/>
          <p:cNvSpPr txBox="1"/>
          <p:nvPr>
            <p:ph idx="1" type="body"/>
          </p:nvPr>
        </p:nvSpPr>
        <p:spPr>
          <a:xfrm>
            <a:off x="594044" y="1600204"/>
            <a:ext cx="10692765"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Implementation</a:t>
            </a:r>
            <a:endParaRPr/>
          </a:p>
          <a:p>
            <a:pPr indent="-342900" lvl="0" marL="342900" rtl="0" algn="l">
              <a:lnSpc>
                <a:spcPct val="100000"/>
              </a:lnSpc>
              <a:spcBef>
                <a:spcPts val="0"/>
              </a:spcBef>
              <a:spcAft>
                <a:spcPts val="0"/>
              </a:spcAft>
              <a:buSzPts val="2800"/>
              <a:buChar char="•"/>
            </a:pPr>
            <a:r>
              <a:rPr b="1" lang="tr-TR" sz="2400">
                <a:latin typeface="Tahoma"/>
                <a:ea typeface="Tahoma"/>
                <a:cs typeface="Tahoma"/>
                <a:sym typeface="Tahoma"/>
              </a:rPr>
              <a:t>Hands on activity / farm - based learning -1:</a:t>
            </a:r>
            <a:endParaRPr/>
          </a:p>
          <a:p>
            <a:pPr indent="0" lvl="0" marL="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Prepared eligible and ineligible agricultural land model</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Complete the lecture by facilitating discussion with students through these two models.</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8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800">
              <a:latin typeface="Tahoma"/>
              <a:ea typeface="Tahoma"/>
              <a:cs typeface="Tahoma"/>
              <a:sym typeface="Tahoma"/>
            </a:endParaRPr>
          </a:p>
        </p:txBody>
      </p:sp>
      <p:pic>
        <p:nvPicPr>
          <p:cNvPr descr="C:\Users\pelingulgor\Desktop\SCHOOL TO FARM - DERS MODULU 1 ÇALIŞMA\shutterstock_1139511953 [Dönüştürülmüş]-01.jpg" id="173" name="Google Shape;173;p23"/>
          <p:cNvPicPr preferRelativeResize="0"/>
          <p:nvPr/>
        </p:nvPicPr>
        <p:blipFill rotWithShape="1">
          <a:blip r:embed="rId3">
            <a:alphaModFix/>
          </a:blip>
          <a:srcRect b="10735" l="25948" r="61575" t="73899"/>
          <a:stretch/>
        </p:blipFill>
        <p:spPr>
          <a:xfrm>
            <a:off x="170625" y="2601493"/>
            <a:ext cx="479235" cy="495927"/>
          </a:xfrm>
          <a:prstGeom prst="rect">
            <a:avLst/>
          </a:prstGeom>
          <a:noFill/>
          <a:ln>
            <a:noFill/>
          </a:ln>
        </p:spPr>
      </p:pic>
      <p:pic>
        <p:nvPicPr>
          <p:cNvPr descr="C:\Users\pelingulgor\Desktop\SCHOOL TO FARM - DERS MODULU 1 ÇALIŞMA\shutterstock_1139511953 [Dönüştürülmüş]-01.jpg" id="174" name="Google Shape;174;p23"/>
          <p:cNvPicPr preferRelativeResize="0"/>
          <p:nvPr/>
        </p:nvPicPr>
        <p:blipFill rotWithShape="1">
          <a:blip r:embed="rId3">
            <a:alphaModFix/>
          </a:blip>
          <a:srcRect b="10735" l="25948" r="61575" t="73899"/>
          <a:stretch/>
        </p:blipFill>
        <p:spPr>
          <a:xfrm>
            <a:off x="170625" y="3403274"/>
            <a:ext cx="479235" cy="4959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4"/>
          <p:cNvPicPr preferRelativeResize="0"/>
          <p:nvPr/>
        </p:nvPicPr>
        <p:blipFill rotWithShape="1">
          <a:blip r:embed="rId3">
            <a:alphaModFix/>
          </a:blip>
          <a:srcRect b="0" l="0" r="0" t="0"/>
          <a:stretch/>
        </p:blipFill>
        <p:spPr>
          <a:xfrm>
            <a:off x="7252432" y="389467"/>
            <a:ext cx="3747337" cy="4996450"/>
          </a:xfrm>
          <a:prstGeom prst="rect">
            <a:avLst/>
          </a:prstGeom>
          <a:noFill/>
          <a:ln>
            <a:noFill/>
          </a:ln>
        </p:spPr>
      </p:pic>
      <p:pic>
        <p:nvPicPr>
          <p:cNvPr id="180" name="Google Shape;180;p24"/>
          <p:cNvPicPr preferRelativeResize="0"/>
          <p:nvPr/>
        </p:nvPicPr>
        <p:blipFill rotWithShape="1">
          <a:blip r:embed="rId4">
            <a:alphaModFix/>
          </a:blip>
          <a:srcRect b="0" l="0" r="0" t="0"/>
          <a:stretch/>
        </p:blipFill>
        <p:spPr>
          <a:xfrm>
            <a:off x="881080" y="490075"/>
            <a:ext cx="3138261" cy="4184347"/>
          </a:xfrm>
          <a:prstGeom prst="rect">
            <a:avLst/>
          </a:prstGeom>
          <a:noFill/>
          <a:ln>
            <a:noFill/>
          </a:ln>
        </p:spPr>
      </p:pic>
      <p:pic>
        <p:nvPicPr>
          <p:cNvPr id="181" name="Google Shape;181;p24"/>
          <p:cNvPicPr preferRelativeResize="0"/>
          <p:nvPr/>
        </p:nvPicPr>
        <p:blipFill rotWithShape="1">
          <a:blip r:embed="rId5">
            <a:alphaModFix/>
          </a:blip>
          <a:srcRect b="0" l="0" r="0" t="0"/>
          <a:stretch/>
        </p:blipFill>
        <p:spPr>
          <a:xfrm>
            <a:off x="3221253" y="3628955"/>
            <a:ext cx="3939209" cy="29544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594044" y="274638"/>
            <a:ext cx="1069276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7E3DBC"/>
              </a:buClr>
              <a:buSzPts val="4400"/>
              <a:buNone/>
            </a:pPr>
            <a:r>
              <a:rPr b="1" lang="tr-TR">
                <a:solidFill>
                  <a:srgbClr val="7E3DBC"/>
                </a:solidFill>
                <a:latin typeface="Tahoma"/>
                <a:ea typeface="Tahoma"/>
                <a:cs typeface="Tahoma"/>
                <a:sym typeface="Tahoma"/>
              </a:rPr>
              <a:t>Lesson Plan 1: LIVING SOIL</a:t>
            </a:r>
            <a:endParaRPr/>
          </a:p>
        </p:txBody>
      </p:sp>
      <p:sp>
        <p:nvSpPr>
          <p:cNvPr id="187" name="Google Shape;187;p25"/>
          <p:cNvSpPr txBox="1"/>
          <p:nvPr>
            <p:ph idx="1" type="body"/>
          </p:nvPr>
        </p:nvSpPr>
        <p:spPr>
          <a:xfrm>
            <a:off x="594044" y="1505365"/>
            <a:ext cx="10692765" cy="5077997"/>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SzPts val="2800"/>
              <a:buChar char="•"/>
            </a:pPr>
            <a:r>
              <a:rPr b="1" lang="tr-TR" sz="2000">
                <a:latin typeface="Tahoma"/>
                <a:ea typeface="Tahoma"/>
                <a:cs typeface="Tahoma"/>
                <a:sym typeface="Tahoma"/>
              </a:rPr>
              <a:t>Implementation</a:t>
            </a:r>
            <a:endParaRPr/>
          </a:p>
          <a:p>
            <a:pPr indent="-342900" lvl="0" marL="342900" rtl="0" algn="l">
              <a:lnSpc>
                <a:spcPct val="100000"/>
              </a:lnSpc>
              <a:spcBef>
                <a:spcPts val="0"/>
              </a:spcBef>
              <a:spcAft>
                <a:spcPts val="0"/>
              </a:spcAft>
              <a:buSzPts val="2800"/>
              <a:buChar char="•"/>
            </a:pPr>
            <a:r>
              <a:rPr b="1" lang="tr-TR" sz="2000">
                <a:latin typeface="Tahoma"/>
                <a:ea typeface="Tahoma"/>
                <a:cs typeface="Tahoma"/>
                <a:sym typeface="Tahoma"/>
              </a:rPr>
              <a:t>Hands on activity / farm - based learning -2:</a:t>
            </a:r>
            <a:endParaRPr/>
          </a:p>
          <a:p>
            <a:pPr indent="-165100" lvl="0" marL="342900" rtl="0" algn="l">
              <a:lnSpc>
                <a:spcPct val="100000"/>
              </a:lnSpc>
              <a:spcBef>
                <a:spcPts val="0"/>
              </a:spcBef>
              <a:spcAft>
                <a:spcPts val="0"/>
              </a:spcAft>
              <a:buSzPts val="2800"/>
              <a:buNone/>
            </a:pPr>
            <a:r>
              <a:t/>
            </a:r>
            <a:endParaRPr b="1" sz="18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Divide the class into individual groups</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Give some of them fertile soil and infertile soil for the others</a:t>
            </a:r>
            <a:endParaRPr/>
          </a:p>
          <a:p>
            <a:pPr indent="0" lvl="0" marL="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Give wheat seeds (grass), a container and water and plant</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Cut the banana peels they consume during class into small pieces and bury them in their soil</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Sufficient water fertile soil and less water to infertile soil</a:t>
            </a:r>
            <a:endParaRPr sz="2400">
              <a:latin typeface="Tahoma"/>
              <a:ea typeface="Tahoma"/>
              <a:cs typeface="Tahoma"/>
              <a:sym typeface="Tahoma"/>
            </a:endParaRPr>
          </a:p>
          <a:p>
            <a:pPr indent="0" lvl="0" marL="0" rtl="0" algn="l">
              <a:lnSpc>
                <a:spcPct val="100000"/>
              </a:lnSpc>
              <a:spcBef>
                <a:spcPts val="0"/>
              </a:spcBef>
              <a:spcAft>
                <a:spcPts val="0"/>
              </a:spcAft>
              <a:buSzPts val="2800"/>
              <a:buNone/>
            </a:pPr>
            <a:r>
              <a:t/>
            </a:r>
            <a:endParaRPr sz="2400">
              <a:solidFill>
                <a:schemeClr val="dk1"/>
              </a:solidFill>
              <a:latin typeface="Tahoma"/>
              <a:ea typeface="Tahoma"/>
              <a:cs typeface="Tahoma"/>
              <a:sym typeface="Tahoma"/>
            </a:endParaRPr>
          </a:p>
          <a:p>
            <a:pPr indent="0" lvl="0" marL="0" rtl="0" algn="l">
              <a:lnSpc>
                <a:spcPct val="100000"/>
              </a:lnSpc>
              <a:spcBef>
                <a:spcPts val="0"/>
              </a:spcBef>
              <a:spcAft>
                <a:spcPts val="0"/>
              </a:spcAft>
              <a:buSzPts val="2800"/>
              <a:buNone/>
            </a:pPr>
            <a:r>
              <a:rPr lang="tr-TR" sz="2400">
                <a:latin typeface="Tahoma"/>
                <a:ea typeface="Tahoma"/>
                <a:cs typeface="Tahoma"/>
                <a:sym typeface="Tahoma"/>
              </a:rPr>
              <a:t>Monitor grass growth in both soil and discuss for a week</a:t>
            </a:r>
            <a:endParaRPr sz="2400">
              <a:latin typeface="Tahoma"/>
              <a:ea typeface="Tahoma"/>
              <a:cs typeface="Tahoma"/>
              <a:sym typeface="Tahoma"/>
            </a:endParaRPr>
          </a:p>
        </p:txBody>
      </p:sp>
      <p:pic>
        <p:nvPicPr>
          <p:cNvPr descr="C:\Users\pelingulgor\Desktop\SCHOOL TO FARM - DERS MODULU 1 ÇALIŞMA\shutterstock_1139511953 [Dönüştürülmüş]-01.jpg" id="188" name="Google Shape;188;p25"/>
          <p:cNvPicPr preferRelativeResize="0"/>
          <p:nvPr/>
        </p:nvPicPr>
        <p:blipFill rotWithShape="1">
          <a:blip r:embed="rId3">
            <a:alphaModFix/>
          </a:blip>
          <a:srcRect b="10735" l="25948" r="61575" t="73899"/>
          <a:stretch/>
        </p:blipFill>
        <p:spPr>
          <a:xfrm>
            <a:off x="196035" y="2193514"/>
            <a:ext cx="479235" cy="495927"/>
          </a:xfrm>
          <a:prstGeom prst="rect">
            <a:avLst/>
          </a:prstGeom>
          <a:noFill/>
          <a:ln>
            <a:noFill/>
          </a:ln>
        </p:spPr>
      </p:pic>
      <p:pic>
        <p:nvPicPr>
          <p:cNvPr descr="C:\Users\pelingulgor\Desktop\SCHOOL TO FARM - DERS MODULU 1 ÇALIŞMA\shutterstock_1139511953 [Dönüştürülmüş]-01.jpg" id="189" name="Google Shape;189;p25"/>
          <p:cNvPicPr preferRelativeResize="0"/>
          <p:nvPr/>
        </p:nvPicPr>
        <p:blipFill rotWithShape="1">
          <a:blip r:embed="rId3">
            <a:alphaModFix/>
          </a:blip>
          <a:srcRect b="10735" l="25948" r="61575" t="73899"/>
          <a:stretch/>
        </p:blipFill>
        <p:spPr>
          <a:xfrm>
            <a:off x="194174" y="2865584"/>
            <a:ext cx="479235" cy="495927"/>
          </a:xfrm>
          <a:prstGeom prst="rect">
            <a:avLst/>
          </a:prstGeom>
          <a:noFill/>
          <a:ln>
            <a:noFill/>
          </a:ln>
        </p:spPr>
      </p:pic>
      <p:pic>
        <p:nvPicPr>
          <p:cNvPr descr="C:\Users\pelingulgor\Desktop\SCHOOL TO FARM - DERS MODULU 1 ÇALIŞMA\shutterstock_1139511953 [Dönüştürülmüş]-01.jpg" id="190" name="Google Shape;190;p25"/>
          <p:cNvPicPr preferRelativeResize="0"/>
          <p:nvPr/>
        </p:nvPicPr>
        <p:blipFill rotWithShape="1">
          <a:blip r:embed="rId3">
            <a:alphaModFix/>
          </a:blip>
          <a:srcRect b="10735" l="25948" r="61575" t="73899"/>
          <a:stretch/>
        </p:blipFill>
        <p:spPr>
          <a:xfrm>
            <a:off x="194174" y="3537655"/>
            <a:ext cx="479235" cy="495927"/>
          </a:xfrm>
          <a:prstGeom prst="rect">
            <a:avLst/>
          </a:prstGeom>
          <a:noFill/>
          <a:ln>
            <a:noFill/>
          </a:ln>
        </p:spPr>
      </p:pic>
      <p:pic>
        <p:nvPicPr>
          <p:cNvPr descr="C:\Users\pelingulgor\Desktop\SCHOOL TO FARM - DERS MODULU 1 ÇALIŞMA\shutterstock_1139511953 [Dönüştürülmüş]-01.jpg" id="191" name="Google Shape;191;p25"/>
          <p:cNvPicPr preferRelativeResize="0"/>
          <p:nvPr/>
        </p:nvPicPr>
        <p:blipFill rotWithShape="1">
          <a:blip r:embed="rId3">
            <a:alphaModFix/>
          </a:blip>
          <a:srcRect b="10735" l="25948" r="61575" t="73899"/>
          <a:stretch/>
        </p:blipFill>
        <p:spPr>
          <a:xfrm>
            <a:off x="194174" y="4181023"/>
            <a:ext cx="479235" cy="495927"/>
          </a:xfrm>
          <a:prstGeom prst="rect">
            <a:avLst/>
          </a:prstGeom>
          <a:noFill/>
          <a:ln>
            <a:noFill/>
          </a:ln>
        </p:spPr>
      </p:pic>
      <p:pic>
        <p:nvPicPr>
          <p:cNvPr descr="C:\Users\pelingulgor\Desktop\SCHOOL TO FARM - DERS MODULU 1 ÇALIŞMA\shutterstock_1139511953 [Dönüştürülmüş]-01.jpg" id="192" name="Google Shape;192;p25"/>
          <p:cNvPicPr preferRelativeResize="0"/>
          <p:nvPr/>
        </p:nvPicPr>
        <p:blipFill rotWithShape="1">
          <a:blip r:embed="rId3">
            <a:alphaModFix/>
          </a:blip>
          <a:srcRect b="10735" l="25948" r="61575" t="73899"/>
          <a:stretch/>
        </p:blipFill>
        <p:spPr>
          <a:xfrm>
            <a:off x="194174" y="5168574"/>
            <a:ext cx="479235" cy="495927"/>
          </a:xfrm>
          <a:prstGeom prst="rect">
            <a:avLst/>
          </a:prstGeom>
          <a:noFill/>
          <a:ln>
            <a:noFill/>
          </a:ln>
        </p:spPr>
      </p:pic>
      <p:pic>
        <p:nvPicPr>
          <p:cNvPr descr="C:\Users\pelingulgor\Desktop\SCHOOL TO FARM - DERS MODULU 1 ÇALIŞMA\shutterstock_1139511953 [Dönüştürülmüş]-01.jpg" id="193" name="Google Shape;193;p25"/>
          <p:cNvPicPr preferRelativeResize="0"/>
          <p:nvPr/>
        </p:nvPicPr>
        <p:blipFill rotWithShape="1">
          <a:blip r:embed="rId3">
            <a:alphaModFix/>
          </a:blip>
          <a:srcRect b="10735" l="25948" r="61575" t="73899"/>
          <a:stretch/>
        </p:blipFill>
        <p:spPr>
          <a:xfrm>
            <a:off x="196450" y="5816245"/>
            <a:ext cx="479235" cy="4959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is Teması">
  <a:themeElements>
    <a:clrScheme name="Ofi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2023-06-13T12:59:31Z</dcterms:created>
  <dc:creator>stratejigelistirme</dc:creator>
</cp:coreProperties>
</file>