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1880850"/>
  <p:notesSz cx="6858000" cy="9144000"/>
  <p:embeddedFontLst>
    <p:embeddedFont>
      <p:font typeface="Tahoma"/>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742">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16" roundtripDataSignature="AMtx7mjZakDU4eHqRdvfOR4rhaW2t7+M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742"/>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Tahoma-bold.fntdata"/><Relationship Id="rId14" Type="http://schemas.openxmlformats.org/officeDocument/2006/relationships/font" Target="fonts/Tahoma-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2: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867c45f8e2_0_12:notes"/>
          <p:cNvSpPr/>
          <p:nvPr>
            <p:ph idx="2" type="sldImg"/>
          </p:nvPr>
        </p:nvSpPr>
        <p:spPr>
          <a:xfrm>
            <a:off x="458788" y="685800"/>
            <a:ext cx="5940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2867c45f8e2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2867c45f8e2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67c45f8e2_0_18:notes"/>
          <p:cNvSpPr/>
          <p:nvPr>
            <p:ph idx="2" type="sldImg"/>
          </p:nvPr>
        </p:nvSpPr>
        <p:spPr>
          <a:xfrm>
            <a:off x="458788" y="685800"/>
            <a:ext cx="5940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2867c45f8e2_0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2867c45f8e2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tr-T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3: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867c45f8e2_0_6:notes"/>
          <p:cNvSpPr/>
          <p:nvPr>
            <p:ph idx="2" type="sldImg"/>
          </p:nvPr>
        </p:nvSpPr>
        <p:spPr>
          <a:xfrm>
            <a:off x="458788" y="685800"/>
            <a:ext cx="5940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2867c45f8e2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2867c45f8e2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687d4733d_0_4:notes"/>
          <p:cNvSpPr/>
          <p:nvPr>
            <p:ph idx="2" type="sldImg"/>
          </p:nvPr>
        </p:nvSpPr>
        <p:spPr>
          <a:xfrm>
            <a:off x="458788" y="685800"/>
            <a:ext cx="5940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8687d4733d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28687d4733d_0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p:cSld name="Başlık Slaydı">
    <p:bg>
      <p:bgPr>
        <a:gradFill>
          <a:gsLst>
            <a:gs pos="0">
              <a:srgbClr val="F8F7F4"/>
            </a:gs>
            <a:gs pos="100000">
              <a:srgbClr val="D7D5CB"/>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7"/>
          <p:cNvSpPr txBox="1"/>
          <p:nvPr>
            <p:ph type="ctrTitle"/>
          </p:nvPr>
        </p:nvSpPr>
        <p:spPr>
          <a:xfrm>
            <a:off x="6233652" y="1041400"/>
            <a:ext cx="5270090" cy="2387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subTitle"/>
          </p:nvPr>
        </p:nvSpPr>
        <p:spPr>
          <a:xfrm>
            <a:off x="6341805" y="3529781"/>
            <a:ext cx="4724401" cy="127128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18" name="Google Shape;18;p7"/>
          <p:cNvSpPr txBox="1"/>
          <p:nvPr/>
        </p:nvSpPr>
        <p:spPr>
          <a:xfrm>
            <a:off x="3048000" y="3246792"/>
            <a:ext cx="6096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Εικόνα που περιέχει λογότυπο, γραφικά, γραμματοσειρά, γραφιστική&#10;&#10;Περιγραφή που δημιουργήθηκε αυτόματα" id="19" name="Google Shape;19;p7"/>
          <p:cNvPicPr preferRelativeResize="0"/>
          <p:nvPr/>
        </p:nvPicPr>
        <p:blipFill rotWithShape="1">
          <a:blip r:embed="rId2">
            <a:alphaModFix/>
          </a:blip>
          <a:srcRect b="10231" l="10676" r="13271" t="1200"/>
          <a:stretch/>
        </p:blipFill>
        <p:spPr>
          <a:xfrm>
            <a:off x="1724763" y="0"/>
            <a:ext cx="4395020" cy="5079847"/>
          </a:xfrm>
          <a:prstGeom prst="rect">
            <a:avLst/>
          </a:prstGeom>
          <a:noFill/>
          <a:ln>
            <a:noFill/>
          </a:ln>
        </p:spPr>
      </p:pic>
      <p:pic>
        <p:nvPicPr>
          <p:cNvPr descr="Εικόνα που περιέχει κείμενο, γραμματοσειρά, σχεδίαση&#10;&#10;Περιγραφή που δημιουργήθηκε αυτόματα" id="20" name="Google Shape;20;p7"/>
          <p:cNvPicPr preferRelativeResize="0"/>
          <p:nvPr/>
        </p:nvPicPr>
        <p:blipFill rotWithShape="1">
          <a:blip r:embed="rId3">
            <a:alphaModFix/>
          </a:blip>
          <a:srcRect b="0" l="0" r="0" t="14417"/>
          <a:stretch/>
        </p:blipFill>
        <p:spPr>
          <a:xfrm>
            <a:off x="0" y="4806777"/>
            <a:ext cx="11880850" cy="1715447"/>
          </a:xfrm>
          <a:prstGeom prst="rect">
            <a:avLst/>
          </a:prstGeom>
          <a:noFill/>
          <a:ln>
            <a:noFill/>
          </a:ln>
        </p:spPr>
      </p:pic>
      <p:pic>
        <p:nvPicPr>
          <p:cNvPr descr="Εικόνα που περιέχει κείμενο, γραμματοσειρά, σχεδίαση&#10;&#10;Περιγραφή που δημιουργήθηκε αυτόματα" id="21" name="Google Shape;21;p7"/>
          <p:cNvPicPr preferRelativeResize="0"/>
          <p:nvPr/>
        </p:nvPicPr>
        <p:blipFill rotWithShape="1">
          <a:blip r:embed="rId3">
            <a:alphaModFix/>
          </a:blip>
          <a:srcRect b="0" l="0" r="0" t="84042"/>
          <a:stretch/>
        </p:blipFill>
        <p:spPr>
          <a:xfrm>
            <a:off x="0" y="6498150"/>
            <a:ext cx="11880850" cy="359849"/>
          </a:xfrm>
          <a:prstGeom prst="rect">
            <a:avLst/>
          </a:prstGeom>
          <a:noFill/>
          <a:ln>
            <a:noFill/>
          </a:ln>
        </p:spPr>
      </p:pic>
      <p:pic>
        <p:nvPicPr>
          <p:cNvPr id="22" name="Google Shape;22;p7"/>
          <p:cNvPicPr preferRelativeResize="0"/>
          <p:nvPr/>
        </p:nvPicPr>
        <p:blipFill rotWithShape="1">
          <a:blip r:embed="rId4">
            <a:alphaModFix/>
          </a:blip>
          <a:srcRect b="0" l="0" r="0" t="0"/>
          <a:stretch/>
        </p:blipFill>
        <p:spPr>
          <a:xfrm>
            <a:off x="0" y="6407481"/>
            <a:ext cx="1952246" cy="450518"/>
          </a:xfrm>
          <a:prstGeom prst="rect">
            <a:avLst/>
          </a:prstGeom>
          <a:noFill/>
          <a:ln>
            <a:noFill/>
          </a:ln>
        </p:spPr>
      </p:pic>
      <p:sp>
        <p:nvSpPr>
          <p:cNvPr id="23" name="Google Shape;23;p7"/>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76" name="Shape 76"/>
        <p:cNvGrpSpPr/>
        <p:nvPr/>
      </p:nvGrpSpPr>
      <p:grpSpPr>
        <a:xfrm>
          <a:off x="0" y="0"/>
          <a:ext cx="0" cy="0"/>
          <a:chOff x="0" y="0"/>
          <a:chExt cx="0" cy="0"/>
        </a:xfrm>
      </p:grpSpPr>
      <p:sp>
        <p:nvSpPr>
          <p:cNvPr id="77" name="Google Shape;77;p1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 type="body"/>
          </p:nvPr>
        </p:nvSpPr>
        <p:spPr>
          <a:xfrm rot="5400000">
            <a:off x="3677445" y="-1483197"/>
            <a:ext cx="4525963" cy="1069276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1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80" name="Google Shape;80;p16"/>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81" name="Google Shape;81;p16"/>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82" name="Shape 82"/>
        <p:cNvGrpSpPr/>
        <p:nvPr/>
      </p:nvGrpSpPr>
      <p:grpSpPr>
        <a:xfrm>
          <a:off x="0" y="0"/>
          <a:ext cx="0" cy="0"/>
          <a:chOff x="0" y="0"/>
          <a:chExt cx="0" cy="0"/>
        </a:xfrm>
      </p:grpSpPr>
      <p:sp>
        <p:nvSpPr>
          <p:cNvPr id="83" name="Google Shape;83;p17"/>
          <p:cNvSpPr txBox="1"/>
          <p:nvPr>
            <p:ph type="title"/>
          </p:nvPr>
        </p:nvSpPr>
        <p:spPr>
          <a:xfrm rot="5400000">
            <a:off x="7024449" y="1863809"/>
            <a:ext cx="5851525" cy="267319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 type="body"/>
          </p:nvPr>
        </p:nvSpPr>
        <p:spPr>
          <a:xfrm rot="5400000">
            <a:off x="1579060" y="-710376"/>
            <a:ext cx="5851525" cy="78215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17"/>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86" name="Google Shape;86;p17"/>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87" name="Google Shape;87;p17"/>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4" name="Shape 24"/>
        <p:cNvGrpSpPr/>
        <p:nvPr/>
      </p:nvGrpSpPr>
      <p:grpSpPr>
        <a:xfrm>
          <a:off x="0" y="0"/>
          <a:ext cx="0" cy="0"/>
          <a:chOff x="0" y="0"/>
          <a:chExt cx="0" cy="0"/>
        </a:xfrm>
      </p:grpSpPr>
      <p:sp>
        <p:nvSpPr>
          <p:cNvPr id="25" name="Google Shape;25;p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8"/>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28" name="Google Shape;28;p8"/>
          <p:cNvPicPr preferRelativeResize="0"/>
          <p:nvPr/>
        </p:nvPicPr>
        <p:blipFill rotWithShape="1">
          <a:blip r:embed="rId2">
            <a:alphaModFix/>
          </a:blip>
          <a:srcRect b="33793" l="18322" r="18459" t="18391"/>
          <a:stretch/>
        </p:blipFill>
        <p:spPr>
          <a:xfrm>
            <a:off x="10684565" y="5953174"/>
            <a:ext cx="1196283" cy="904826"/>
          </a:xfrm>
          <a:prstGeom prst="rect">
            <a:avLst/>
          </a:prstGeom>
          <a:noFill/>
          <a:ln>
            <a:noFill/>
          </a:ln>
        </p:spPr>
      </p:pic>
      <p:sp>
        <p:nvSpPr>
          <p:cNvPr id="29" name="Google Shape;29;p8"/>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0" name="Shape 30"/>
        <p:cNvGrpSpPr/>
        <p:nvPr/>
      </p:nvGrpSpPr>
      <p:grpSpPr>
        <a:xfrm>
          <a:off x="0" y="0"/>
          <a:ext cx="0" cy="0"/>
          <a:chOff x="0" y="0"/>
          <a:chExt cx="0" cy="0"/>
        </a:xfrm>
      </p:grpSpPr>
      <p:sp>
        <p:nvSpPr>
          <p:cNvPr id="31" name="Google Shape;31;p1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 type="body"/>
          </p:nvPr>
        </p:nvSpPr>
        <p:spPr>
          <a:xfrm>
            <a:off x="594044"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10"/>
          <p:cNvSpPr txBox="1"/>
          <p:nvPr>
            <p:ph idx="2" type="body"/>
          </p:nvPr>
        </p:nvSpPr>
        <p:spPr>
          <a:xfrm>
            <a:off x="6039432"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 name="Google Shape;34;p10"/>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36" name="Google Shape;36;p10"/>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37" name="Google Shape;37;p10"/>
          <p:cNvSpPr txBox="1"/>
          <p:nvPr/>
        </p:nvSpPr>
        <p:spPr>
          <a:xfrm>
            <a:off x="4932425" y="6372000"/>
            <a:ext cx="2772198"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38" name="Shape 38"/>
        <p:cNvGrpSpPr/>
        <p:nvPr/>
      </p:nvGrpSpPr>
      <p:grpSpPr>
        <a:xfrm>
          <a:off x="0" y="0"/>
          <a:ext cx="0" cy="0"/>
          <a:chOff x="0" y="0"/>
          <a:chExt cx="0" cy="0"/>
        </a:xfrm>
      </p:grpSpPr>
      <p:sp>
        <p:nvSpPr>
          <p:cNvPr id="39" name="Google Shape;39;p1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42" name="Google Shape;42;p12"/>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43" name="Shape 43"/>
        <p:cNvGrpSpPr/>
        <p:nvPr/>
      </p:nvGrpSpPr>
      <p:grpSpPr>
        <a:xfrm>
          <a:off x="0" y="0"/>
          <a:ext cx="0" cy="0"/>
          <a:chOff x="0" y="0"/>
          <a:chExt cx="0" cy="0"/>
        </a:xfrm>
      </p:grpSpPr>
      <p:sp>
        <p:nvSpPr>
          <p:cNvPr id="44" name="Google Shape;44;p9"/>
          <p:cNvSpPr txBox="1"/>
          <p:nvPr>
            <p:ph type="title"/>
          </p:nvPr>
        </p:nvSpPr>
        <p:spPr>
          <a:xfrm>
            <a:off x="938505" y="4406903"/>
            <a:ext cx="10098723"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txBox="1"/>
          <p:nvPr>
            <p:ph idx="1" type="body"/>
          </p:nvPr>
        </p:nvSpPr>
        <p:spPr>
          <a:xfrm>
            <a:off x="938505" y="2906717"/>
            <a:ext cx="10098723"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6" name="Google Shape;46;p9"/>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48" name="Google Shape;48;p9"/>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9" name="Shape 49"/>
        <p:cNvGrpSpPr/>
        <p:nvPr/>
      </p:nvGrpSpPr>
      <p:grpSpPr>
        <a:xfrm>
          <a:off x="0" y="0"/>
          <a:ext cx="0" cy="0"/>
          <a:chOff x="0" y="0"/>
          <a:chExt cx="0" cy="0"/>
        </a:xfrm>
      </p:grpSpPr>
      <p:sp>
        <p:nvSpPr>
          <p:cNvPr id="50" name="Google Shape;50;p11"/>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 type="body"/>
          </p:nvPr>
        </p:nvSpPr>
        <p:spPr>
          <a:xfrm>
            <a:off x="594045" y="1535113"/>
            <a:ext cx="5249439"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11"/>
          <p:cNvSpPr txBox="1"/>
          <p:nvPr>
            <p:ph idx="2" type="body"/>
          </p:nvPr>
        </p:nvSpPr>
        <p:spPr>
          <a:xfrm>
            <a:off x="594045" y="2174875"/>
            <a:ext cx="5249439"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11"/>
          <p:cNvSpPr txBox="1"/>
          <p:nvPr>
            <p:ph idx="3" type="body"/>
          </p:nvPr>
        </p:nvSpPr>
        <p:spPr>
          <a:xfrm>
            <a:off x="6035310" y="1535113"/>
            <a:ext cx="525150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11"/>
          <p:cNvSpPr txBox="1"/>
          <p:nvPr>
            <p:ph idx="4" type="body"/>
          </p:nvPr>
        </p:nvSpPr>
        <p:spPr>
          <a:xfrm>
            <a:off x="6035310" y="2174875"/>
            <a:ext cx="5251501"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11"/>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56" name="Google Shape;56;p11"/>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57" name="Google Shape;57;p11"/>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8" name="Shape 58"/>
        <p:cNvGrpSpPr/>
        <p:nvPr/>
      </p:nvGrpSpPr>
      <p:grpSpPr>
        <a:xfrm>
          <a:off x="0" y="0"/>
          <a:ext cx="0" cy="0"/>
          <a:chOff x="0" y="0"/>
          <a:chExt cx="0" cy="0"/>
        </a:xfrm>
      </p:grpSpPr>
      <p:sp>
        <p:nvSpPr>
          <p:cNvPr id="59" name="Google Shape;59;p13"/>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60" name="Google Shape;60;p13"/>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61" name="Google Shape;61;p13"/>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2" name="Shape 62"/>
        <p:cNvGrpSpPr/>
        <p:nvPr/>
      </p:nvGrpSpPr>
      <p:grpSpPr>
        <a:xfrm>
          <a:off x="0" y="0"/>
          <a:ext cx="0" cy="0"/>
          <a:chOff x="0" y="0"/>
          <a:chExt cx="0" cy="0"/>
        </a:xfrm>
      </p:grpSpPr>
      <p:sp>
        <p:nvSpPr>
          <p:cNvPr id="63" name="Google Shape;63;p14"/>
          <p:cNvSpPr txBox="1"/>
          <p:nvPr>
            <p:ph type="title"/>
          </p:nvPr>
        </p:nvSpPr>
        <p:spPr>
          <a:xfrm>
            <a:off x="594044" y="273050"/>
            <a:ext cx="3908718"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 type="body"/>
          </p:nvPr>
        </p:nvSpPr>
        <p:spPr>
          <a:xfrm>
            <a:off x="4645083" y="273054"/>
            <a:ext cx="6641726"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14"/>
          <p:cNvSpPr txBox="1"/>
          <p:nvPr>
            <p:ph idx="2" type="body"/>
          </p:nvPr>
        </p:nvSpPr>
        <p:spPr>
          <a:xfrm>
            <a:off x="594044" y="1435103"/>
            <a:ext cx="3908718"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14"/>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67" name="Google Shape;67;p14"/>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68" name="Google Shape;68;p14"/>
          <p:cNvSpPr txBox="1"/>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9" name="Shape 69"/>
        <p:cNvGrpSpPr/>
        <p:nvPr/>
      </p:nvGrpSpPr>
      <p:grpSpPr>
        <a:xfrm>
          <a:off x="0" y="0"/>
          <a:ext cx="0" cy="0"/>
          <a:chOff x="0" y="0"/>
          <a:chExt cx="0" cy="0"/>
        </a:xfrm>
      </p:grpSpPr>
      <p:sp>
        <p:nvSpPr>
          <p:cNvPr id="70" name="Google Shape;70;p15"/>
          <p:cNvSpPr txBox="1"/>
          <p:nvPr>
            <p:ph type="title"/>
          </p:nvPr>
        </p:nvSpPr>
        <p:spPr>
          <a:xfrm>
            <a:off x="2328730" y="4800601"/>
            <a:ext cx="712851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p:nvPr>
            <p:ph idx="2" type="pic"/>
          </p:nvPr>
        </p:nvSpPr>
        <p:spPr>
          <a:xfrm>
            <a:off x="2328730" y="612775"/>
            <a:ext cx="7128510" cy="4114800"/>
          </a:xfrm>
          <a:prstGeom prst="rect">
            <a:avLst/>
          </a:prstGeom>
          <a:noFill/>
          <a:ln>
            <a:noFill/>
          </a:ln>
        </p:spPr>
      </p:sp>
      <p:sp>
        <p:nvSpPr>
          <p:cNvPr id="72" name="Google Shape;72;p15"/>
          <p:cNvSpPr txBox="1"/>
          <p:nvPr>
            <p:ph idx="1" type="body"/>
          </p:nvPr>
        </p:nvSpPr>
        <p:spPr>
          <a:xfrm>
            <a:off x="2328730" y="5367339"/>
            <a:ext cx="712851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15"/>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74" name="Google Shape;74;p15"/>
          <p:cNvPicPr preferRelativeResize="0"/>
          <p:nvPr/>
        </p:nvPicPr>
        <p:blipFill rotWithShape="1">
          <a:blip r:embed="rId2">
            <a:alphaModFix/>
          </a:blip>
          <a:srcRect b="33903"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529"/>
              </a:srgbClr>
            </a:outerShdw>
          </a:effectLst>
        </p:spPr>
      </p:pic>
      <p:sp>
        <p:nvSpPr>
          <p:cNvPr id="75" name="Google Shape;75;p15"/>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6534468" y="6356354"/>
            <a:ext cx="277219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14" name="Google Shape;14;p6"/>
          <p:cNvPicPr preferRelativeResize="0"/>
          <p:nvPr/>
        </p:nvPicPr>
        <p:blipFill rotWithShape="1">
          <a:blip r:embed="rId1">
            <a:alphaModFix/>
          </a:blip>
          <a:srcRect b="0" l="0" r="0" t="0"/>
          <a:stretch/>
        </p:blipFill>
        <p:spPr>
          <a:xfrm>
            <a:off x="0" y="6407481"/>
            <a:ext cx="1952246" cy="4505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6233652" y="1041400"/>
            <a:ext cx="5270090" cy="2387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7E3DBC"/>
              </a:buClr>
              <a:buSzPts val="5940"/>
              <a:buFont typeface="Tahoma"/>
              <a:buNone/>
            </a:pPr>
            <a:r>
              <a:rPr b="1" lang="tr-TR" sz="5900">
                <a:solidFill>
                  <a:srgbClr val="7E3DBC"/>
                </a:solidFill>
                <a:latin typeface="Tahoma"/>
                <a:ea typeface="Tahoma"/>
                <a:cs typeface="Tahoma"/>
                <a:sym typeface="Tahoma"/>
              </a:rPr>
              <a:t>Module 2</a:t>
            </a:r>
            <a:br>
              <a:rPr b="1" lang="tr-TR" sz="4140">
                <a:solidFill>
                  <a:srgbClr val="7E3DBC"/>
                </a:solidFill>
                <a:latin typeface="Tahoma"/>
                <a:ea typeface="Tahoma"/>
                <a:cs typeface="Tahoma"/>
                <a:sym typeface="Tahoma"/>
              </a:rPr>
            </a:br>
            <a:r>
              <a:rPr b="1" lang="tr-TR" sz="4140">
                <a:solidFill>
                  <a:srgbClr val="7E3DBC"/>
                </a:solidFill>
                <a:latin typeface="Tahoma"/>
                <a:ea typeface="Tahoma"/>
                <a:cs typeface="Tahoma"/>
                <a:sym typeface="Tahoma"/>
              </a:rPr>
              <a:t> </a:t>
            </a:r>
            <a:r>
              <a:rPr b="1" lang="tr-TR" sz="2700">
                <a:solidFill>
                  <a:srgbClr val="7E3DBC"/>
                </a:solidFill>
                <a:latin typeface="Tahoma"/>
                <a:ea typeface="Tahoma"/>
                <a:cs typeface="Tahoma"/>
                <a:sym typeface="Tahoma"/>
              </a:rPr>
              <a:t>Learning through Physical Games on the farm</a:t>
            </a:r>
            <a:endParaRPr b="1" sz="2700">
              <a:solidFill>
                <a:srgbClr val="7E3DBC"/>
              </a:solidFill>
              <a:latin typeface="Tahoma"/>
              <a:ea typeface="Tahoma"/>
              <a:cs typeface="Tahoma"/>
              <a:sym typeface="Tahoma"/>
            </a:endParaRPr>
          </a:p>
        </p:txBody>
      </p:sp>
      <p:sp>
        <p:nvSpPr>
          <p:cNvPr id="93" name="Google Shape;93;p1"/>
          <p:cNvSpPr txBox="1"/>
          <p:nvPr/>
        </p:nvSpPr>
        <p:spPr>
          <a:xfrm>
            <a:off x="6494205" y="3682181"/>
            <a:ext cx="4724401" cy="12712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409B1B"/>
              </a:buClr>
              <a:buSzPts val="3000"/>
              <a:buFont typeface="Arial"/>
              <a:buNone/>
            </a:pPr>
            <a:r>
              <a:rPr b="1" i="0" lang="tr-TR" sz="3000" u="none" cap="none" strike="noStrike">
                <a:solidFill>
                  <a:srgbClr val="409B1B"/>
                </a:solidFill>
                <a:latin typeface="Tahoma"/>
                <a:ea typeface="Tahoma"/>
                <a:cs typeface="Tahoma"/>
                <a:sym typeface="Tahoma"/>
              </a:rPr>
              <a:t>Presented by</a:t>
            </a:r>
            <a:endParaRPr b="0" i="0" sz="3000" u="none" cap="none" strike="noStrike">
              <a:solidFill>
                <a:srgbClr val="000000"/>
              </a:solidFill>
              <a:latin typeface="Tahoma"/>
              <a:ea typeface="Tahoma"/>
              <a:cs typeface="Tahoma"/>
              <a:sym typeface="Tahoma"/>
            </a:endParaRPr>
          </a:p>
          <a:p>
            <a:pPr indent="0" lvl="0" marL="0" marR="0" rtl="0" algn="l">
              <a:lnSpc>
                <a:spcPct val="100000"/>
              </a:lnSpc>
              <a:spcBef>
                <a:spcPts val="640"/>
              </a:spcBef>
              <a:spcAft>
                <a:spcPts val="0"/>
              </a:spcAft>
              <a:buClr>
                <a:srgbClr val="409B1B"/>
              </a:buClr>
              <a:buSzPts val="3000"/>
              <a:buFont typeface="Arial"/>
              <a:buNone/>
            </a:pPr>
            <a:r>
              <a:rPr b="1" i="0" lang="tr-TR" sz="3000" u="none" cap="none" strike="noStrike">
                <a:solidFill>
                  <a:srgbClr val="409B1B"/>
                </a:solidFill>
                <a:latin typeface="Tahoma"/>
                <a:ea typeface="Tahoma"/>
                <a:cs typeface="Tahoma"/>
                <a:sym typeface="Tahoma"/>
              </a:rPr>
              <a:t>Grundzāles pamatskola</a:t>
            </a:r>
            <a:endParaRPr b="0" i="0" sz="3000" u="none" cap="none" strike="noStrike">
              <a:solidFill>
                <a:srgbClr val="000000"/>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246937"/>
              <a:buFont typeface="Tahoma"/>
              <a:buNone/>
            </a:pPr>
            <a:r>
              <a:rPr b="1" lang="tr-TR">
                <a:solidFill>
                  <a:srgbClr val="7E3DBC"/>
                </a:solidFill>
                <a:latin typeface="Tahoma"/>
                <a:ea typeface="Tahoma"/>
                <a:cs typeface="Tahoma"/>
                <a:sym typeface="Tahoma"/>
              </a:rPr>
              <a:t>Lesson 1 </a:t>
            </a:r>
            <a:r>
              <a:rPr lang="tr-TR" sz="2800">
                <a:solidFill>
                  <a:srgbClr val="7943B0"/>
                </a:solidFill>
                <a:latin typeface="Comic Sans MS"/>
                <a:ea typeface="Comic Sans MS"/>
                <a:cs typeface="Comic Sans MS"/>
                <a:sym typeface="Comic Sans MS"/>
              </a:rPr>
              <a:t>PLANT BIOLOGY AND GENETICS. What is GMO?</a:t>
            </a:r>
            <a:endParaRPr sz="2800"/>
          </a:p>
        </p:txBody>
      </p:sp>
      <p:sp>
        <p:nvSpPr>
          <p:cNvPr id="99" name="Google Shape;99;p2"/>
          <p:cNvSpPr txBox="1"/>
          <p:nvPr>
            <p:ph idx="1" type="body"/>
          </p:nvPr>
        </p:nvSpPr>
        <p:spPr>
          <a:xfrm>
            <a:off x="482356" y="1648562"/>
            <a:ext cx="5854436"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tr-TR" sz="2400">
                <a:latin typeface="Tahoma"/>
                <a:ea typeface="Tahoma"/>
                <a:cs typeface="Tahoma"/>
                <a:sym typeface="Tahoma"/>
              </a:rPr>
              <a:t>Learning objectives</a:t>
            </a:r>
            <a:endParaRPr sz="2400">
              <a:latin typeface="Tahoma"/>
              <a:ea typeface="Tahoma"/>
              <a:cs typeface="Tahoma"/>
              <a:sym typeface="Tahoma"/>
            </a:endParaRPr>
          </a:p>
          <a:p>
            <a:pPr indent="-406400" lvl="1" marL="914400" rtl="0" algn="l">
              <a:lnSpc>
                <a:spcPct val="107916"/>
              </a:lnSpc>
              <a:spcBef>
                <a:spcPts val="0"/>
              </a:spcBef>
              <a:spcAft>
                <a:spcPts val="0"/>
              </a:spcAft>
              <a:buSzPts val="2800"/>
              <a:buFont typeface="Tahoma"/>
              <a:buChar char="–"/>
            </a:pPr>
            <a:r>
              <a:rPr lang="tr-TR" sz="2400">
                <a:latin typeface="Tahoma"/>
                <a:ea typeface="Tahoma"/>
                <a:cs typeface="Tahoma"/>
                <a:sym typeface="Tahoma"/>
              </a:rPr>
              <a:t>students can define terms GMO and non GMO</a:t>
            </a:r>
            <a:endParaRPr sz="2400">
              <a:latin typeface="Tahoma"/>
              <a:ea typeface="Tahoma"/>
              <a:cs typeface="Tahoma"/>
              <a:sym typeface="Tahoma"/>
            </a:endParaRPr>
          </a:p>
          <a:p>
            <a:pPr indent="-406400" lvl="1" marL="914400" rtl="0" algn="just">
              <a:lnSpc>
                <a:spcPct val="100000"/>
              </a:lnSpc>
              <a:spcBef>
                <a:spcPts val="0"/>
              </a:spcBef>
              <a:spcAft>
                <a:spcPts val="0"/>
              </a:spcAft>
              <a:buSzPts val="2800"/>
              <a:buFont typeface="Tahoma"/>
              <a:buChar char="–"/>
            </a:pPr>
            <a:r>
              <a:rPr lang="tr-TR" sz="2400">
                <a:latin typeface="Tahoma"/>
                <a:ea typeface="Tahoma"/>
                <a:cs typeface="Tahoma"/>
                <a:sym typeface="Tahoma"/>
              </a:rPr>
              <a:t>students can distinguish GMO from non-GMO products</a:t>
            </a:r>
            <a:endParaRPr sz="2400">
              <a:latin typeface="Tahoma"/>
              <a:ea typeface="Tahoma"/>
              <a:cs typeface="Tahoma"/>
              <a:sym typeface="Tahoma"/>
            </a:endParaRPr>
          </a:p>
          <a:p>
            <a:pPr indent="-406400" lvl="1" marL="914400" rtl="0" algn="just">
              <a:lnSpc>
                <a:spcPct val="100000"/>
              </a:lnSpc>
              <a:spcBef>
                <a:spcPts val="0"/>
              </a:spcBef>
              <a:spcAft>
                <a:spcPts val="0"/>
              </a:spcAft>
              <a:buSzPts val="2800"/>
              <a:buFont typeface="Tahoma"/>
              <a:buChar char="–"/>
            </a:pPr>
            <a:r>
              <a:rPr lang="tr-TR" sz="2400">
                <a:latin typeface="Tahoma"/>
                <a:ea typeface="Tahoma"/>
                <a:cs typeface="Tahoma"/>
                <a:sym typeface="Tahoma"/>
              </a:rPr>
              <a:t>students can understand current labeling on GMO food products</a:t>
            </a:r>
            <a:endParaRPr sz="2400">
              <a:latin typeface="Tahoma"/>
              <a:ea typeface="Tahoma"/>
              <a:cs typeface="Tahoma"/>
              <a:sym typeface="Tahoma"/>
            </a:endParaRPr>
          </a:p>
          <a:p>
            <a:pPr indent="-406400" lvl="1" marL="914400" rtl="0" algn="just">
              <a:lnSpc>
                <a:spcPct val="100000"/>
              </a:lnSpc>
              <a:spcBef>
                <a:spcPts val="1200"/>
              </a:spcBef>
              <a:spcAft>
                <a:spcPts val="0"/>
              </a:spcAft>
              <a:buSzPts val="2800"/>
              <a:buFont typeface="Tahoma"/>
              <a:buChar char="–"/>
            </a:pPr>
            <a:r>
              <a:rPr lang="tr-TR" sz="2400">
                <a:latin typeface="Tahoma"/>
                <a:ea typeface="Tahoma"/>
                <a:cs typeface="Tahoma"/>
                <a:sym typeface="Tahoma"/>
              </a:rPr>
              <a:t>students can separate GMO misconceptions from facts</a:t>
            </a:r>
            <a:endParaRPr sz="2400">
              <a:latin typeface="Tahoma"/>
              <a:ea typeface="Tahoma"/>
              <a:cs typeface="Tahoma"/>
              <a:sym typeface="Tahoma"/>
            </a:endParaRPr>
          </a:p>
          <a:p>
            <a:pPr indent="0" lvl="0" marL="457200" rtl="0" algn="just">
              <a:lnSpc>
                <a:spcPct val="100000"/>
              </a:lnSpc>
              <a:spcBef>
                <a:spcPts val="1200"/>
              </a:spcBef>
              <a:spcAft>
                <a:spcPts val="0"/>
              </a:spcAft>
              <a:buSzPts val="1800"/>
              <a:buNone/>
            </a:pPr>
            <a:r>
              <a:rPr b="1" lang="tr-TR" sz="2400">
                <a:latin typeface="Tahoma"/>
                <a:ea typeface="Tahoma"/>
                <a:cs typeface="Tahoma"/>
                <a:sym typeface="Tahoma"/>
              </a:rPr>
              <a:t>Students age - 12 years old </a:t>
            </a:r>
            <a:endParaRPr b="1" sz="2400">
              <a:latin typeface="Tahoma"/>
              <a:ea typeface="Tahoma"/>
              <a:cs typeface="Tahoma"/>
              <a:sym typeface="Tahoma"/>
            </a:endParaRPr>
          </a:p>
          <a:p>
            <a:pPr indent="0" lvl="0" marL="0" rtl="0" algn="l">
              <a:lnSpc>
                <a:spcPct val="100000"/>
              </a:lnSpc>
              <a:spcBef>
                <a:spcPts val="1200"/>
              </a:spcBef>
              <a:spcAft>
                <a:spcPts val="0"/>
              </a:spcAft>
              <a:buSzPts val="1800"/>
              <a:buNone/>
            </a:pPr>
            <a:r>
              <a:t/>
            </a:r>
            <a:endParaRPr sz="2400">
              <a:latin typeface="Tahoma"/>
              <a:ea typeface="Tahoma"/>
              <a:cs typeface="Tahoma"/>
              <a:sym typeface="Tahoma"/>
            </a:endParaRPr>
          </a:p>
        </p:txBody>
      </p:sp>
      <p:sp>
        <p:nvSpPr>
          <p:cNvPr id="100" name="Google Shape;100;p2"/>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pic>
        <p:nvPicPr>
          <p:cNvPr id="101" name="Google Shape;101;p2"/>
          <p:cNvPicPr preferRelativeResize="0"/>
          <p:nvPr/>
        </p:nvPicPr>
        <p:blipFill rotWithShape="1">
          <a:blip r:embed="rId3">
            <a:alphaModFix/>
          </a:blip>
          <a:srcRect b="0" l="-1" r="15933" t="0"/>
          <a:stretch/>
        </p:blipFill>
        <p:spPr>
          <a:xfrm>
            <a:off x="6739128" y="1991952"/>
            <a:ext cx="4389119" cy="3302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867c45f8e2_0_12"/>
          <p:cNvSpPr txBox="1"/>
          <p:nvPr>
            <p:ph type="title"/>
          </p:nvPr>
        </p:nvSpPr>
        <p:spPr>
          <a:xfrm>
            <a:off x="594044" y="274638"/>
            <a:ext cx="106929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7E3DBC"/>
              </a:buClr>
              <a:buSzPct val="100000"/>
              <a:buFont typeface="Tahoma"/>
              <a:buNone/>
            </a:pPr>
            <a:r>
              <a:rPr b="1" lang="tr-TR">
                <a:solidFill>
                  <a:srgbClr val="7E3DBC"/>
                </a:solidFill>
                <a:latin typeface="Tahoma"/>
                <a:ea typeface="Tahoma"/>
                <a:cs typeface="Tahoma"/>
                <a:sym typeface="Tahoma"/>
              </a:rPr>
              <a:t>Lesson 1 </a:t>
            </a:r>
            <a:r>
              <a:rPr lang="tr-TR" sz="2800">
                <a:solidFill>
                  <a:srgbClr val="7943B0"/>
                </a:solidFill>
                <a:latin typeface="Comic Sans MS"/>
                <a:ea typeface="Comic Sans MS"/>
                <a:cs typeface="Comic Sans MS"/>
                <a:sym typeface="Comic Sans MS"/>
              </a:rPr>
              <a:t>PLANT BIOLOGY AND GENETICS. What is GMO?</a:t>
            </a:r>
            <a:endParaRPr/>
          </a:p>
        </p:txBody>
      </p:sp>
      <p:sp>
        <p:nvSpPr>
          <p:cNvPr id="108" name="Google Shape;108;g2867c45f8e2_0_12"/>
          <p:cNvSpPr txBox="1"/>
          <p:nvPr>
            <p:ph idx="1" type="body"/>
          </p:nvPr>
        </p:nvSpPr>
        <p:spPr>
          <a:xfrm>
            <a:off x="593969" y="1165954"/>
            <a:ext cx="10692900" cy="4526100"/>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0"/>
              </a:spcBef>
              <a:spcAft>
                <a:spcPts val="0"/>
              </a:spcAft>
              <a:buSzPts val="2800"/>
              <a:buFont typeface="Tahoma"/>
              <a:buChar char="●"/>
            </a:pPr>
            <a:r>
              <a:rPr lang="tr-TR" sz="2800">
                <a:latin typeface="Tahoma"/>
                <a:ea typeface="Tahoma"/>
                <a:cs typeface="Tahoma"/>
                <a:sym typeface="Tahoma"/>
              </a:rPr>
              <a:t>Pre-activity: teachers asks students to think if they have heard smth about GMO </a:t>
            </a:r>
            <a:r>
              <a:rPr i="1" lang="tr-TR" sz="2800">
                <a:latin typeface="Tahoma"/>
                <a:ea typeface="Tahoma"/>
                <a:cs typeface="Tahoma"/>
                <a:sym typeface="Tahoma"/>
              </a:rPr>
              <a:t>OR</a:t>
            </a:r>
            <a:r>
              <a:rPr lang="tr-TR" sz="2800">
                <a:latin typeface="Tahoma"/>
                <a:ea typeface="Tahoma"/>
                <a:cs typeface="Tahoma"/>
                <a:sym typeface="Tahoma"/>
              </a:rPr>
              <a:t> students can go to the shop or farm to check the labels of products.</a:t>
            </a:r>
            <a:endParaRPr sz="2800">
              <a:latin typeface="Tahoma"/>
              <a:ea typeface="Tahoma"/>
              <a:cs typeface="Tahoma"/>
              <a:sym typeface="Tahoma"/>
            </a:endParaRPr>
          </a:p>
          <a:p>
            <a:pPr indent="-406400" lvl="0" marL="457200" rtl="0" algn="just">
              <a:lnSpc>
                <a:spcPct val="100000"/>
              </a:lnSpc>
              <a:spcBef>
                <a:spcPts val="0"/>
              </a:spcBef>
              <a:spcAft>
                <a:spcPts val="0"/>
              </a:spcAft>
              <a:buSzPts val="2800"/>
              <a:buFont typeface="Tahoma"/>
              <a:buChar char="●"/>
            </a:pPr>
            <a:r>
              <a:rPr lang="tr-TR" sz="2800">
                <a:latin typeface="Tahoma"/>
                <a:ea typeface="Tahoma"/>
                <a:cs typeface="Tahoma"/>
                <a:sym typeface="Tahoma"/>
              </a:rPr>
              <a:t>Teacher screens the photos of GMO products or not GMO (19 pictures) or gives them to students and let them sort.</a:t>
            </a:r>
            <a:endParaRPr sz="2800">
              <a:latin typeface="Tahoma"/>
              <a:ea typeface="Tahoma"/>
              <a:cs typeface="Tahoma"/>
              <a:sym typeface="Tahoma"/>
            </a:endParaRPr>
          </a:p>
          <a:p>
            <a:pPr indent="-406400" lvl="0" marL="457200" rtl="0" algn="just">
              <a:lnSpc>
                <a:spcPct val="100000"/>
              </a:lnSpc>
              <a:spcBef>
                <a:spcPts val="0"/>
              </a:spcBef>
              <a:spcAft>
                <a:spcPts val="0"/>
              </a:spcAft>
              <a:buSzPts val="2800"/>
              <a:buFont typeface="Tahoma"/>
              <a:buChar char="●"/>
            </a:pPr>
            <a:r>
              <a:rPr lang="tr-TR" sz="2800">
                <a:latin typeface="Tahoma"/>
                <a:ea typeface="Tahoma"/>
                <a:cs typeface="Tahoma"/>
                <a:sym typeface="Tahoma"/>
              </a:rPr>
              <a:t>Ask your students the difference of the GMO or not GMO </a:t>
            </a:r>
            <a:endParaRPr sz="2800">
              <a:latin typeface="Tahoma"/>
              <a:ea typeface="Tahoma"/>
              <a:cs typeface="Tahoma"/>
              <a:sym typeface="Tahoma"/>
            </a:endParaRPr>
          </a:p>
          <a:p>
            <a:pPr indent="0" lvl="0" marL="0" rtl="0" algn="just">
              <a:lnSpc>
                <a:spcPct val="100000"/>
              </a:lnSpc>
              <a:spcBef>
                <a:spcPts val="600"/>
              </a:spcBef>
              <a:spcAft>
                <a:spcPts val="600"/>
              </a:spcAft>
              <a:buSzPts val="1800"/>
              <a:buNone/>
            </a:pPr>
            <a:r>
              <a:rPr lang="tr-TR" sz="2800">
                <a:latin typeface="Tahoma"/>
                <a:ea typeface="Tahoma"/>
                <a:cs typeface="Tahoma"/>
                <a:sym typeface="Tahoma"/>
              </a:rPr>
              <a:t>watch the video (1,40 min) and write down or remember the main products</a:t>
            </a:r>
            <a:endParaRPr sz="2800">
              <a:latin typeface="Tahoma"/>
              <a:ea typeface="Tahoma"/>
              <a:cs typeface="Tahoma"/>
              <a:sym typeface="Tahoma"/>
            </a:endParaRPr>
          </a:p>
        </p:txBody>
      </p:sp>
      <p:pic>
        <p:nvPicPr>
          <p:cNvPr id="109" name="Google Shape;109;g2867c45f8e2_0_12"/>
          <p:cNvPicPr preferRelativeResize="0"/>
          <p:nvPr/>
        </p:nvPicPr>
        <p:blipFill rotWithShape="1">
          <a:blip r:embed="rId3">
            <a:alphaModFix/>
          </a:blip>
          <a:srcRect b="0" l="0" r="0" t="0"/>
          <a:stretch/>
        </p:blipFill>
        <p:spPr>
          <a:xfrm>
            <a:off x="6676525" y="4331900"/>
            <a:ext cx="3372975" cy="252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867c45f8e2_0_18"/>
          <p:cNvSpPr txBox="1"/>
          <p:nvPr>
            <p:ph type="title"/>
          </p:nvPr>
        </p:nvSpPr>
        <p:spPr>
          <a:xfrm>
            <a:off x="594044" y="274638"/>
            <a:ext cx="106929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ts val="990"/>
              <a:buFont typeface="Arial"/>
              <a:buNone/>
            </a:pPr>
            <a:r>
              <a:rPr b="1" lang="tr-TR">
                <a:solidFill>
                  <a:srgbClr val="7E3DBC"/>
                </a:solidFill>
                <a:latin typeface="Tahoma"/>
                <a:ea typeface="Tahoma"/>
                <a:cs typeface="Tahoma"/>
                <a:sym typeface="Tahoma"/>
              </a:rPr>
              <a:t>Lesson 1 </a:t>
            </a:r>
            <a:r>
              <a:rPr lang="tr-TR" sz="2800">
                <a:solidFill>
                  <a:srgbClr val="7943B0"/>
                </a:solidFill>
                <a:latin typeface="Comic Sans MS"/>
                <a:ea typeface="Comic Sans MS"/>
                <a:cs typeface="Comic Sans MS"/>
                <a:sym typeface="Comic Sans MS"/>
              </a:rPr>
              <a:t>PLANT BIOLOGY AND GENETICS. What is GMO?</a:t>
            </a:r>
            <a:endParaRPr/>
          </a:p>
        </p:txBody>
      </p:sp>
      <p:sp>
        <p:nvSpPr>
          <p:cNvPr id="116" name="Google Shape;116;g2867c45f8e2_0_18"/>
          <p:cNvSpPr txBox="1"/>
          <p:nvPr>
            <p:ph idx="1" type="body"/>
          </p:nvPr>
        </p:nvSpPr>
        <p:spPr>
          <a:xfrm>
            <a:off x="594056" y="1417642"/>
            <a:ext cx="10692900" cy="4526100"/>
          </a:xfrm>
          <a:prstGeom prst="rect">
            <a:avLst/>
          </a:prstGeom>
          <a:noFill/>
          <a:ln>
            <a:noFill/>
          </a:ln>
        </p:spPr>
        <p:txBody>
          <a:bodyPr anchorCtr="0" anchor="t" bIns="45700" lIns="91425" spcFirstLastPara="1" rIns="91425" wrap="square" tIns="45700">
            <a:normAutofit/>
          </a:bodyPr>
          <a:lstStyle/>
          <a:p>
            <a:pPr indent="-406400" lvl="0" marL="457200" rtl="0" algn="just">
              <a:lnSpc>
                <a:spcPct val="100000"/>
              </a:lnSpc>
              <a:spcBef>
                <a:spcPts val="0"/>
              </a:spcBef>
              <a:spcAft>
                <a:spcPts val="0"/>
              </a:spcAft>
              <a:buSzPts val="2800"/>
              <a:buFont typeface="Tahoma"/>
              <a:buChar char="●"/>
            </a:pPr>
            <a:r>
              <a:rPr lang="tr-TR" sz="2800">
                <a:latin typeface="Tahoma"/>
                <a:ea typeface="Tahoma"/>
                <a:cs typeface="Tahoma"/>
                <a:sym typeface="Tahoma"/>
              </a:rPr>
              <a:t>watch the video and write down/ remember the main </a:t>
            </a:r>
            <a:r>
              <a:rPr b="1" lang="tr-TR" sz="2800">
                <a:latin typeface="Tahoma"/>
                <a:ea typeface="Tahoma"/>
                <a:cs typeface="Tahoma"/>
                <a:sym typeface="Tahoma"/>
              </a:rPr>
              <a:t>concerns</a:t>
            </a:r>
            <a:r>
              <a:rPr lang="tr-TR" sz="2800">
                <a:latin typeface="Tahoma"/>
                <a:ea typeface="Tahoma"/>
                <a:cs typeface="Tahoma"/>
                <a:sym typeface="Tahoma"/>
              </a:rPr>
              <a:t>/questions GMO and Food Safety</a:t>
            </a:r>
            <a:endParaRPr sz="2800">
              <a:latin typeface="Tahoma"/>
              <a:ea typeface="Tahoma"/>
              <a:cs typeface="Tahoma"/>
              <a:sym typeface="Tahoma"/>
            </a:endParaRPr>
          </a:p>
          <a:p>
            <a:pPr indent="-406400" lvl="0" marL="457200" rtl="0" algn="just">
              <a:lnSpc>
                <a:spcPct val="100000"/>
              </a:lnSpc>
              <a:spcBef>
                <a:spcPts val="0"/>
              </a:spcBef>
              <a:spcAft>
                <a:spcPts val="0"/>
              </a:spcAft>
              <a:buSzPts val="2800"/>
              <a:buFont typeface="Tahoma"/>
              <a:buChar char="●"/>
            </a:pPr>
            <a:r>
              <a:rPr lang="tr-TR" sz="2800">
                <a:latin typeface="Tahoma"/>
                <a:ea typeface="Tahoma"/>
                <a:cs typeface="Tahoma"/>
                <a:sym typeface="Tahoma"/>
              </a:rPr>
              <a:t>ask students to find in the internet resources how GMO products are marked. ( Worksheet -</a:t>
            </a:r>
            <a:r>
              <a:rPr b="1" lang="tr-TR" sz="2800">
                <a:latin typeface="Tahoma"/>
                <a:ea typeface="Tahoma"/>
                <a:cs typeface="Tahoma"/>
                <a:sym typeface="Tahoma"/>
              </a:rPr>
              <a:t>Labels</a:t>
            </a:r>
            <a:r>
              <a:rPr lang="tr-TR" sz="2800">
                <a:latin typeface="Tahoma"/>
                <a:ea typeface="Tahoma"/>
                <a:cs typeface="Tahoma"/>
                <a:sym typeface="Tahoma"/>
              </a:rPr>
              <a:t>)</a:t>
            </a:r>
            <a:endParaRPr sz="2800">
              <a:latin typeface="Tahoma"/>
              <a:ea typeface="Tahoma"/>
              <a:cs typeface="Tahoma"/>
              <a:sym typeface="Tahoma"/>
            </a:endParaRPr>
          </a:p>
          <a:p>
            <a:pPr indent="-406400" lvl="0" marL="457200" rtl="0" algn="just">
              <a:lnSpc>
                <a:spcPct val="100000"/>
              </a:lnSpc>
              <a:spcBef>
                <a:spcPts val="0"/>
              </a:spcBef>
              <a:spcAft>
                <a:spcPts val="0"/>
              </a:spcAft>
              <a:buClr>
                <a:srgbClr val="131313"/>
              </a:buClr>
              <a:buSzPts val="2800"/>
              <a:buFont typeface="Tahoma"/>
              <a:buChar char="●"/>
            </a:pPr>
            <a:r>
              <a:rPr lang="tr-TR" sz="2800">
                <a:solidFill>
                  <a:srgbClr val="131313"/>
                </a:solidFill>
                <a:latin typeface="Tahoma"/>
                <a:ea typeface="Tahoma"/>
                <a:cs typeface="Tahoma"/>
                <a:sym typeface="Tahoma"/>
              </a:rPr>
              <a:t>divide students into 2 or 4 groups (against GMO and pro GMO: watch the video and write down PRO/CONS arguments.</a:t>
            </a:r>
            <a:r>
              <a:rPr lang="tr-TR" sz="2800">
                <a:latin typeface="Tahoma"/>
                <a:ea typeface="Tahoma"/>
                <a:cs typeface="Tahoma"/>
                <a:sym typeface="Tahoma"/>
              </a:rPr>
              <a:t> Discuss the main arguments. </a:t>
            </a:r>
            <a:endParaRPr sz="2800">
              <a:latin typeface="Tahoma"/>
              <a:ea typeface="Tahoma"/>
              <a:cs typeface="Tahoma"/>
              <a:sym typeface="Tahoma"/>
            </a:endParaRPr>
          </a:p>
          <a:p>
            <a:pPr indent="-406400" lvl="0" marL="457200" rtl="0" algn="just">
              <a:lnSpc>
                <a:spcPct val="100000"/>
              </a:lnSpc>
              <a:spcBef>
                <a:spcPts val="0"/>
              </a:spcBef>
              <a:spcAft>
                <a:spcPts val="0"/>
              </a:spcAft>
              <a:buSzPts val="2800"/>
              <a:buFont typeface="Tahoma"/>
              <a:buChar char="●"/>
            </a:pPr>
            <a:r>
              <a:rPr lang="tr-TR" sz="2800">
                <a:latin typeface="Tahoma"/>
                <a:ea typeface="Tahoma"/>
                <a:cs typeface="Tahoma"/>
                <a:sym typeface="Tahoma"/>
              </a:rPr>
              <a:t>GMO. Myth vs. facts - identify the following 8 statements as myth or facts</a:t>
            </a:r>
            <a:endParaRPr sz="2800">
              <a:latin typeface="Tahoma"/>
              <a:ea typeface="Tahoma"/>
              <a:cs typeface="Tahoma"/>
              <a:sym typeface="Tahoma"/>
            </a:endParaRPr>
          </a:p>
          <a:p>
            <a:pPr indent="-406400" lvl="0" marL="457200" rtl="0" algn="just">
              <a:lnSpc>
                <a:spcPct val="100000"/>
              </a:lnSpc>
              <a:spcBef>
                <a:spcPts val="0"/>
              </a:spcBef>
              <a:spcAft>
                <a:spcPts val="0"/>
              </a:spcAft>
              <a:buSzPts val="2800"/>
              <a:buFont typeface="Tahoma"/>
              <a:buChar char="●"/>
            </a:pPr>
            <a:r>
              <a:rPr lang="tr-TR" sz="2800">
                <a:latin typeface="Tahoma"/>
                <a:ea typeface="Tahoma"/>
                <a:cs typeface="Tahoma"/>
                <a:sym typeface="Tahoma"/>
              </a:rPr>
              <a:t>quiz “Genetic Engineering” - 10 questions</a:t>
            </a:r>
            <a:endParaRPr sz="2800">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7E3DBC"/>
              </a:buClr>
              <a:buSzPts val="4400"/>
              <a:buFont typeface="Tahoma"/>
              <a:buNone/>
            </a:pPr>
            <a:r>
              <a:rPr b="1" lang="tr-TR" sz="4100">
                <a:solidFill>
                  <a:srgbClr val="7E3DBC"/>
                </a:solidFill>
                <a:latin typeface="Tahoma"/>
                <a:ea typeface="Tahoma"/>
                <a:cs typeface="Tahoma"/>
                <a:sym typeface="Tahoma"/>
              </a:rPr>
              <a:t>Lesson 2 </a:t>
            </a:r>
            <a:r>
              <a:rPr lang="tr-TR" sz="4100">
                <a:solidFill>
                  <a:srgbClr val="7943B0"/>
                </a:solidFill>
                <a:latin typeface="Tahoma"/>
                <a:ea typeface="Tahoma"/>
                <a:cs typeface="Tahoma"/>
                <a:sym typeface="Tahoma"/>
              </a:rPr>
              <a:t>What a seed need to grow? Plant Biology and Genetic. Plant physiology.</a:t>
            </a:r>
            <a:endParaRPr sz="4100">
              <a:latin typeface="Tahoma"/>
              <a:ea typeface="Tahoma"/>
              <a:cs typeface="Tahoma"/>
              <a:sym typeface="Tahoma"/>
            </a:endParaRPr>
          </a:p>
        </p:txBody>
      </p:sp>
      <p:sp>
        <p:nvSpPr>
          <p:cNvPr id="122" name="Google Shape;122;p3"/>
          <p:cNvSpPr txBox="1"/>
          <p:nvPr>
            <p:ph idx="1" type="body"/>
          </p:nvPr>
        </p:nvSpPr>
        <p:spPr>
          <a:xfrm>
            <a:off x="594044" y="1600204"/>
            <a:ext cx="5247300" cy="4526100"/>
          </a:xfrm>
          <a:prstGeom prst="rect">
            <a:avLst/>
          </a:prstGeom>
          <a:noFill/>
          <a:ln>
            <a:noFill/>
          </a:ln>
        </p:spPr>
        <p:txBody>
          <a:bodyPr anchorCtr="0" anchor="t" bIns="45700" lIns="91425" spcFirstLastPara="1" rIns="91425" wrap="square" tIns="45700">
            <a:normAutofit fontScale="92500" lnSpcReduction="20000"/>
          </a:bodyPr>
          <a:lstStyle/>
          <a:p>
            <a:pPr indent="-393065" lvl="0" marL="457200" rtl="0" algn="l">
              <a:lnSpc>
                <a:spcPct val="100000"/>
              </a:lnSpc>
              <a:spcBef>
                <a:spcPts val="0"/>
              </a:spcBef>
              <a:spcAft>
                <a:spcPts val="0"/>
              </a:spcAft>
              <a:buSzPct val="100000"/>
              <a:buChar char="•"/>
            </a:pPr>
            <a:r>
              <a:rPr lang="tr-TR" sz="2800">
                <a:latin typeface="Tahoma"/>
                <a:ea typeface="Tahoma"/>
                <a:cs typeface="Tahoma"/>
                <a:sym typeface="Tahoma"/>
              </a:rPr>
              <a:t>Learning objectives: </a:t>
            </a:r>
            <a:endParaRPr sz="2800">
              <a:latin typeface="Tahoma"/>
              <a:ea typeface="Tahoma"/>
              <a:cs typeface="Tahoma"/>
              <a:sym typeface="Tahoma"/>
            </a:endParaRPr>
          </a:p>
          <a:p>
            <a:pPr indent="-393065" lvl="0" marL="457200" rtl="0" algn="l">
              <a:lnSpc>
                <a:spcPct val="100000"/>
              </a:lnSpc>
              <a:spcBef>
                <a:spcPts val="0"/>
              </a:spcBef>
              <a:spcAft>
                <a:spcPts val="0"/>
              </a:spcAft>
              <a:buSzPct val="100000"/>
              <a:buFont typeface="Tahoma"/>
              <a:buChar char="❖"/>
            </a:pPr>
            <a:r>
              <a:rPr lang="tr-TR" sz="2800">
                <a:latin typeface="Tahoma"/>
                <a:ea typeface="Tahoma"/>
                <a:cs typeface="Tahoma"/>
                <a:sym typeface="Tahoma"/>
              </a:rPr>
              <a:t>Students (9 years old) will understand how the different condition influence the development of organism</a:t>
            </a:r>
            <a:endParaRPr sz="2800">
              <a:latin typeface="Tahoma"/>
              <a:ea typeface="Tahoma"/>
              <a:cs typeface="Tahoma"/>
              <a:sym typeface="Tahoma"/>
            </a:endParaRPr>
          </a:p>
          <a:p>
            <a:pPr indent="-393065" lvl="0" marL="457200" rtl="0" algn="l">
              <a:lnSpc>
                <a:spcPct val="100000"/>
              </a:lnSpc>
              <a:spcBef>
                <a:spcPts val="0"/>
              </a:spcBef>
              <a:spcAft>
                <a:spcPts val="0"/>
              </a:spcAft>
              <a:buSzPct val="100000"/>
              <a:buFont typeface="Tahoma"/>
              <a:buChar char="❖"/>
            </a:pPr>
            <a:r>
              <a:rPr lang="tr-TR" sz="2800">
                <a:latin typeface="Tahoma"/>
                <a:ea typeface="Tahoma"/>
                <a:cs typeface="Tahoma"/>
                <a:sym typeface="Tahoma"/>
              </a:rPr>
              <a:t>Conduct </a:t>
            </a:r>
            <a:r>
              <a:rPr b="1" lang="tr-TR" sz="2800">
                <a:latin typeface="Tahoma"/>
                <a:ea typeface="Tahoma"/>
                <a:cs typeface="Tahoma"/>
                <a:sym typeface="Tahoma"/>
              </a:rPr>
              <a:t>experiment</a:t>
            </a:r>
            <a:r>
              <a:rPr lang="tr-TR" sz="2800">
                <a:latin typeface="Tahoma"/>
                <a:ea typeface="Tahoma"/>
                <a:cs typeface="Tahoma"/>
                <a:sym typeface="Tahoma"/>
              </a:rPr>
              <a:t> on the effects of different growing conditions on plant growth.</a:t>
            </a:r>
            <a:endParaRPr sz="2800">
              <a:latin typeface="Tahoma"/>
              <a:ea typeface="Tahoma"/>
              <a:cs typeface="Tahoma"/>
              <a:sym typeface="Tahoma"/>
            </a:endParaRPr>
          </a:p>
          <a:p>
            <a:pPr indent="-393065" lvl="0" marL="457200" rtl="0" algn="just">
              <a:lnSpc>
                <a:spcPct val="100000"/>
              </a:lnSpc>
              <a:spcBef>
                <a:spcPts val="0"/>
              </a:spcBef>
              <a:spcAft>
                <a:spcPts val="0"/>
              </a:spcAft>
              <a:buSzPct val="100000"/>
              <a:buFont typeface="Tahoma"/>
              <a:buChar char="•"/>
            </a:pPr>
            <a:r>
              <a:rPr lang="tr-TR" sz="2800">
                <a:latin typeface="Tahoma"/>
                <a:ea typeface="Tahoma"/>
                <a:cs typeface="Tahoma"/>
                <a:sym typeface="Tahoma"/>
              </a:rPr>
              <a:t>Resources required: </a:t>
            </a:r>
            <a:endParaRPr sz="2800">
              <a:latin typeface="Tahoma"/>
              <a:ea typeface="Tahoma"/>
              <a:cs typeface="Tahoma"/>
              <a:sym typeface="Tahoma"/>
            </a:endParaRPr>
          </a:p>
          <a:p>
            <a:pPr indent="-393064" lvl="1" marL="914400" rtl="0" algn="just">
              <a:lnSpc>
                <a:spcPct val="100000"/>
              </a:lnSpc>
              <a:spcBef>
                <a:spcPts val="0"/>
              </a:spcBef>
              <a:spcAft>
                <a:spcPts val="0"/>
              </a:spcAft>
              <a:buSzPct val="85714"/>
              <a:buFont typeface="Tahoma"/>
              <a:buChar char="–"/>
            </a:pPr>
            <a:r>
              <a:rPr lang="tr-TR">
                <a:latin typeface="Tahoma"/>
                <a:ea typeface="Tahoma"/>
                <a:cs typeface="Tahoma"/>
                <a:sym typeface="Tahoma"/>
              </a:rPr>
              <a:t>containers, </a:t>
            </a:r>
            <a:r>
              <a:rPr lang="tr-TR" sz="2800">
                <a:latin typeface="Tahoma"/>
                <a:ea typeface="Tahoma"/>
                <a:cs typeface="Tahoma"/>
                <a:sym typeface="Tahoma"/>
              </a:rPr>
              <a:t>buckets</a:t>
            </a:r>
            <a:endParaRPr sz="2800">
              <a:latin typeface="Tahoma"/>
              <a:ea typeface="Tahoma"/>
              <a:cs typeface="Tahoma"/>
              <a:sym typeface="Tahoma"/>
            </a:endParaRPr>
          </a:p>
          <a:p>
            <a:pPr indent="-393065" lvl="1" marL="914400" rtl="0" algn="just">
              <a:lnSpc>
                <a:spcPct val="100000"/>
              </a:lnSpc>
              <a:spcBef>
                <a:spcPts val="0"/>
              </a:spcBef>
              <a:spcAft>
                <a:spcPts val="0"/>
              </a:spcAft>
              <a:buSzPct val="100000"/>
              <a:buFont typeface="Tahoma"/>
              <a:buChar char="–"/>
            </a:pPr>
            <a:r>
              <a:rPr lang="tr-TR" sz="2800">
                <a:latin typeface="Tahoma"/>
                <a:ea typeface="Tahoma"/>
                <a:cs typeface="Tahoma"/>
                <a:sym typeface="Tahoma"/>
              </a:rPr>
              <a:t>soil examples</a:t>
            </a:r>
            <a:endParaRPr sz="2800">
              <a:latin typeface="Tahoma"/>
              <a:ea typeface="Tahoma"/>
              <a:cs typeface="Tahoma"/>
              <a:sym typeface="Tahoma"/>
            </a:endParaRPr>
          </a:p>
          <a:p>
            <a:pPr indent="-393065" lvl="1" marL="914400" rtl="0" algn="just">
              <a:lnSpc>
                <a:spcPct val="100000"/>
              </a:lnSpc>
              <a:spcBef>
                <a:spcPts val="0"/>
              </a:spcBef>
              <a:spcAft>
                <a:spcPts val="0"/>
              </a:spcAft>
              <a:buSzPct val="100000"/>
              <a:buFont typeface="Tahoma"/>
              <a:buChar char="–"/>
            </a:pPr>
            <a:r>
              <a:rPr lang="tr-TR" sz="2800">
                <a:latin typeface="Tahoma"/>
                <a:ea typeface="Tahoma"/>
                <a:cs typeface="Tahoma"/>
                <a:sym typeface="Tahoma"/>
              </a:rPr>
              <a:t>stones, sand</a:t>
            </a:r>
            <a:endParaRPr sz="2800">
              <a:latin typeface="Tahoma"/>
              <a:ea typeface="Tahoma"/>
              <a:cs typeface="Tahoma"/>
              <a:sym typeface="Tahoma"/>
            </a:endParaRPr>
          </a:p>
          <a:p>
            <a:pPr indent="-393065" lvl="1" marL="914400" rtl="0" algn="just">
              <a:lnSpc>
                <a:spcPct val="100000"/>
              </a:lnSpc>
              <a:spcBef>
                <a:spcPts val="0"/>
              </a:spcBef>
              <a:spcAft>
                <a:spcPts val="0"/>
              </a:spcAft>
              <a:buSzPct val="100000"/>
              <a:buFont typeface="Tahoma"/>
              <a:buChar char="–"/>
            </a:pPr>
            <a:r>
              <a:rPr lang="tr-TR" sz="2800">
                <a:latin typeface="Tahoma"/>
                <a:ea typeface="Tahoma"/>
                <a:cs typeface="Tahoma"/>
                <a:sym typeface="Tahoma"/>
              </a:rPr>
              <a:t>heater</a:t>
            </a:r>
            <a:endParaRPr sz="2800">
              <a:latin typeface="Tahoma"/>
              <a:ea typeface="Tahoma"/>
              <a:cs typeface="Tahoma"/>
              <a:sym typeface="Tahoma"/>
            </a:endParaRPr>
          </a:p>
        </p:txBody>
      </p:sp>
      <p:sp>
        <p:nvSpPr>
          <p:cNvPr id="123" name="Google Shape;123;p3"/>
          <p:cNvSpPr txBox="1"/>
          <p:nvPr>
            <p:ph idx="10" type="dt"/>
          </p:nvPr>
        </p:nvSpPr>
        <p:spPr>
          <a:xfrm>
            <a:off x="4932425" y="6372000"/>
            <a:ext cx="2772300" cy="3651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tr-TR"/>
              <a:t>14.06.2023</a:t>
            </a:r>
            <a:endParaRPr/>
          </a:p>
        </p:txBody>
      </p:sp>
      <p:sp>
        <p:nvSpPr>
          <p:cNvPr id="124" name="Google Shape;124;p3"/>
          <p:cNvSpPr txBox="1"/>
          <p:nvPr>
            <p:ph idx="2" type="body"/>
          </p:nvPr>
        </p:nvSpPr>
        <p:spPr>
          <a:xfrm>
            <a:off x="6039432" y="1600204"/>
            <a:ext cx="52473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560"/>
              </a:spcBef>
              <a:spcAft>
                <a:spcPts val="0"/>
              </a:spcAft>
              <a:buSzPts val="2800"/>
              <a:buNone/>
            </a:pPr>
            <a:r>
              <a:t/>
            </a:r>
            <a:endParaRPr/>
          </a:p>
        </p:txBody>
      </p:sp>
      <p:pic>
        <p:nvPicPr>
          <p:cNvPr id="125" name="Google Shape;125;p3"/>
          <p:cNvPicPr preferRelativeResize="0"/>
          <p:nvPr/>
        </p:nvPicPr>
        <p:blipFill rotWithShape="1">
          <a:blip r:embed="rId3">
            <a:alphaModFix/>
          </a:blip>
          <a:srcRect b="0" l="0" r="0" t="0"/>
          <a:stretch/>
        </p:blipFill>
        <p:spPr>
          <a:xfrm>
            <a:off x="5700520" y="1739845"/>
            <a:ext cx="5742976" cy="302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867c45f8e2_0_6"/>
          <p:cNvSpPr txBox="1"/>
          <p:nvPr>
            <p:ph type="title"/>
          </p:nvPr>
        </p:nvSpPr>
        <p:spPr>
          <a:xfrm>
            <a:off x="594044" y="274638"/>
            <a:ext cx="106929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2 </a:t>
            </a:r>
            <a:endParaRPr/>
          </a:p>
        </p:txBody>
      </p:sp>
      <p:sp>
        <p:nvSpPr>
          <p:cNvPr id="132" name="Google Shape;132;g2867c45f8e2_0_6"/>
          <p:cNvSpPr txBox="1"/>
          <p:nvPr>
            <p:ph idx="4294967295" type="body"/>
          </p:nvPr>
        </p:nvSpPr>
        <p:spPr>
          <a:xfrm>
            <a:off x="594050" y="1194500"/>
            <a:ext cx="10162500" cy="2367900"/>
          </a:xfrm>
          <a:prstGeom prst="rect">
            <a:avLst/>
          </a:prstGeom>
          <a:noFill/>
          <a:ln>
            <a:noFill/>
          </a:ln>
        </p:spPr>
        <p:txBody>
          <a:bodyPr anchorCtr="0" anchor="t" bIns="45700" lIns="91425" spcFirstLastPara="1" rIns="91425" wrap="square" tIns="45700">
            <a:noAutofit/>
          </a:bodyPr>
          <a:lstStyle/>
          <a:p>
            <a:pPr indent="-406400" lvl="0" marL="457200" rtl="0" algn="just">
              <a:lnSpc>
                <a:spcPct val="100000"/>
              </a:lnSpc>
              <a:spcBef>
                <a:spcPts val="0"/>
              </a:spcBef>
              <a:spcAft>
                <a:spcPts val="0"/>
              </a:spcAft>
              <a:buSzPts val="2800"/>
              <a:buFont typeface="Tahoma"/>
              <a:buChar char="●"/>
            </a:pPr>
            <a:r>
              <a:rPr lang="tr-TR" sz="2800">
                <a:latin typeface="Tahoma"/>
                <a:ea typeface="Tahoma"/>
                <a:cs typeface="Tahoma"/>
                <a:sym typeface="Tahoma"/>
              </a:rPr>
              <a:t>Students are divided into 4 groups. They work in groups for next 10 minutes. Each group has its driving question.</a:t>
            </a:r>
            <a:endParaRPr sz="2800">
              <a:latin typeface="Tahoma"/>
              <a:ea typeface="Tahoma"/>
              <a:cs typeface="Tahoma"/>
              <a:sym typeface="Tahoma"/>
            </a:endParaRPr>
          </a:p>
          <a:p>
            <a:pPr indent="0" lvl="0" marL="0" rtl="0" algn="just">
              <a:lnSpc>
                <a:spcPct val="100000"/>
              </a:lnSpc>
              <a:spcBef>
                <a:spcPts val="0"/>
              </a:spcBef>
              <a:spcAft>
                <a:spcPts val="0"/>
              </a:spcAft>
              <a:buSzPts val="3200"/>
              <a:buNone/>
            </a:pPr>
            <a:r>
              <a:rPr lang="tr-TR" sz="2800">
                <a:latin typeface="Tahoma"/>
                <a:ea typeface="Tahoma"/>
                <a:cs typeface="Tahoma"/>
                <a:sym typeface="Tahoma"/>
              </a:rPr>
              <a:t>Driving question: whether </a:t>
            </a:r>
            <a:r>
              <a:rPr b="1" lang="tr-TR" sz="2800">
                <a:latin typeface="Tahoma"/>
                <a:ea typeface="Tahoma"/>
                <a:cs typeface="Tahoma"/>
                <a:sym typeface="Tahoma"/>
              </a:rPr>
              <a:t>light</a:t>
            </a:r>
            <a:r>
              <a:rPr lang="tr-TR" sz="2800">
                <a:latin typeface="Tahoma"/>
                <a:ea typeface="Tahoma"/>
                <a:cs typeface="Tahoma"/>
                <a:sym typeface="Tahoma"/>
              </a:rPr>
              <a:t> is important for plant growth? </a:t>
            </a:r>
            <a:endParaRPr sz="2800">
              <a:latin typeface="Tahoma"/>
              <a:ea typeface="Tahoma"/>
              <a:cs typeface="Tahoma"/>
              <a:sym typeface="Tahoma"/>
            </a:endParaRPr>
          </a:p>
          <a:p>
            <a:pPr indent="0" lvl="0" marL="0" rtl="0" algn="just">
              <a:lnSpc>
                <a:spcPct val="100000"/>
              </a:lnSpc>
              <a:spcBef>
                <a:spcPts val="0"/>
              </a:spcBef>
              <a:spcAft>
                <a:spcPts val="0"/>
              </a:spcAft>
              <a:buSzPts val="3200"/>
              <a:buNone/>
            </a:pPr>
            <a:r>
              <a:rPr lang="tr-TR" sz="2800">
                <a:latin typeface="Tahoma"/>
                <a:ea typeface="Tahoma"/>
                <a:cs typeface="Tahoma"/>
                <a:sym typeface="Tahoma"/>
              </a:rPr>
              <a:t> whether </a:t>
            </a:r>
            <a:r>
              <a:rPr b="1" lang="tr-TR" sz="2800">
                <a:latin typeface="Tahoma"/>
                <a:ea typeface="Tahoma"/>
                <a:cs typeface="Tahoma"/>
                <a:sym typeface="Tahoma"/>
              </a:rPr>
              <a:t>soil </a:t>
            </a:r>
            <a:r>
              <a:rPr lang="tr-TR" sz="2800">
                <a:latin typeface="Tahoma"/>
                <a:ea typeface="Tahoma"/>
                <a:cs typeface="Tahoma"/>
                <a:sym typeface="Tahoma"/>
              </a:rPr>
              <a:t>influences plant grow? whether </a:t>
            </a:r>
            <a:r>
              <a:rPr b="1" lang="tr-TR" sz="2800">
                <a:latin typeface="Tahoma"/>
                <a:ea typeface="Tahoma"/>
                <a:cs typeface="Tahoma"/>
                <a:sym typeface="Tahoma"/>
              </a:rPr>
              <a:t>water</a:t>
            </a:r>
            <a:r>
              <a:rPr lang="tr-TR" sz="2800">
                <a:latin typeface="Tahoma"/>
                <a:ea typeface="Tahoma"/>
                <a:cs typeface="Tahoma"/>
                <a:sym typeface="Tahoma"/>
              </a:rPr>
              <a:t> influences plant grow? whether </a:t>
            </a:r>
            <a:r>
              <a:rPr b="1" lang="tr-TR" sz="2800">
                <a:latin typeface="Tahoma"/>
                <a:ea typeface="Tahoma"/>
                <a:cs typeface="Tahoma"/>
                <a:sym typeface="Tahoma"/>
              </a:rPr>
              <a:t>temperature</a:t>
            </a:r>
            <a:r>
              <a:rPr lang="tr-TR" sz="2800">
                <a:latin typeface="Tahoma"/>
                <a:ea typeface="Tahoma"/>
                <a:cs typeface="Tahoma"/>
                <a:sym typeface="Tahoma"/>
              </a:rPr>
              <a:t> influences plant grow.</a:t>
            </a:r>
            <a:endParaRPr sz="2800">
              <a:latin typeface="Tahoma"/>
              <a:ea typeface="Tahoma"/>
              <a:cs typeface="Tahoma"/>
              <a:sym typeface="Tahoma"/>
            </a:endParaRPr>
          </a:p>
          <a:p>
            <a:pPr indent="0" lvl="0" marL="0" rtl="0" algn="just">
              <a:lnSpc>
                <a:spcPct val="100000"/>
              </a:lnSpc>
              <a:spcBef>
                <a:spcPts val="0"/>
              </a:spcBef>
              <a:spcAft>
                <a:spcPts val="0"/>
              </a:spcAft>
              <a:buClr>
                <a:schemeClr val="dk1"/>
              </a:buClr>
              <a:buSzPts val="1100"/>
              <a:buFont typeface="Arial"/>
              <a:buNone/>
            </a:pPr>
            <a:r>
              <a:t/>
            </a:r>
            <a:endParaRPr sz="2800">
              <a:latin typeface="Tahoma"/>
              <a:ea typeface="Tahoma"/>
              <a:cs typeface="Tahoma"/>
              <a:sym typeface="Tahoma"/>
            </a:endParaRPr>
          </a:p>
        </p:txBody>
      </p:sp>
      <p:pic>
        <p:nvPicPr>
          <p:cNvPr id="133" name="Google Shape;133;g2867c45f8e2_0_6"/>
          <p:cNvPicPr preferRelativeResize="0"/>
          <p:nvPr/>
        </p:nvPicPr>
        <p:blipFill rotWithShape="1">
          <a:blip r:embed="rId3">
            <a:alphaModFix/>
          </a:blip>
          <a:srcRect b="0" l="0" r="0" t="0"/>
          <a:stretch/>
        </p:blipFill>
        <p:spPr>
          <a:xfrm>
            <a:off x="5940425" y="3428988"/>
            <a:ext cx="5718550" cy="2249836"/>
          </a:xfrm>
          <a:prstGeom prst="rect">
            <a:avLst/>
          </a:prstGeom>
          <a:noFill/>
          <a:ln>
            <a:noFill/>
          </a:ln>
        </p:spPr>
      </p:pic>
      <p:pic>
        <p:nvPicPr>
          <p:cNvPr id="134" name="Google Shape;134;g2867c45f8e2_0_6"/>
          <p:cNvPicPr preferRelativeResize="0"/>
          <p:nvPr/>
        </p:nvPicPr>
        <p:blipFill rotWithShape="1">
          <a:blip r:embed="rId4">
            <a:alphaModFix/>
          </a:blip>
          <a:srcRect b="0" l="0" r="0" t="20817"/>
          <a:stretch/>
        </p:blipFill>
        <p:spPr>
          <a:xfrm>
            <a:off x="131925" y="3452963"/>
            <a:ext cx="5735176" cy="2201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8687d4733d_0_4"/>
          <p:cNvSpPr txBox="1"/>
          <p:nvPr>
            <p:ph type="title"/>
          </p:nvPr>
        </p:nvSpPr>
        <p:spPr>
          <a:xfrm>
            <a:off x="594044" y="274638"/>
            <a:ext cx="106929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b="1" lang="tr-TR">
                <a:solidFill>
                  <a:srgbClr val="7E3DBC"/>
                </a:solidFill>
                <a:latin typeface="Tahoma"/>
                <a:ea typeface="Tahoma"/>
                <a:cs typeface="Tahoma"/>
                <a:sym typeface="Tahoma"/>
              </a:rPr>
              <a:t>Lesson 2 </a:t>
            </a:r>
            <a:endParaRPr/>
          </a:p>
        </p:txBody>
      </p:sp>
      <p:sp>
        <p:nvSpPr>
          <p:cNvPr id="141" name="Google Shape;141;g28687d4733d_0_4"/>
          <p:cNvSpPr txBox="1"/>
          <p:nvPr>
            <p:ph idx="1" type="body"/>
          </p:nvPr>
        </p:nvSpPr>
        <p:spPr>
          <a:xfrm>
            <a:off x="594047" y="1600200"/>
            <a:ext cx="5346300" cy="4526100"/>
          </a:xfrm>
          <a:prstGeom prst="rect">
            <a:avLst/>
          </a:prstGeom>
          <a:noFill/>
          <a:ln>
            <a:noFill/>
          </a:ln>
        </p:spPr>
        <p:txBody>
          <a:bodyPr anchorCtr="0" anchor="t" bIns="45700" lIns="91425" spcFirstLastPara="1" rIns="91425" wrap="square" tIns="45700">
            <a:normAutofit fontScale="92500" lnSpcReduction="10000"/>
          </a:bodyPr>
          <a:lstStyle/>
          <a:p>
            <a:pPr indent="-393065" lvl="0" marL="457200" rtl="0" algn="just">
              <a:lnSpc>
                <a:spcPct val="100000"/>
              </a:lnSpc>
              <a:spcBef>
                <a:spcPts val="0"/>
              </a:spcBef>
              <a:spcAft>
                <a:spcPts val="0"/>
              </a:spcAft>
              <a:buSzPct val="100000"/>
              <a:buFont typeface="Tahoma"/>
              <a:buChar char="●"/>
            </a:pPr>
            <a:r>
              <a:rPr lang="tr-TR" sz="2800">
                <a:latin typeface="Tahoma"/>
                <a:ea typeface="Tahoma"/>
                <a:cs typeface="Tahoma"/>
                <a:sym typeface="Tahoma"/>
              </a:rPr>
              <a:t>Students prepare for the experiment by selecting the appropriate quantities (soil, light, heat, water) for their group. According to your group's conditions and question, sow the seeds and place them in the appropriate place.</a:t>
            </a:r>
            <a:endParaRPr sz="2800">
              <a:latin typeface="Tahoma"/>
              <a:ea typeface="Tahoma"/>
              <a:cs typeface="Tahoma"/>
              <a:sym typeface="Tahoma"/>
            </a:endParaRPr>
          </a:p>
          <a:p>
            <a:pPr indent="0" lvl="0" marL="0" rtl="0" algn="just">
              <a:lnSpc>
                <a:spcPct val="100000"/>
              </a:lnSpc>
              <a:spcBef>
                <a:spcPts val="0"/>
              </a:spcBef>
              <a:spcAft>
                <a:spcPts val="0"/>
              </a:spcAft>
              <a:buClr>
                <a:schemeClr val="dk1"/>
              </a:buClr>
              <a:buSzPct val="39285"/>
              <a:buFont typeface="Arial"/>
              <a:buNone/>
            </a:pPr>
            <a:r>
              <a:rPr lang="tr-TR" sz="2800">
                <a:latin typeface="Tahoma"/>
                <a:ea typeface="Tahoma"/>
                <a:cs typeface="Tahoma"/>
                <a:sym typeface="Tahoma"/>
              </a:rPr>
              <a:t>After a week each group observe the results and come to conclusions.</a:t>
            </a:r>
            <a:endParaRPr sz="2800">
              <a:latin typeface="Tahoma"/>
              <a:ea typeface="Tahoma"/>
              <a:cs typeface="Tahoma"/>
              <a:sym typeface="Tahoma"/>
            </a:endParaRPr>
          </a:p>
          <a:p>
            <a:pPr indent="0" lvl="0" marL="0" rtl="0" algn="l">
              <a:lnSpc>
                <a:spcPct val="100000"/>
              </a:lnSpc>
              <a:spcBef>
                <a:spcPts val="360"/>
              </a:spcBef>
              <a:spcAft>
                <a:spcPts val="0"/>
              </a:spcAft>
              <a:buSzPct val="60810"/>
              <a:buNone/>
            </a:pPr>
            <a:r>
              <a:t/>
            </a:r>
            <a:endParaRPr/>
          </a:p>
        </p:txBody>
      </p:sp>
      <p:pic>
        <p:nvPicPr>
          <p:cNvPr id="142" name="Google Shape;142;g28687d4733d_0_4"/>
          <p:cNvPicPr preferRelativeResize="0"/>
          <p:nvPr/>
        </p:nvPicPr>
        <p:blipFill rotWithShape="1">
          <a:blip r:embed="rId3">
            <a:alphaModFix/>
          </a:blip>
          <a:srcRect b="0" l="0" r="0" t="0"/>
          <a:stretch/>
        </p:blipFill>
        <p:spPr>
          <a:xfrm>
            <a:off x="6071325" y="1533475"/>
            <a:ext cx="5695950" cy="419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5"/>
          <p:cNvPicPr preferRelativeResize="0"/>
          <p:nvPr/>
        </p:nvPicPr>
        <p:blipFill rotWithShape="1">
          <a:blip r:embed="rId3">
            <a:alphaModFix/>
          </a:blip>
          <a:srcRect b="0" l="0" r="0" t="0"/>
          <a:stretch/>
        </p:blipFill>
        <p:spPr>
          <a:xfrm>
            <a:off x="5416255" y="6378284"/>
            <a:ext cx="1048337" cy="365125"/>
          </a:xfrm>
          <a:prstGeom prst="rect">
            <a:avLst/>
          </a:prstGeom>
          <a:noFill/>
          <a:ln>
            <a:noFill/>
          </a:ln>
        </p:spPr>
      </p:pic>
      <p:sp>
        <p:nvSpPr>
          <p:cNvPr id="148" name="Google Shape;148;p5"/>
          <p:cNvSpPr txBox="1"/>
          <p:nvPr>
            <p:ph idx="1" type="body"/>
          </p:nvPr>
        </p:nvSpPr>
        <p:spPr>
          <a:xfrm>
            <a:off x="2141092" y="265175"/>
            <a:ext cx="7598664" cy="1125551"/>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ctr">
              <a:lnSpc>
                <a:spcPct val="100000"/>
              </a:lnSpc>
              <a:spcBef>
                <a:spcPts val="575"/>
              </a:spcBef>
              <a:spcAft>
                <a:spcPts val="0"/>
              </a:spcAft>
              <a:buClr>
                <a:srgbClr val="409B1B"/>
              </a:buClr>
              <a:buSzPct val="100000"/>
              <a:buFont typeface="Arial"/>
              <a:buNone/>
            </a:pPr>
            <a:br>
              <a:rPr b="1" i="0" lang="tr-TR" sz="3600" u="none" cap="none" strike="noStrike">
                <a:solidFill>
                  <a:srgbClr val="409B1B"/>
                </a:solidFill>
                <a:latin typeface="Tahoma"/>
                <a:ea typeface="Tahoma"/>
                <a:cs typeface="Tahoma"/>
                <a:sym typeface="Tahoma"/>
              </a:rPr>
            </a:br>
            <a:r>
              <a:rPr b="1" i="0" lang="tr-TR" sz="6629" u="none" cap="none" strike="noStrike">
                <a:solidFill>
                  <a:srgbClr val="409B1B"/>
                </a:solidFill>
                <a:latin typeface="Tahoma"/>
                <a:ea typeface="Tahoma"/>
                <a:cs typeface="Tahoma"/>
                <a:sym typeface="Tahoma"/>
              </a:rPr>
              <a:t>Thank you for </a:t>
            </a:r>
            <a:r>
              <a:rPr b="1" lang="tr-TR" sz="6629">
                <a:solidFill>
                  <a:srgbClr val="409B1B"/>
                </a:solidFill>
                <a:latin typeface="Tahoma"/>
                <a:ea typeface="Tahoma"/>
                <a:cs typeface="Tahoma"/>
                <a:sym typeface="Tahoma"/>
              </a:rPr>
              <a:t>your attention!</a:t>
            </a:r>
            <a:endParaRPr sz="5229"/>
          </a:p>
          <a:p>
            <a:pPr indent="0" lvl="0" marL="0" rtl="0" algn="l">
              <a:lnSpc>
                <a:spcPct val="100000"/>
              </a:lnSpc>
              <a:spcBef>
                <a:spcPts val="200"/>
              </a:spcBef>
              <a:spcAft>
                <a:spcPts val="0"/>
              </a:spcAft>
              <a:buClr>
                <a:schemeClr val="dk1"/>
              </a:buClr>
              <a:buSzPct val="44087"/>
              <a:buNone/>
            </a:pPr>
            <a:r>
              <a:t/>
            </a:r>
            <a:endParaRPr b="0" i="0" sz="3629">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ctr">
              <a:lnSpc>
                <a:spcPct val="100000"/>
              </a:lnSpc>
              <a:spcBef>
                <a:spcPts val="237"/>
              </a:spcBef>
              <a:spcAft>
                <a:spcPts val="0"/>
              </a:spcAft>
              <a:buClr>
                <a:srgbClr val="000000"/>
              </a:buClr>
              <a:buSzPct val="100000"/>
              <a:buNone/>
            </a:pPr>
            <a:r>
              <a:t/>
            </a:r>
            <a:endParaRPr sz="1900">
              <a:latin typeface="Tahoma"/>
              <a:ea typeface="Tahoma"/>
              <a:cs typeface="Tahoma"/>
              <a:sym typeface="Tahoma"/>
            </a:endParaRPr>
          </a:p>
        </p:txBody>
      </p:sp>
      <p:sp>
        <p:nvSpPr>
          <p:cNvPr id="149" name="Google Shape;149;p5"/>
          <p:cNvSpPr txBox="1"/>
          <p:nvPr/>
        </p:nvSpPr>
        <p:spPr>
          <a:xfrm>
            <a:off x="1474978" y="1457562"/>
            <a:ext cx="9198864" cy="2387600"/>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rgbClr val="7E3DBC"/>
              </a:buClr>
              <a:buSzPct val="100000"/>
              <a:buFont typeface="Tahoma"/>
              <a:buNone/>
            </a:pPr>
            <a:r>
              <a:rPr b="1" i="0" lang="tr-TR" sz="6600" u="none" cap="none" strike="noStrike">
                <a:solidFill>
                  <a:srgbClr val="7E3DBC"/>
                </a:solidFill>
                <a:latin typeface="Tahoma"/>
                <a:ea typeface="Tahoma"/>
                <a:cs typeface="Tahoma"/>
                <a:sym typeface="Tahoma"/>
              </a:rPr>
              <a:t>Module 2</a:t>
            </a:r>
            <a:endParaRPr/>
          </a:p>
          <a:p>
            <a:pPr indent="0" lvl="0" marL="0" marR="0" rtl="0" algn="ctr">
              <a:lnSpc>
                <a:spcPct val="100000"/>
              </a:lnSpc>
              <a:spcBef>
                <a:spcPts val="0"/>
              </a:spcBef>
              <a:spcAft>
                <a:spcPts val="0"/>
              </a:spcAft>
              <a:buClr>
                <a:srgbClr val="7E3DBC"/>
              </a:buClr>
              <a:buSzPct val="162962"/>
              <a:buFont typeface="Tahoma"/>
              <a:buNone/>
            </a:pPr>
            <a:r>
              <a:rPr b="1" i="0" lang="tr-TR" sz="3000" u="none" cap="none" strike="noStrike">
                <a:solidFill>
                  <a:srgbClr val="7E3DBC"/>
                </a:solidFill>
                <a:latin typeface="Tahoma"/>
                <a:ea typeface="Tahoma"/>
                <a:cs typeface="Tahoma"/>
                <a:sym typeface="Tahoma"/>
              </a:rPr>
              <a:t>Learning through Physical Games on the Farm</a:t>
            </a:r>
            <a:endParaRPr b="0" i="0" sz="4400" u="none" cap="none" strike="noStrike">
              <a:solidFill>
                <a:schemeClr val="dk1"/>
              </a:solidFill>
              <a:latin typeface="Calibri"/>
              <a:ea typeface="Calibri"/>
              <a:cs typeface="Calibri"/>
              <a:sym typeface="Calibri"/>
            </a:endParaRPr>
          </a:p>
        </p:txBody>
      </p:sp>
      <p:sp>
        <p:nvSpPr>
          <p:cNvPr id="150" name="Google Shape;150;p5"/>
          <p:cNvSpPr txBox="1"/>
          <p:nvPr/>
        </p:nvSpPr>
        <p:spPr>
          <a:xfrm>
            <a:off x="585575" y="4967057"/>
            <a:ext cx="10709700" cy="8639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575"/>
              </a:spcBef>
              <a:spcAft>
                <a:spcPts val="0"/>
              </a:spcAft>
              <a:buClr>
                <a:srgbClr val="409B1B"/>
              </a:buClr>
              <a:buSzPts val="1600"/>
              <a:buFont typeface="Arial"/>
              <a:buNone/>
            </a:pPr>
            <a:r>
              <a:rPr b="0" i="0" lang="tr-TR" sz="1600" u="none" cap="none" strike="noStrike">
                <a:solidFill>
                  <a:schemeClr val="dk1"/>
                </a:solidFill>
                <a:latin typeface="Tahoma"/>
                <a:ea typeface="Tahoma"/>
                <a:cs typeface="Tahoma"/>
                <a:sym typeface="Tahoma"/>
              </a:rPr>
              <a:t>Co-funded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b="0" i="0" lang="tr-TR" sz="1600" u="none" cap="none" strike="noStrike">
                <a:solidFill>
                  <a:srgbClr val="000000"/>
                </a:solidFill>
                <a:latin typeface="Tahoma"/>
                <a:ea typeface="Tahoma"/>
                <a:cs typeface="Tahoma"/>
                <a:sym typeface="Tahoma"/>
              </a:rPr>
              <a:t> </a:t>
            </a:r>
            <a:endParaRPr b="0" i="0" sz="1600" u="none" cap="none" strike="noStrike">
              <a:solidFill>
                <a:schemeClr val="dk1"/>
              </a:solidFill>
              <a:latin typeface="Tahoma"/>
              <a:ea typeface="Tahoma"/>
              <a:cs typeface="Tahoma"/>
              <a:sym typeface="Tahoma"/>
            </a:endParaRPr>
          </a:p>
        </p:txBody>
      </p:sp>
      <p:sp>
        <p:nvSpPr>
          <p:cNvPr id="151" name="Google Shape;151;p5"/>
          <p:cNvSpPr txBox="1"/>
          <p:nvPr/>
        </p:nvSpPr>
        <p:spPr>
          <a:xfrm>
            <a:off x="7406640" y="4054636"/>
            <a:ext cx="4250878" cy="101552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640"/>
              </a:spcBef>
              <a:spcAft>
                <a:spcPts val="0"/>
              </a:spcAft>
              <a:buClr>
                <a:srgbClr val="409B1B"/>
              </a:buClr>
              <a:buSzPts val="2400"/>
              <a:buFont typeface="Arial"/>
              <a:buNone/>
            </a:pPr>
            <a:r>
              <a:rPr b="1" i="0" lang="tr-TR" sz="2400" u="none" cap="none" strike="noStrike">
                <a:solidFill>
                  <a:srgbClr val="409B1B"/>
                </a:solidFill>
                <a:latin typeface="Tahoma"/>
                <a:ea typeface="Tahoma"/>
                <a:cs typeface="Tahoma"/>
                <a:sym typeface="Tahoma"/>
              </a:rPr>
              <a:t>Grundzāles pamatskola</a:t>
            </a:r>
            <a:endParaRPr b="0" i="0" sz="2400" u="none" cap="none" strike="noStrike">
              <a:solidFill>
                <a:srgbClr val="000000"/>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2023-06-13T12:59:31Z</dcterms:created>
  <dc:creator>stratejigelistirme</dc:creator>
</cp:coreProperties>
</file>