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1880850"/>
  <p:notesSz cx="6858000" cy="9144000"/>
  <p:embeddedFontLst>
    <p:embeddedFont>
      <p:font typeface="Tahom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742">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2" roundtripDataSignature="AMtx7mjJHsLOBnJsytetNSQVFrFAEMlc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42"/>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Tahoma-regular.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Tahoma-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2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6: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7: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e6a63c9d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de6a63c9dd_0_0:notes"/>
          <p:cNvSpPr/>
          <p:nvPr>
            <p:ph idx="2" type="sldImg"/>
          </p:nvPr>
        </p:nvSpPr>
        <p:spPr>
          <a:xfrm>
            <a:off x="458788" y="685800"/>
            <a:ext cx="5940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18: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19: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0: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2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6.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p:cSld name="Başlık Slaydı">
    <p:bg>
      <p:bgPr>
        <a:gradFill>
          <a:gsLst>
            <a:gs pos="0">
              <a:srgbClr val="F8F7F4"/>
            </a:gs>
            <a:gs pos="100000">
              <a:srgbClr val="D7D5CB"/>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7"/>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subTitle"/>
          </p:nvPr>
        </p:nvSpPr>
        <p:spPr>
          <a:xfrm>
            <a:off x="6341805" y="3529781"/>
            <a:ext cx="4724401" cy="127128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18" name="Google Shape;18;p7"/>
          <p:cNvSpPr txBox="1"/>
          <p:nvPr/>
        </p:nvSpPr>
        <p:spPr>
          <a:xfrm>
            <a:off x="3048000" y="3246792"/>
            <a:ext cx="609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Εικόνα που περιέχει λογότυπο, γραφικά, γραμματοσειρά, γραφιστική&#10;&#10;Περιγραφή που δημιουργήθηκε αυτόματα" id="19" name="Google Shape;19;p7"/>
          <p:cNvPicPr preferRelativeResize="0"/>
          <p:nvPr/>
        </p:nvPicPr>
        <p:blipFill rotWithShape="1">
          <a:blip r:embed="rId2">
            <a:alphaModFix/>
          </a:blip>
          <a:srcRect b="10231" l="10676" r="13271" t="1200"/>
          <a:stretch/>
        </p:blipFill>
        <p:spPr>
          <a:xfrm>
            <a:off x="1724763" y="0"/>
            <a:ext cx="4395020" cy="5079847"/>
          </a:xfrm>
          <a:prstGeom prst="rect">
            <a:avLst/>
          </a:prstGeom>
          <a:noFill/>
          <a:ln>
            <a:noFill/>
          </a:ln>
        </p:spPr>
      </p:pic>
      <p:pic>
        <p:nvPicPr>
          <p:cNvPr descr="Εικόνα που περιέχει κείμενο, γραμματοσειρά, σχεδίαση&#10;&#10;Περιγραφή που δημιουργήθηκε αυτόματα" id="20" name="Google Shape;20;p7"/>
          <p:cNvPicPr preferRelativeResize="0"/>
          <p:nvPr/>
        </p:nvPicPr>
        <p:blipFill rotWithShape="1">
          <a:blip r:embed="rId3">
            <a:alphaModFix/>
          </a:blip>
          <a:srcRect b="0" l="0" r="0" t="14417"/>
          <a:stretch/>
        </p:blipFill>
        <p:spPr>
          <a:xfrm>
            <a:off x="0" y="4806777"/>
            <a:ext cx="11880850" cy="1715447"/>
          </a:xfrm>
          <a:prstGeom prst="rect">
            <a:avLst/>
          </a:prstGeom>
          <a:noFill/>
          <a:ln>
            <a:noFill/>
          </a:ln>
        </p:spPr>
      </p:pic>
      <p:pic>
        <p:nvPicPr>
          <p:cNvPr descr="Εικόνα που περιέχει κείμενο, γραμματοσειρά, σχεδίαση&#10;&#10;Περιγραφή που δημιουργήθηκε αυτόματα" id="21" name="Google Shape;21;p7"/>
          <p:cNvPicPr preferRelativeResize="0"/>
          <p:nvPr/>
        </p:nvPicPr>
        <p:blipFill rotWithShape="1">
          <a:blip r:embed="rId3">
            <a:alphaModFix/>
          </a:blip>
          <a:srcRect b="0" l="0" r="0" t="84042"/>
          <a:stretch/>
        </p:blipFill>
        <p:spPr>
          <a:xfrm>
            <a:off x="0" y="6498150"/>
            <a:ext cx="11880850" cy="359849"/>
          </a:xfrm>
          <a:prstGeom prst="rect">
            <a:avLst/>
          </a:prstGeom>
          <a:noFill/>
          <a:ln>
            <a:noFill/>
          </a:ln>
        </p:spPr>
      </p:pic>
      <p:pic>
        <p:nvPicPr>
          <p:cNvPr id="22" name="Google Shape;22;p7"/>
          <p:cNvPicPr preferRelativeResize="0"/>
          <p:nvPr/>
        </p:nvPicPr>
        <p:blipFill rotWithShape="1">
          <a:blip r:embed="rId4">
            <a:alphaModFix/>
          </a:blip>
          <a:srcRect b="0" l="0" r="0" t="0"/>
          <a:stretch/>
        </p:blipFill>
        <p:spPr>
          <a:xfrm>
            <a:off x="0" y="6407481"/>
            <a:ext cx="1952246" cy="450518"/>
          </a:xfrm>
          <a:prstGeom prst="rect">
            <a:avLst/>
          </a:prstGeom>
          <a:noFill/>
          <a:ln>
            <a:noFill/>
          </a:ln>
        </p:spPr>
      </p:pic>
      <p:sp>
        <p:nvSpPr>
          <p:cNvPr id="23" name="Google Shape;23;p7"/>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6" name="Shape 76"/>
        <p:cNvGrpSpPr/>
        <p:nvPr/>
      </p:nvGrpSpPr>
      <p:grpSpPr>
        <a:xfrm>
          <a:off x="0" y="0"/>
          <a:ext cx="0" cy="0"/>
          <a:chOff x="0" y="0"/>
          <a:chExt cx="0" cy="0"/>
        </a:xfrm>
      </p:grpSpPr>
      <p:sp>
        <p:nvSpPr>
          <p:cNvPr id="77" name="Google Shape;77;p1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 type="body"/>
          </p:nvPr>
        </p:nvSpPr>
        <p:spPr>
          <a:xfrm rot="5400000">
            <a:off x="3677445" y="-1483197"/>
            <a:ext cx="4525963" cy="1069276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1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80" name="Google Shape;80;p16"/>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81" name="Google Shape;81;p16"/>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82" name="Shape 82"/>
        <p:cNvGrpSpPr/>
        <p:nvPr/>
      </p:nvGrpSpPr>
      <p:grpSpPr>
        <a:xfrm>
          <a:off x="0" y="0"/>
          <a:ext cx="0" cy="0"/>
          <a:chOff x="0" y="0"/>
          <a:chExt cx="0" cy="0"/>
        </a:xfrm>
      </p:grpSpPr>
      <p:sp>
        <p:nvSpPr>
          <p:cNvPr id="83" name="Google Shape;83;p17"/>
          <p:cNvSpPr txBox="1"/>
          <p:nvPr>
            <p:ph type="title"/>
          </p:nvPr>
        </p:nvSpPr>
        <p:spPr>
          <a:xfrm rot="5400000">
            <a:off x="7024449" y="1863809"/>
            <a:ext cx="5851525" cy="267319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 type="body"/>
          </p:nvPr>
        </p:nvSpPr>
        <p:spPr>
          <a:xfrm rot="5400000">
            <a:off x="1579060" y="-710376"/>
            <a:ext cx="5851525" cy="78215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17"/>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86" name="Google Shape;86;p17"/>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87" name="Google Shape;87;p17"/>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4" name="Shape 24"/>
        <p:cNvGrpSpPr/>
        <p:nvPr/>
      </p:nvGrpSpPr>
      <p:grpSpPr>
        <a:xfrm>
          <a:off x="0" y="0"/>
          <a:ext cx="0" cy="0"/>
          <a:chOff x="0" y="0"/>
          <a:chExt cx="0" cy="0"/>
        </a:xfrm>
      </p:grpSpPr>
      <p:sp>
        <p:nvSpPr>
          <p:cNvPr id="25" name="Google Shape;25;p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8"/>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28" name="Google Shape;28;p8"/>
          <p:cNvPicPr preferRelativeResize="0"/>
          <p:nvPr/>
        </p:nvPicPr>
        <p:blipFill rotWithShape="1">
          <a:blip r:embed="rId2">
            <a:alphaModFix/>
          </a:blip>
          <a:srcRect b="33793" l="18322" r="18459" t="18391"/>
          <a:stretch/>
        </p:blipFill>
        <p:spPr>
          <a:xfrm>
            <a:off x="10684565" y="5953174"/>
            <a:ext cx="1196283" cy="904826"/>
          </a:xfrm>
          <a:prstGeom prst="rect">
            <a:avLst/>
          </a:prstGeom>
          <a:noFill/>
          <a:ln>
            <a:noFill/>
          </a:ln>
        </p:spPr>
      </p:pic>
      <p:sp>
        <p:nvSpPr>
          <p:cNvPr id="29" name="Google Shape;29;p8"/>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0" name="Shape 30"/>
        <p:cNvGrpSpPr/>
        <p:nvPr/>
      </p:nvGrpSpPr>
      <p:grpSpPr>
        <a:xfrm>
          <a:off x="0" y="0"/>
          <a:ext cx="0" cy="0"/>
          <a:chOff x="0" y="0"/>
          <a:chExt cx="0" cy="0"/>
        </a:xfrm>
      </p:grpSpPr>
      <p:sp>
        <p:nvSpPr>
          <p:cNvPr id="31" name="Google Shape;31;p9"/>
          <p:cNvSpPr txBox="1"/>
          <p:nvPr>
            <p:ph type="title"/>
          </p:nvPr>
        </p:nvSpPr>
        <p:spPr>
          <a:xfrm>
            <a:off x="938505" y="4406903"/>
            <a:ext cx="10098723"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 type="body"/>
          </p:nvPr>
        </p:nvSpPr>
        <p:spPr>
          <a:xfrm>
            <a:off x="938505" y="2906717"/>
            <a:ext cx="1009872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 name="Google Shape;33;p9"/>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35" name="Google Shape;35;p9"/>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6" name="Shape 36"/>
        <p:cNvGrpSpPr/>
        <p:nvPr/>
      </p:nvGrpSpPr>
      <p:grpSpPr>
        <a:xfrm>
          <a:off x="0" y="0"/>
          <a:ext cx="0" cy="0"/>
          <a:chOff x="0" y="0"/>
          <a:chExt cx="0" cy="0"/>
        </a:xfrm>
      </p:grpSpPr>
      <p:sp>
        <p:nvSpPr>
          <p:cNvPr id="37" name="Google Shape;37;p1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594044"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10"/>
          <p:cNvSpPr txBox="1"/>
          <p:nvPr>
            <p:ph idx="2" type="body"/>
          </p:nvPr>
        </p:nvSpPr>
        <p:spPr>
          <a:xfrm>
            <a:off x="6039432"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0"/>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42" name="Google Shape;42;p10"/>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43" name="Google Shape;43;p10"/>
          <p:cNvSpPr txBox="1"/>
          <p:nvPr/>
        </p:nvSpPr>
        <p:spPr>
          <a:xfrm>
            <a:off x="4932425" y="6372000"/>
            <a:ext cx="277219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1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 type="body"/>
          </p:nvPr>
        </p:nvSpPr>
        <p:spPr>
          <a:xfrm>
            <a:off x="594045" y="1535113"/>
            <a:ext cx="5249439"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1"/>
          <p:cNvSpPr txBox="1"/>
          <p:nvPr>
            <p:ph idx="2" type="body"/>
          </p:nvPr>
        </p:nvSpPr>
        <p:spPr>
          <a:xfrm>
            <a:off x="594045" y="2174875"/>
            <a:ext cx="5249439"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1"/>
          <p:cNvSpPr txBox="1"/>
          <p:nvPr>
            <p:ph idx="3" type="body"/>
          </p:nvPr>
        </p:nvSpPr>
        <p:spPr>
          <a:xfrm>
            <a:off x="6035310" y="1535113"/>
            <a:ext cx="525150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1"/>
          <p:cNvSpPr txBox="1"/>
          <p:nvPr>
            <p:ph idx="4" type="body"/>
          </p:nvPr>
        </p:nvSpPr>
        <p:spPr>
          <a:xfrm>
            <a:off x="6035310" y="2174875"/>
            <a:ext cx="5251501"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1"/>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51" name="Google Shape;51;p11"/>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52" name="Google Shape;52;p11"/>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1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57" name="Google Shape;57;p12"/>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8" name="Shape 58"/>
        <p:cNvGrpSpPr/>
        <p:nvPr/>
      </p:nvGrpSpPr>
      <p:grpSpPr>
        <a:xfrm>
          <a:off x="0" y="0"/>
          <a:ext cx="0" cy="0"/>
          <a:chOff x="0" y="0"/>
          <a:chExt cx="0" cy="0"/>
        </a:xfrm>
      </p:grpSpPr>
      <p:sp>
        <p:nvSpPr>
          <p:cNvPr id="59" name="Google Shape;59;p13"/>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60" name="Google Shape;60;p13"/>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61" name="Google Shape;61;p13"/>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2" name="Shape 62"/>
        <p:cNvGrpSpPr/>
        <p:nvPr/>
      </p:nvGrpSpPr>
      <p:grpSpPr>
        <a:xfrm>
          <a:off x="0" y="0"/>
          <a:ext cx="0" cy="0"/>
          <a:chOff x="0" y="0"/>
          <a:chExt cx="0" cy="0"/>
        </a:xfrm>
      </p:grpSpPr>
      <p:sp>
        <p:nvSpPr>
          <p:cNvPr id="63" name="Google Shape;63;p14"/>
          <p:cNvSpPr txBox="1"/>
          <p:nvPr>
            <p:ph type="title"/>
          </p:nvPr>
        </p:nvSpPr>
        <p:spPr>
          <a:xfrm>
            <a:off x="594044" y="273050"/>
            <a:ext cx="3908718"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body"/>
          </p:nvPr>
        </p:nvSpPr>
        <p:spPr>
          <a:xfrm>
            <a:off x="4645083" y="273054"/>
            <a:ext cx="6641726"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14"/>
          <p:cNvSpPr txBox="1"/>
          <p:nvPr>
            <p:ph idx="2" type="body"/>
          </p:nvPr>
        </p:nvSpPr>
        <p:spPr>
          <a:xfrm>
            <a:off x="594044" y="1435103"/>
            <a:ext cx="3908718"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4"/>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67" name="Google Shape;67;p14"/>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68" name="Google Shape;68;p14"/>
          <p:cNvSpPr txBox="1"/>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9" name="Shape 69"/>
        <p:cNvGrpSpPr/>
        <p:nvPr/>
      </p:nvGrpSpPr>
      <p:grpSpPr>
        <a:xfrm>
          <a:off x="0" y="0"/>
          <a:ext cx="0" cy="0"/>
          <a:chOff x="0" y="0"/>
          <a:chExt cx="0" cy="0"/>
        </a:xfrm>
      </p:grpSpPr>
      <p:sp>
        <p:nvSpPr>
          <p:cNvPr id="70" name="Google Shape;70;p15"/>
          <p:cNvSpPr txBox="1"/>
          <p:nvPr>
            <p:ph type="title"/>
          </p:nvPr>
        </p:nvSpPr>
        <p:spPr>
          <a:xfrm>
            <a:off x="2328730" y="4800601"/>
            <a:ext cx="712851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p:nvPr>
            <p:ph idx="2" type="pic"/>
          </p:nvPr>
        </p:nvSpPr>
        <p:spPr>
          <a:xfrm>
            <a:off x="2328730" y="612775"/>
            <a:ext cx="7128510" cy="4114800"/>
          </a:xfrm>
          <a:prstGeom prst="rect">
            <a:avLst/>
          </a:prstGeom>
          <a:noFill/>
          <a:ln>
            <a:noFill/>
          </a:ln>
        </p:spPr>
      </p:sp>
      <p:sp>
        <p:nvSpPr>
          <p:cNvPr id="72" name="Google Shape;72;p15"/>
          <p:cNvSpPr txBox="1"/>
          <p:nvPr>
            <p:ph idx="1" type="body"/>
          </p:nvPr>
        </p:nvSpPr>
        <p:spPr>
          <a:xfrm>
            <a:off x="2328730" y="5367339"/>
            <a:ext cx="712851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15"/>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74" name="Google Shape;74;p15"/>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75" name="Google Shape;75;p15"/>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6534468" y="6356354"/>
            <a:ext cx="277219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14" name="Google Shape;14;p6"/>
          <p:cNvPicPr preferRelativeResize="0"/>
          <p:nvPr/>
        </p:nvPicPr>
        <p:blipFill rotWithShape="1">
          <a:blip r:embed="rId1">
            <a:alphaModFix/>
          </a:blip>
          <a:srcRect b="0" l="0" r="0" t="0"/>
          <a:stretch/>
        </p:blipFill>
        <p:spPr>
          <a:xfrm>
            <a:off x="0" y="6407481"/>
            <a:ext cx="1952246" cy="4505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ordwall.net/resource/9447978/where-do-animals-live"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ordwall.net/resource/9447978/where-do-animals-live" TargetMode="External"/><Relationship Id="rId4" Type="http://schemas.openxmlformats.org/officeDocument/2006/relationships/hyperlink" Target="https://www.baamboozle.com/game/1786766" TargetMode="External"/><Relationship Id="rId5"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8.jp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ordwall.net/resource/17266562/where-do-fruits-grow"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Wm4R8d0d8kU" TargetMode="External"/><Relationship Id="rId4" Type="http://schemas.openxmlformats.org/officeDocument/2006/relationships/hyperlink" Target="https://www.youtube.com/watch?v=Wm4R8d0d8kU" TargetMode="External"/><Relationship Id="rId5" Type="http://schemas.openxmlformats.org/officeDocument/2006/relationships/hyperlink" Target="https://www.youtube.com/watch?v=Wm4R8d0d8kU" TargetMode="External"/><Relationship Id="rId6" Type="http://schemas.openxmlformats.org/officeDocument/2006/relationships/hyperlink" Target="https://www.youtube.com/watch?v=Wm4R8d0d8kU" TargetMode="External"/><Relationship Id="rId7"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7E3DBC"/>
              </a:buClr>
              <a:buSzPts val="5900"/>
              <a:buFont typeface="Tahoma"/>
              <a:buNone/>
            </a:pPr>
            <a:r>
              <a:rPr b="1" lang="tr-TR" sz="5900">
                <a:solidFill>
                  <a:srgbClr val="7E3DBC"/>
                </a:solidFill>
                <a:latin typeface="Tahoma"/>
                <a:ea typeface="Tahoma"/>
                <a:cs typeface="Tahoma"/>
                <a:sym typeface="Tahoma"/>
              </a:rPr>
              <a:t>Module 3 </a:t>
            </a:r>
            <a:r>
              <a:rPr b="1" lang="tr-TR" sz="2700">
                <a:solidFill>
                  <a:srgbClr val="7E3DBC"/>
                </a:solidFill>
                <a:latin typeface="Tahoma"/>
                <a:ea typeface="Tahoma"/>
                <a:cs typeface="Tahoma"/>
                <a:sym typeface="Tahoma"/>
              </a:rPr>
              <a:t>Gamification in Farm with WEB 2.0 Tools</a:t>
            </a:r>
            <a:endParaRPr b="1" sz="2700">
              <a:solidFill>
                <a:srgbClr val="7E3DBC"/>
              </a:solidFill>
              <a:latin typeface="Tahoma"/>
              <a:ea typeface="Tahoma"/>
              <a:cs typeface="Tahoma"/>
              <a:sym typeface="Tahoma"/>
            </a:endParaRPr>
          </a:p>
        </p:txBody>
      </p:sp>
      <p:sp>
        <p:nvSpPr>
          <p:cNvPr id="93" name="Google Shape;93;p1"/>
          <p:cNvSpPr txBox="1"/>
          <p:nvPr/>
        </p:nvSpPr>
        <p:spPr>
          <a:xfrm>
            <a:off x="6506496" y="3652200"/>
            <a:ext cx="4724401" cy="12712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409B1B"/>
              </a:buClr>
              <a:buSzPts val="3200"/>
              <a:buFont typeface="Arial"/>
              <a:buNone/>
            </a:pPr>
            <a:r>
              <a:rPr b="1" i="0" lang="tr-TR" sz="3000" u="none" cap="none" strike="noStrike">
                <a:solidFill>
                  <a:srgbClr val="409B1B"/>
                </a:solidFill>
                <a:latin typeface="Tahoma"/>
                <a:ea typeface="Tahoma"/>
                <a:cs typeface="Tahoma"/>
                <a:sym typeface="Tahoma"/>
              </a:rPr>
              <a:t>Presented by</a:t>
            </a:r>
            <a:endParaRPr b="0" i="0" sz="3000" u="none" cap="none" strike="noStrike">
              <a:solidFill>
                <a:srgbClr val="000000"/>
              </a:solidFill>
              <a:latin typeface="Tahoma"/>
              <a:ea typeface="Tahoma"/>
              <a:cs typeface="Tahoma"/>
              <a:sym typeface="Tahoma"/>
            </a:endParaRPr>
          </a:p>
          <a:p>
            <a:pPr indent="0" lvl="0" marL="0" marR="0" rtl="0" algn="l">
              <a:lnSpc>
                <a:spcPct val="100000"/>
              </a:lnSpc>
              <a:spcBef>
                <a:spcPts val="640"/>
              </a:spcBef>
              <a:spcAft>
                <a:spcPts val="0"/>
              </a:spcAft>
              <a:buClr>
                <a:srgbClr val="409B1B"/>
              </a:buClr>
              <a:buSzPts val="3200"/>
              <a:buFont typeface="Arial"/>
              <a:buNone/>
            </a:pPr>
            <a:r>
              <a:rPr b="1" i="0" lang="tr-TR" sz="3000" u="none" cap="none" strike="noStrike">
                <a:solidFill>
                  <a:srgbClr val="409B1B"/>
                </a:solidFill>
                <a:latin typeface="Tahoma"/>
                <a:ea typeface="Tahoma"/>
                <a:cs typeface="Tahoma"/>
                <a:sym typeface="Tahoma"/>
              </a:rPr>
              <a:t>OMEM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idx="1" type="body"/>
          </p:nvPr>
        </p:nvSpPr>
        <p:spPr>
          <a:xfrm>
            <a:off x="1856509" y="2062218"/>
            <a:ext cx="8183418" cy="3000672"/>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u="sng">
                <a:solidFill>
                  <a:schemeClr val="hlink"/>
                </a:solidFill>
                <a:hlinkClick r:id="rId3"/>
              </a:rPr>
              <a:t>https://wordwall.net/resource/9447978/where-do-animals-live</a:t>
            </a:r>
            <a:endParaRPr/>
          </a:p>
          <a:p>
            <a:pPr indent="0" lvl="0" marL="114300" rtl="0" algn="l">
              <a:lnSpc>
                <a:spcPct val="100000"/>
              </a:lnSpc>
              <a:spcBef>
                <a:spcPts val="360"/>
              </a:spcBef>
              <a:spcAft>
                <a:spcPts val="0"/>
              </a:spcAft>
              <a:buSzPts val="1800"/>
              <a:buNone/>
            </a:pPr>
            <a:r>
              <a:rPr lang="tr-TR"/>
              <a:t>Students play the game before the farm trip.</a:t>
            </a:r>
            <a:endParaRPr/>
          </a:p>
        </p:txBody>
      </p:sp>
      <p:sp>
        <p:nvSpPr>
          <p:cNvPr id="159" name="Google Shape;159;p25"/>
          <p:cNvSpPr txBox="1"/>
          <p:nvPr>
            <p:ph type="title"/>
          </p:nvPr>
        </p:nvSpPr>
        <p:spPr>
          <a:xfrm>
            <a:off x="661421" y="8728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2: Barnboozle</a:t>
            </a:r>
            <a:endParaRPr/>
          </a:p>
        </p:txBody>
      </p:sp>
      <p:pic>
        <p:nvPicPr>
          <p:cNvPr id="160" name="Google Shape;160;p25"/>
          <p:cNvPicPr preferRelativeResize="0"/>
          <p:nvPr/>
        </p:nvPicPr>
        <p:blipFill>
          <a:blip r:embed="rId4">
            <a:alphaModFix/>
          </a:blip>
          <a:stretch>
            <a:fillRect/>
          </a:stretch>
        </p:blipFill>
        <p:spPr>
          <a:xfrm>
            <a:off x="2646900" y="3897825"/>
            <a:ext cx="7741275" cy="2862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idx="1" type="body"/>
          </p:nvPr>
        </p:nvSpPr>
        <p:spPr>
          <a:xfrm>
            <a:off x="594044" y="3195587"/>
            <a:ext cx="10692765" cy="296328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8108"/>
              <a:buNone/>
            </a:pPr>
            <a:r>
              <a:rPr lang="tr-TR" sz="2800">
                <a:latin typeface="Calibri"/>
                <a:ea typeface="Calibri"/>
                <a:cs typeface="Calibri"/>
                <a:sym typeface="Calibri"/>
              </a:rPr>
              <a:t> Teacher takes students to a farm nearby.</a:t>
            </a:r>
            <a:endParaRPr sz="2800">
              <a:latin typeface="Calibri"/>
              <a:ea typeface="Calibri"/>
              <a:cs typeface="Calibri"/>
              <a:sym typeface="Calibri"/>
            </a:endParaRPr>
          </a:p>
          <a:p>
            <a:pPr indent="0" lvl="0" marL="0" rtl="0" algn="l">
              <a:lnSpc>
                <a:spcPct val="100000"/>
              </a:lnSpc>
              <a:spcBef>
                <a:spcPts val="0"/>
              </a:spcBef>
              <a:spcAft>
                <a:spcPts val="0"/>
              </a:spcAft>
              <a:buClr>
                <a:schemeClr val="dk1"/>
              </a:buClr>
              <a:buSzPct val="108108"/>
              <a:buNone/>
            </a:pPr>
            <a:r>
              <a:t/>
            </a:r>
            <a:endParaRPr sz="2800">
              <a:latin typeface="Calibri"/>
              <a:ea typeface="Calibri"/>
              <a:cs typeface="Calibri"/>
              <a:sym typeface="Calibri"/>
            </a:endParaRPr>
          </a:p>
          <a:p>
            <a:pPr indent="0" lvl="0" marL="0" rtl="0" algn="l">
              <a:lnSpc>
                <a:spcPct val="100000"/>
              </a:lnSpc>
              <a:spcBef>
                <a:spcPts val="0"/>
              </a:spcBef>
              <a:spcAft>
                <a:spcPts val="0"/>
              </a:spcAft>
              <a:buClr>
                <a:schemeClr val="dk1"/>
              </a:buClr>
              <a:buSzPct val="108108"/>
              <a:buNone/>
            </a:pPr>
            <a:r>
              <a:t/>
            </a:r>
            <a:endParaRPr sz="2800">
              <a:latin typeface="Calibri"/>
              <a:ea typeface="Calibri"/>
              <a:cs typeface="Calibri"/>
              <a:sym typeface="Calibri"/>
            </a:endParaRPr>
          </a:p>
          <a:p>
            <a:pPr indent="0" lvl="0" marL="0" rtl="0" algn="l">
              <a:lnSpc>
                <a:spcPct val="100000"/>
              </a:lnSpc>
              <a:spcBef>
                <a:spcPts val="0"/>
              </a:spcBef>
              <a:spcAft>
                <a:spcPts val="0"/>
              </a:spcAft>
              <a:buClr>
                <a:schemeClr val="dk1"/>
              </a:buClr>
              <a:buSzPct val="108108"/>
              <a:buNone/>
            </a:pPr>
            <a:r>
              <a:t/>
            </a:r>
            <a:endParaRPr sz="2800">
              <a:latin typeface="Calibri"/>
              <a:ea typeface="Calibri"/>
              <a:cs typeface="Calibri"/>
              <a:sym typeface="Calibri"/>
            </a:endParaRPr>
          </a:p>
          <a:p>
            <a:pPr indent="0" lvl="0" marL="0" rtl="0" algn="l">
              <a:lnSpc>
                <a:spcPct val="100000"/>
              </a:lnSpc>
              <a:spcBef>
                <a:spcPts val="0"/>
              </a:spcBef>
              <a:spcAft>
                <a:spcPts val="0"/>
              </a:spcAft>
              <a:buClr>
                <a:schemeClr val="dk1"/>
              </a:buClr>
              <a:buSzPct val="108108"/>
              <a:buNone/>
            </a:pPr>
            <a:r>
              <a:t/>
            </a:r>
            <a:endParaRPr sz="2800">
              <a:latin typeface="Calibri"/>
              <a:ea typeface="Calibri"/>
              <a:cs typeface="Calibri"/>
              <a:sym typeface="Calibri"/>
            </a:endParaRPr>
          </a:p>
          <a:p>
            <a:pPr indent="0" lvl="0" marL="0" rtl="0" algn="l">
              <a:lnSpc>
                <a:spcPct val="100000"/>
              </a:lnSpc>
              <a:spcBef>
                <a:spcPts val="0"/>
              </a:spcBef>
              <a:spcAft>
                <a:spcPts val="0"/>
              </a:spcAft>
              <a:buClr>
                <a:schemeClr val="dk1"/>
              </a:buClr>
              <a:buSzPct val="108108"/>
              <a:buNone/>
            </a:pPr>
            <a:r>
              <a:rPr lang="tr-TR" sz="2800" u="sng">
                <a:solidFill>
                  <a:schemeClr val="hlink"/>
                </a:solidFill>
                <a:latin typeface="Tahoma"/>
                <a:ea typeface="Tahoma"/>
                <a:cs typeface="Tahoma"/>
                <a:sym typeface="Tahoma"/>
                <a:hlinkClick r:id="rId3"/>
              </a:rPr>
              <a:t>https://wordwall.net/resource/9447978/where-do-animals-live</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ct val="108108"/>
              <a:buNone/>
            </a:pPr>
            <a:r>
              <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ct val="94594"/>
              <a:buNone/>
            </a:pPr>
            <a:r>
              <a:rPr lang="tr-TR" sz="3200">
                <a:latin typeface="Tahoma"/>
                <a:ea typeface="Tahoma"/>
                <a:cs typeface="Tahoma"/>
                <a:sym typeface="Tahoma"/>
              </a:rPr>
              <a:t>     </a:t>
            </a:r>
            <a:r>
              <a:rPr lang="tr-TR" sz="3200" u="sng">
                <a:solidFill>
                  <a:schemeClr val="hlink"/>
                </a:solidFill>
                <a:latin typeface="Tahoma"/>
                <a:ea typeface="Tahoma"/>
                <a:cs typeface="Tahoma"/>
                <a:sym typeface="Tahoma"/>
                <a:hlinkClick r:id="rId4"/>
              </a:rPr>
              <a:t>https://www.baamboozle.com/game/1786766</a:t>
            </a:r>
            <a:endParaRPr/>
          </a:p>
        </p:txBody>
      </p:sp>
      <p:pic>
        <p:nvPicPr>
          <p:cNvPr id="166" name="Google Shape;166;p26"/>
          <p:cNvPicPr preferRelativeResize="0"/>
          <p:nvPr/>
        </p:nvPicPr>
        <p:blipFill rotWithShape="1">
          <a:blip r:embed="rId5">
            <a:alphaModFix/>
          </a:blip>
          <a:srcRect b="0" l="0" r="0" t="0"/>
          <a:stretch/>
        </p:blipFill>
        <p:spPr>
          <a:xfrm>
            <a:off x="8269692" y="957662"/>
            <a:ext cx="2843865" cy="3791820"/>
          </a:xfrm>
          <a:prstGeom prst="rect">
            <a:avLst/>
          </a:prstGeom>
          <a:noFill/>
          <a:ln>
            <a:noFill/>
          </a:ln>
        </p:spPr>
      </p:pic>
      <p:sp>
        <p:nvSpPr>
          <p:cNvPr id="167" name="Google Shape;167;p26"/>
          <p:cNvSpPr txBox="1"/>
          <p:nvPr>
            <p:ph type="title"/>
          </p:nvPr>
        </p:nvSpPr>
        <p:spPr>
          <a:xfrm>
            <a:off x="661421" y="8728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2: Barnboozle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idx="1" type="body"/>
          </p:nvPr>
        </p:nvSpPr>
        <p:spPr>
          <a:xfrm>
            <a:off x="2507414" y="1600205"/>
            <a:ext cx="3433011" cy="2611578"/>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360"/>
              </a:spcBef>
              <a:spcAft>
                <a:spcPts val="0"/>
              </a:spcAft>
              <a:buSzPts val="1800"/>
              <a:buNone/>
            </a:pPr>
            <a:r>
              <a:rPr lang="tr-TR" sz="2800">
                <a:latin typeface="Tahoma"/>
                <a:ea typeface="Tahoma"/>
                <a:cs typeface="Tahoma"/>
                <a:sym typeface="Tahoma"/>
              </a:rPr>
              <a:t>Materials:</a:t>
            </a:r>
            <a:endParaRPr/>
          </a:p>
          <a:p>
            <a:pPr indent="-342900" lvl="0" marL="342900" rtl="0" algn="just">
              <a:lnSpc>
                <a:spcPct val="115000"/>
              </a:lnSpc>
              <a:spcBef>
                <a:spcPts val="360"/>
              </a:spcBef>
              <a:spcAft>
                <a:spcPts val="0"/>
              </a:spcAft>
              <a:buSzPts val="1800"/>
              <a:buFont typeface="Noto Sans Symbols"/>
              <a:buChar char="∙"/>
            </a:pPr>
            <a:r>
              <a:rPr lang="tr-TR" sz="2800">
                <a:latin typeface="Tahoma"/>
                <a:ea typeface="Tahoma"/>
                <a:cs typeface="Tahoma"/>
                <a:sym typeface="Tahoma"/>
              </a:rPr>
              <a:t>Animal flashcards</a:t>
            </a:r>
            <a:endParaRPr sz="2800">
              <a:latin typeface="Tahoma"/>
              <a:ea typeface="Tahoma"/>
              <a:cs typeface="Tahoma"/>
              <a:sym typeface="Tahoma"/>
            </a:endParaRPr>
          </a:p>
          <a:p>
            <a:pPr indent="-342900" lvl="0" marL="342900" rtl="0" algn="just">
              <a:lnSpc>
                <a:spcPct val="115000"/>
              </a:lnSpc>
              <a:spcBef>
                <a:spcPts val="360"/>
              </a:spcBef>
              <a:spcAft>
                <a:spcPts val="0"/>
              </a:spcAft>
              <a:buSzPts val="1800"/>
              <a:buFont typeface="Noto Sans Symbols"/>
              <a:buChar char="∙"/>
            </a:pPr>
            <a:r>
              <a:rPr lang="tr-TR" sz="2800">
                <a:latin typeface="Tahoma"/>
                <a:ea typeface="Tahoma"/>
                <a:cs typeface="Tahoma"/>
                <a:sym typeface="Tahoma"/>
              </a:rPr>
              <a:t>Animal songs</a:t>
            </a:r>
            <a:endParaRPr sz="2800">
              <a:latin typeface="Tahoma"/>
              <a:ea typeface="Tahoma"/>
              <a:cs typeface="Tahoma"/>
              <a:sym typeface="Tahoma"/>
            </a:endParaRPr>
          </a:p>
          <a:p>
            <a:pPr indent="-342900" lvl="0" marL="342900" rtl="0" algn="just">
              <a:lnSpc>
                <a:spcPct val="115000"/>
              </a:lnSpc>
              <a:spcBef>
                <a:spcPts val="360"/>
              </a:spcBef>
              <a:spcAft>
                <a:spcPts val="0"/>
              </a:spcAft>
              <a:buSzPts val="1800"/>
              <a:buFont typeface="Noto Sans Symbols"/>
              <a:buChar char="∙"/>
            </a:pPr>
            <a:r>
              <a:rPr lang="tr-TR" sz="2800">
                <a:latin typeface="Tahoma"/>
                <a:ea typeface="Tahoma"/>
                <a:cs typeface="Tahoma"/>
                <a:sym typeface="Tahoma"/>
              </a:rPr>
              <a:t>Videos</a:t>
            </a:r>
            <a:r>
              <a:rPr b="1" lang="tr-TR" sz="1800">
                <a:latin typeface="Calibri"/>
                <a:ea typeface="Calibri"/>
                <a:cs typeface="Calibri"/>
                <a:sym typeface="Calibri"/>
              </a:rPr>
              <a:t> </a:t>
            </a:r>
            <a:endParaRPr sz="1800">
              <a:latin typeface="Calibri"/>
              <a:ea typeface="Calibri"/>
              <a:cs typeface="Calibri"/>
              <a:sym typeface="Calibri"/>
            </a:endParaRPr>
          </a:p>
          <a:p>
            <a:pPr indent="0" lvl="0" marL="114300" rtl="0" algn="l">
              <a:lnSpc>
                <a:spcPct val="100000"/>
              </a:lnSpc>
              <a:spcBef>
                <a:spcPts val="360"/>
              </a:spcBef>
              <a:spcAft>
                <a:spcPts val="0"/>
              </a:spcAft>
              <a:buSzPts val="1800"/>
              <a:buNone/>
            </a:pPr>
            <a:r>
              <a:t/>
            </a:r>
            <a:endParaRPr/>
          </a:p>
        </p:txBody>
      </p:sp>
      <p:sp>
        <p:nvSpPr>
          <p:cNvPr id="173" name="Google Shape;173;p27"/>
          <p:cNvSpPr txBox="1"/>
          <p:nvPr>
            <p:ph type="title"/>
          </p:nvPr>
        </p:nvSpPr>
        <p:spPr>
          <a:xfrm>
            <a:off x="661421" y="8728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2: Barnboozle</a:t>
            </a:r>
            <a:endParaRPr/>
          </a:p>
        </p:txBody>
      </p:sp>
      <p:sp>
        <p:nvSpPr>
          <p:cNvPr id="174" name="Google Shape;174;p27"/>
          <p:cNvSpPr txBox="1"/>
          <p:nvPr/>
        </p:nvSpPr>
        <p:spPr>
          <a:xfrm>
            <a:off x="6371389" y="1600204"/>
            <a:ext cx="3433011" cy="2611579"/>
          </a:xfrm>
          <a:prstGeom prst="rect">
            <a:avLst/>
          </a:prstGeom>
          <a:noFill/>
          <a:ln>
            <a:noFill/>
          </a:ln>
        </p:spPr>
        <p:txBody>
          <a:bodyPr anchorCtr="0" anchor="t" bIns="45700" lIns="91425" spcFirstLastPara="1" rIns="91425" wrap="square" tIns="45700">
            <a:normAutofit/>
          </a:bodyPr>
          <a:lstStyle/>
          <a:p>
            <a:pPr indent="0" lvl="0" marL="0" marR="0" rtl="0" algn="just">
              <a:lnSpc>
                <a:spcPct val="115000"/>
              </a:lnSpc>
              <a:spcBef>
                <a:spcPts val="360"/>
              </a:spcBef>
              <a:spcAft>
                <a:spcPts val="0"/>
              </a:spcAft>
              <a:buClr>
                <a:schemeClr val="dk1"/>
              </a:buClr>
              <a:buSzPts val="1800"/>
              <a:buFont typeface="Arial"/>
              <a:buNone/>
            </a:pPr>
            <a:r>
              <a:t/>
            </a:r>
            <a:endParaRPr b="0" i="0" sz="2800" u="none" cap="none" strike="noStrike">
              <a:solidFill>
                <a:schemeClr val="dk1"/>
              </a:solidFill>
              <a:latin typeface="Tahoma"/>
              <a:ea typeface="Tahoma"/>
              <a:cs typeface="Tahoma"/>
              <a:sym typeface="Tahoma"/>
            </a:endParaRPr>
          </a:p>
          <a:p>
            <a:pPr indent="-342900" lvl="0" marL="342900" marR="0" rtl="0" algn="just">
              <a:lnSpc>
                <a:spcPct val="115000"/>
              </a:lnSpc>
              <a:spcBef>
                <a:spcPts val="360"/>
              </a:spcBef>
              <a:spcAft>
                <a:spcPts val="0"/>
              </a:spcAft>
              <a:buClr>
                <a:schemeClr val="dk1"/>
              </a:buClr>
              <a:buSzPts val="1800"/>
              <a:buFont typeface="Noto Sans Symbols"/>
              <a:buChar char="∙"/>
            </a:pPr>
            <a:r>
              <a:t/>
            </a:r>
            <a:endParaRPr b="0" i="0" sz="1800" u="none" cap="none" strike="noStrike">
              <a:solidFill>
                <a:schemeClr val="dk1"/>
              </a:solidFill>
              <a:latin typeface="Calibri"/>
              <a:ea typeface="Calibri"/>
              <a:cs typeface="Calibri"/>
              <a:sym typeface="Calibri"/>
            </a:endParaRPr>
          </a:p>
          <a:p>
            <a:pPr indent="0" lvl="0" marL="114300" marR="0" rtl="0" algn="l">
              <a:lnSpc>
                <a:spcPct val="100000"/>
              </a:lnSpc>
              <a:spcBef>
                <a:spcPts val="1360"/>
              </a:spcBef>
              <a:spcAft>
                <a:spcPts val="0"/>
              </a:spcAft>
              <a:buClr>
                <a:schemeClr val="dk1"/>
              </a:buClr>
              <a:buSzPts val="1800"/>
              <a:buFont typeface="Arial"/>
              <a:buNone/>
            </a:pPr>
            <a:r>
              <a:t/>
            </a:r>
            <a:endParaRPr b="0" i="0" sz="3200" u="none" cap="none" strike="noStrike">
              <a:solidFill>
                <a:schemeClr val="dk1"/>
              </a:solidFill>
              <a:latin typeface="Calibri"/>
              <a:ea typeface="Calibri"/>
              <a:cs typeface="Calibri"/>
              <a:sym typeface="Calibri"/>
            </a:endParaRPr>
          </a:p>
        </p:txBody>
      </p:sp>
      <p:pic>
        <p:nvPicPr>
          <p:cNvPr id="175" name="Google Shape;175;p27"/>
          <p:cNvPicPr preferRelativeResize="0"/>
          <p:nvPr/>
        </p:nvPicPr>
        <p:blipFill>
          <a:blip r:embed="rId3">
            <a:alphaModFix/>
          </a:blip>
          <a:stretch>
            <a:fillRect/>
          </a:stretch>
        </p:blipFill>
        <p:spPr>
          <a:xfrm>
            <a:off x="7498600" y="1230308"/>
            <a:ext cx="4162517" cy="2341416"/>
          </a:xfrm>
          <a:prstGeom prst="rect">
            <a:avLst/>
          </a:prstGeom>
          <a:noFill/>
          <a:ln>
            <a:noFill/>
          </a:ln>
        </p:spPr>
      </p:pic>
      <p:pic>
        <p:nvPicPr>
          <p:cNvPr id="176" name="Google Shape;176;p27"/>
          <p:cNvPicPr preferRelativeResize="0"/>
          <p:nvPr/>
        </p:nvPicPr>
        <p:blipFill>
          <a:blip r:embed="rId4">
            <a:alphaModFix/>
          </a:blip>
          <a:stretch>
            <a:fillRect/>
          </a:stretch>
        </p:blipFill>
        <p:spPr>
          <a:xfrm>
            <a:off x="2665577" y="3827998"/>
            <a:ext cx="3705825" cy="3030001"/>
          </a:xfrm>
          <a:prstGeom prst="rect">
            <a:avLst/>
          </a:prstGeom>
          <a:noFill/>
          <a:ln>
            <a:noFill/>
          </a:ln>
        </p:spPr>
      </p:pic>
      <p:pic>
        <p:nvPicPr>
          <p:cNvPr id="177" name="Google Shape;177;p27"/>
          <p:cNvPicPr preferRelativeResize="0"/>
          <p:nvPr/>
        </p:nvPicPr>
        <p:blipFill>
          <a:blip r:embed="rId5">
            <a:alphaModFix/>
          </a:blip>
          <a:stretch>
            <a:fillRect/>
          </a:stretch>
        </p:blipFill>
        <p:spPr>
          <a:xfrm>
            <a:off x="7726949" y="3827994"/>
            <a:ext cx="3705826" cy="20845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de6a63c9dd_0_0"/>
          <p:cNvSpPr txBox="1"/>
          <p:nvPr>
            <p:ph idx="1" type="body"/>
          </p:nvPr>
        </p:nvSpPr>
        <p:spPr>
          <a:xfrm>
            <a:off x="2507414" y="1600205"/>
            <a:ext cx="3432900" cy="26115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15000"/>
              </a:lnSpc>
              <a:spcBef>
                <a:spcPts val="360"/>
              </a:spcBef>
              <a:spcAft>
                <a:spcPts val="0"/>
              </a:spcAft>
              <a:buSzPts val="1800"/>
              <a:buFont typeface="Noto Sans Symbols"/>
              <a:buChar char="∙"/>
            </a:pPr>
            <a:r>
              <a:t/>
            </a:r>
            <a:endParaRPr sz="1800">
              <a:latin typeface="Calibri"/>
              <a:ea typeface="Calibri"/>
              <a:cs typeface="Calibri"/>
              <a:sym typeface="Calibri"/>
            </a:endParaRPr>
          </a:p>
          <a:p>
            <a:pPr indent="0" lvl="0" marL="114300" rtl="0" algn="l">
              <a:lnSpc>
                <a:spcPct val="100000"/>
              </a:lnSpc>
              <a:spcBef>
                <a:spcPts val="360"/>
              </a:spcBef>
              <a:spcAft>
                <a:spcPts val="0"/>
              </a:spcAft>
              <a:buSzPts val="1800"/>
              <a:buNone/>
            </a:pPr>
            <a:r>
              <a:t/>
            </a:r>
            <a:endParaRPr/>
          </a:p>
        </p:txBody>
      </p:sp>
      <p:sp>
        <p:nvSpPr>
          <p:cNvPr id="183" name="Google Shape;183;g2de6a63c9dd_0_0"/>
          <p:cNvSpPr txBox="1"/>
          <p:nvPr>
            <p:ph type="title"/>
          </p:nvPr>
        </p:nvSpPr>
        <p:spPr>
          <a:xfrm>
            <a:off x="661421" y="87288"/>
            <a:ext cx="106929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2: Barnboozle</a:t>
            </a:r>
            <a:endParaRPr/>
          </a:p>
        </p:txBody>
      </p:sp>
      <p:sp>
        <p:nvSpPr>
          <p:cNvPr id="184" name="Google Shape;184;g2de6a63c9dd_0_0"/>
          <p:cNvSpPr txBox="1"/>
          <p:nvPr/>
        </p:nvSpPr>
        <p:spPr>
          <a:xfrm>
            <a:off x="6371389" y="1600204"/>
            <a:ext cx="3432900" cy="2611500"/>
          </a:xfrm>
          <a:prstGeom prst="rect">
            <a:avLst/>
          </a:prstGeom>
          <a:noFill/>
          <a:ln>
            <a:noFill/>
          </a:ln>
        </p:spPr>
        <p:txBody>
          <a:bodyPr anchorCtr="0" anchor="t" bIns="45700" lIns="91425" spcFirstLastPara="1" rIns="91425" wrap="square" tIns="45700">
            <a:normAutofit lnSpcReduction="20000"/>
          </a:bodyPr>
          <a:lstStyle/>
          <a:p>
            <a:pPr indent="0" lvl="0" marL="0" marR="0" rtl="0" algn="just">
              <a:lnSpc>
                <a:spcPct val="115000"/>
              </a:lnSpc>
              <a:spcBef>
                <a:spcPts val="360"/>
              </a:spcBef>
              <a:spcAft>
                <a:spcPts val="0"/>
              </a:spcAft>
              <a:buClr>
                <a:schemeClr val="dk1"/>
              </a:buClr>
              <a:buSzPts val="1800"/>
              <a:buFont typeface="Arial"/>
              <a:buNone/>
            </a:pPr>
            <a:r>
              <a:t/>
            </a:r>
            <a:endParaRPr b="0" i="0" sz="2800" u="none" cap="none" strike="noStrike">
              <a:solidFill>
                <a:schemeClr val="dk1"/>
              </a:solidFill>
              <a:latin typeface="Tahoma"/>
              <a:ea typeface="Tahoma"/>
              <a:cs typeface="Tahoma"/>
              <a:sym typeface="Tahoma"/>
            </a:endParaRPr>
          </a:p>
          <a:p>
            <a:pPr indent="-342900" lvl="0" marL="342900" marR="0" rtl="0" algn="just">
              <a:lnSpc>
                <a:spcPct val="115000"/>
              </a:lnSpc>
              <a:spcBef>
                <a:spcPts val="360"/>
              </a:spcBef>
              <a:spcAft>
                <a:spcPts val="0"/>
              </a:spcAft>
              <a:buClr>
                <a:schemeClr val="dk1"/>
              </a:buClr>
              <a:buSzPts val="1800"/>
              <a:buFont typeface="Noto Sans Symbols"/>
              <a:buChar char="∙"/>
            </a:pPr>
            <a:r>
              <a:rPr b="0" i="0" lang="tr-TR" sz="2800" u="none" cap="none" strike="noStrike">
                <a:solidFill>
                  <a:schemeClr val="dk1"/>
                </a:solidFill>
                <a:latin typeface="Tahoma"/>
                <a:ea typeface="Tahoma"/>
                <a:cs typeface="Tahoma"/>
                <a:sym typeface="Tahoma"/>
              </a:rPr>
              <a:t>Drawing papers</a:t>
            </a:r>
            <a:endParaRPr b="0" i="0" sz="2800" u="none" cap="none" strike="noStrike">
              <a:solidFill>
                <a:schemeClr val="dk1"/>
              </a:solidFill>
              <a:latin typeface="Tahoma"/>
              <a:ea typeface="Tahoma"/>
              <a:cs typeface="Tahoma"/>
              <a:sym typeface="Tahoma"/>
            </a:endParaRPr>
          </a:p>
          <a:p>
            <a:pPr indent="-342900" lvl="0" marL="342900" marR="0" rtl="0" algn="just">
              <a:lnSpc>
                <a:spcPct val="115000"/>
              </a:lnSpc>
              <a:spcBef>
                <a:spcPts val="360"/>
              </a:spcBef>
              <a:spcAft>
                <a:spcPts val="0"/>
              </a:spcAft>
              <a:buClr>
                <a:schemeClr val="dk1"/>
              </a:buClr>
              <a:buSzPts val="1800"/>
              <a:buFont typeface="Noto Sans Symbols"/>
              <a:buChar char="∙"/>
            </a:pPr>
            <a:r>
              <a:rPr b="0" i="0" lang="tr-TR" sz="2800" u="none" cap="none" strike="noStrike">
                <a:solidFill>
                  <a:schemeClr val="dk1"/>
                </a:solidFill>
                <a:latin typeface="Tahoma"/>
                <a:ea typeface="Tahoma"/>
                <a:cs typeface="Tahoma"/>
                <a:sym typeface="Tahoma"/>
              </a:rPr>
              <a:t>Colouring pens</a:t>
            </a:r>
            <a:endParaRPr b="0" i="0" sz="2800" u="none" cap="none" strike="noStrike">
              <a:solidFill>
                <a:schemeClr val="dk1"/>
              </a:solidFill>
              <a:latin typeface="Tahoma"/>
              <a:ea typeface="Tahoma"/>
              <a:cs typeface="Tahoma"/>
              <a:sym typeface="Tahoma"/>
            </a:endParaRPr>
          </a:p>
          <a:p>
            <a:pPr indent="-342900" lvl="0" marL="342900" marR="0" rtl="0" algn="just">
              <a:lnSpc>
                <a:spcPct val="115000"/>
              </a:lnSpc>
              <a:spcBef>
                <a:spcPts val="360"/>
              </a:spcBef>
              <a:spcAft>
                <a:spcPts val="0"/>
              </a:spcAft>
              <a:buClr>
                <a:schemeClr val="dk1"/>
              </a:buClr>
              <a:buSzPts val="1800"/>
              <a:buFont typeface="Noto Sans Symbols"/>
              <a:buChar char="∙"/>
            </a:pPr>
            <a:r>
              <a:rPr b="0" i="0" lang="tr-TR" sz="2800" u="none" cap="none" strike="noStrike">
                <a:solidFill>
                  <a:schemeClr val="dk1"/>
                </a:solidFill>
                <a:latin typeface="Tahoma"/>
                <a:ea typeface="Tahoma"/>
                <a:cs typeface="Tahoma"/>
                <a:sym typeface="Tahoma"/>
              </a:rPr>
              <a:t>Animal toys</a:t>
            </a:r>
            <a:r>
              <a:rPr b="1" i="0" lang="tr-TR"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114300" marR="0" rtl="0" algn="l">
              <a:lnSpc>
                <a:spcPct val="100000"/>
              </a:lnSpc>
              <a:spcBef>
                <a:spcPts val="1360"/>
              </a:spcBef>
              <a:spcAft>
                <a:spcPts val="0"/>
              </a:spcAft>
              <a:buClr>
                <a:schemeClr val="dk1"/>
              </a:buClr>
              <a:buSzPts val="1800"/>
              <a:buFont typeface="Arial"/>
              <a:buNone/>
            </a:pPr>
            <a:r>
              <a:t/>
            </a:r>
            <a:endParaRPr b="0" i="0" sz="3200" u="none" cap="none" strike="noStrike">
              <a:solidFill>
                <a:schemeClr val="dk1"/>
              </a:solidFill>
              <a:latin typeface="Calibri"/>
              <a:ea typeface="Calibri"/>
              <a:cs typeface="Calibri"/>
              <a:sym typeface="Calibri"/>
            </a:endParaRPr>
          </a:p>
        </p:txBody>
      </p:sp>
      <p:pic>
        <p:nvPicPr>
          <p:cNvPr id="185" name="Google Shape;185;g2de6a63c9dd_0_0"/>
          <p:cNvPicPr preferRelativeResize="0"/>
          <p:nvPr/>
        </p:nvPicPr>
        <p:blipFill>
          <a:blip r:embed="rId3">
            <a:alphaModFix/>
          </a:blip>
          <a:stretch>
            <a:fillRect/>
          </a:stretch>
        </p:blipFill>
        <p:spPr>
          <a:xfrm>
            <a:off x="152400" y="1382701"/>
            <a:ext cx="3256576" cy="4606145"/>
          </a:xfrm>
          <a:prstGeom prst="rect">
            <a:avLst/>
          </a:prstGeom>
          <a:noFill/>
          <a:ln>
            <a:noFill/>
          </a:ln>
        </p:spPr>
      </p:pic>
      <p:pic>
        <p:nvPicPr>
          <p:cNvPr id="186" name="Google Shape;186;g2de6a63c9dd_0_0"/>
          <p:cNvPicPr preferRelativeResize="0"/>
          <p:nvPr/>
        </p:nvPicPr>
        <p:blipFill>
          <a:blip r:embed="rId4">
            <a:alphaModFix/>
          </a:blip>
          <a:stretch>
            <a:fillRect/>
          </a:stretch>
        </p:blipFill>
        <p:spPr>
          <a:xfrm>
            <a:off x="9956689" y="1382688"/>
            <a:ext cx="1771760" cy="2506025"/>
          </a:xfrm>
          <a:prstGeom prst="rect">
            <a:avLst/>
          </a:prstGeom>
          <a:noFill/>
          <a:ln>
            <a:noFill/>
          </a:ln>
        </p:spPr>
      </p:pic>
      <p:pic>
        <p:nvPicPr>
          <p:cNvPr id="187" name="Google Shape;187;g2de6a63c9dd_0_0"/>
          <p:cNvPicPr preferRelativeResize="0"/>
          <p:nvPr/>
        </p:nvPicPr>
        <p:blipFill>
          <a:blip r:embed="rId5">
            <a:alphaModFix/>
          </a:blip>
          <a:stretch>
            <a:fillRect/>
          </a:stretch>
        </p:blipFill>
        <p:spPr>
          <a:xfrm>
            <a:off x="9956689" y="4041113"/>
            <a:ext cx="1771760" cy="2506025"/>
          </a:xfrm>
          <a:prstGeom prst="rect">
            <a:avLst/>
          </a:prstGeom>
          <a:noFill/>
          <a:ln>
            <a:noFill/>
          </a:ln>
        </p:spPr>
      </p:pic>
      <p:pic>
        <p:nvPicPr>
          <p:cNvPr id="188" name="Google Shape;188;g2de6a63c9dd_0_0"/>
          <p:cNvPicPr preferRelativeResize="0"/>
          <p:nvPr/>
        </p:nvPicPr>
        <p:blipFill>
          <a:blip r:embed="rId6">
            <a:alphaModFix/>
          </a:blip>
          <a:stretch>
            <a:fillRect/>
          </a:stretch>
        </p:blipFill>
        <p:spPr>
          <a:xfrm>
            <a:off x="4055725" y="2267224"/>
            <a:ext cx="2670700" cy="3777505"/>
          </a:xfrm>
          <a:prstGeom prst="rect">
            <a:avLst/>
          </a:prstGeom>
          <a:noFill/>
          <a:ln>
            <a:noFill/>
          </a:ln>
        </p:spPr>
      </p:pic>
      <p:pic>
        <p:nvPicPr>
          <p:cNvPr id="189" name="Google Shape;189;g2de6a63c9dd_0_0"/>
          <p:cNvPicPr preferRelativeResize="0"/>
          <p:nvPr/>
        </p:nvPicPr>
        <p:blipFill>
          <a:blip r:embed="rId7">
            <a:alphaModFix/>
          </a:blip>
          <a:stretch>
            <a:fillRect/>
          </a:stretch>
        </p:blipFill>
        <p:spPr>
          <a:xfrm>
            <a:off x="6726422" y="3742534"/>
            <a:ext cx="2202627" cy="31154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5"/>
          <p:cNvPicPr preferRelativeResize="0"/>
          <p:nvPr/>
        </p:nvPicPr>
        <p:blipFill rotWithShape="1">
          <a:blip r:embed="rId3">
            <a:alphaModFix/>
          </a:blip>
          <a:srcRect b="0" l="0" r="0" t="0"/>
          <a:stretch/>
        </p:blipFill>
        <p:spPr>
          <a:xfrm>
            <a:off x="5416256" y="6340265"/>
            <a:ext cx="1048337" cy="365125"/>
          </a:xfrm>
          <a:prstGeom prst="rect">
            <a:avLst/>
          </a:prstGeom>
          <a:noFill/>
          <a:ln>
            <a:noFill/>
          </a:ln>
        </p:spPr>
      </p:pic>
      <p:sp>
        <p:nvSpPr>
          <p:cNvPr id="195" name="Google Shape;195;p5"/>
          <p:cNvSpPr txBox="1"/>
          <p:nvPr>
            <p:ph idx="1" type="body"/>
          </p:nvPr>
        </p:nvSpPr>
        <p:spPr>
          <a:xfrm>
            <a:off x="2141092" y="265175"/>
            <a:ext cx="7598664" cy="1125551"/>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ctr">
              <a:lnSpc>
                <a:spcPct val="100000"/>
              </a:lnSpc>
              <a:spcBef>
                <a:spcPts val="575"/>
              </a:spcBef>
              <a:spcAft>
                <a:spcPts val="0"/>
              </a:spcAft>
              <a:buClr>
                <a:srgbClr val="409B1B"/>
              </a:buClr>
              <a:buSzPct val="100000"/>
              <a:buFont typeface="Arial"/>
              <a:buNone/>
            </a:pPr>
            <a:br>
              <a:rPr b="1" i="0" lang="tr-TR" sz="3600" u="none" cap="none" strike="noStrike">
                <a:solidFill>
                  <a:srgbClr val="409B1B"/>
                </a:solidFill>
                <a:latin typeface="Tahoma"/>
                <a:ea typeface="Tahoma"/>
                <a:cs typeface="Tahoma"/>
                <a:sym typeface="Tahoma"/>
              </a:rPr>
            </a:br>
            <a:r>
              <a:rPr b="1" i="0" lang="tr-TR" sz="6629" u="none" cap="none" strike="noStrike">
                <a:solidFill>
                  <a:srgbClr val="409B1B"/>
                </a:solidFill>
                <a:latin typeface="Tahoma"/>
                <a:ea typeface="Tahoma"/>
                <a:cs typeface="Tahoma"/>
                <a:sym typeface="Tahoma"/>
              </a:rPr>
              <a:t>Thank you for </a:t>
            </a:r>
            <a:r>
              <a:rPr b="1" lang="tr-TR" sz="6629">
                <a:solidFill>
                  <a:srgbClr val="409B1B"/>
                </a:solidFill>
                <a:latin typeface="Tahoma"/>
                <a:ea typeface="Tahoma"/>
                <a:cs typeface="Tahoma"/>
                <a:sym typeface="Tahoma"/>
              </a:rPr>
              <a:t>your attention!</a:t>
            </a:r>
            <a:endParaRPr sz="5229"/>
          </a:p>
          <a:p>
            <a:pPr indent="0" lvl="0" marL="0" rtl="0" algn="l">
              <a:lnSpc>
                <a:spcPct val="100000"/>
              </a:lnSpc>
              <a:spcBef>
                <a:spcPts val="200"/>
              </a:spcBef>
              <a:spcAft>
                <a:spcPts val="0"/>
              </a:spcAft>
              <a:buClr>
                <a:schemeClr val="dk1"/>
              </a:buClr>
              <a:buSzPct val="44087"/>
              <a:buNone/>
            </a:pPr>
            <a:r>
              <a:t/>
            </a:r>
            <a:endParaRPr b="0" i="0" sz="3629">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ctr">
              <a:lnSpc>
                <a:spcPct val="100000"/>
              </a:lnSpc>
              <a:spcBef>
                <a:spcPts val="237"/>
              </a:spcBef>
              <a:spcAft>
                <a:spcPts val="0"/>
              </a:spcAft>
              <a:buClr>
                <a:srgbClr val="000000"/>
              </a:buClr>
              <a:buSzPct val="100000"/>
              <a:buNone/>
            </a:pPr>
            <a:r>
              <a:t/>
            </a:r>
            <a:endParaRPr sz="1900">
              <a:latin typeface="Tahoma"/>
              <a:ea typeface="Tahoma"/>
              <a:cs typeface="Tahoma"/>
              <a:sym typeface="Tahoma"/>
            </a:endParaRPr>
          </a:p>
        </p:txBody>
      </p:sp>
      <p:sp>
        <p:nvSpPr>
          <p:cNvPr id="196" name="Google Shape;196;p5"/>
          <p:cNvSpPr txBox="1"/>
          <p:nvPr/>
        </p:nvSpPr>
        <p:spPr>
          <a:xfrm>
            <a:off x="1474978" y="1457562"/>
            <a:ext cx="9198864" cy="2387600"/>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rgbClr val="7E3DBC"/>
              </a:buClr>
              <a:buSzPct val="100000"/>
              <a:buFont typeface="Tahoma"/>
              <a:buNone/>
            </a:pPr>
            <a:r>
              <a:rPr b="1" i="0" lang="tr-TR" sz="6600" u="none" cap="none" strike="noStrike">
                <a:solidFill>
                  <a:srgbClr val="7E3DBC"/>
                </a:solidFill>
                <a:latin typeface="Tahoma"/>
                <a:ea typeface="Tahoma"/>
                <a:cs typeface="Tahoma"/>
                <a:sym typeface="Tahoma"/>
              </a:rPr>
              <a:t>Module 3</a:t>
            </a:r>
            <a:endParaRPr/>
          </a:p>
          <a:p>
            <a:pPr indent="0" lvl="0" marL="0" marR="0" rtl="0" algn="ctr">
              <a:lnSpc>
                <a:spcPct val="100000"/>
              </a:lnSpc>
              <a:spcBef>
                <a:spcPts val="0"/>
              </a:spcBef>
              <a:spcAft>
                <a:spcPts val="0"/>
              </a:spcAft>
              <a:buClr>
                <a:srgbClr val="7E3DBC"/>
              </a:buClr>
              <a:buSzPct val="162962"/>
              <a:buFont typeface="Tahoma"/>
              <a:buNone/>
            </a:pPr>
            <a:r>
              <a:rPr b="1" i="0" lang="tr-TR" sz="3000" u="none" cap="none" strike="noStrike">
                <a:solidFill>
                  <a:srgbClr val="7E3DBC"/>
                </a:solidFill>
                <a:latin typeface="Tahoma"/>
                <a:ea typeface="Tahoma"/>
                <a:cs typeface="Tahoma"/>
                <a:sym typeface="Tahoma"/>
              </a:rPr>
              <a:t>Gamification in Farm with WEB 2.0 Tools</a:t>
            </a:r>
            <a:endParaRPr b="0" i="0" sz="4400" u="none" cap="none" strike="noStrike">
              <a:solidFill>
                <a:schemeClr val="dk1"/>
              </a:solidFill>
              <a:latin typeface="Calibri"/>
              <a:ea typeface="Calibri"/>
              <a:cs typeface="Calibri"/>
              <a:sym typeface="Calibri"/>
            </a:endParaRPr>
          </a:p>
        </p:txBody>
      </p:sp>
      <p:sp>
        <p:nvSpPr>
          <p:cNvPr id="197" name="Google Shape;197;p5"/>
          <p:cNvSpPr txBox="1"/>
          <p:nvPr/>
        </p:nvSpPr>
        <p:spPr>
          <a:xfrm>
            <a:off x="585575" y="4967057"/>
            <a:ext cx="10709700" cy="8639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575"/>
              </a:spcBef>
              <a:spcAft>
                <a:spcPts val="0"/>
              </a:spcAft>
              <a:buClr>
                <a:srgbClr val="409B1B"/>
              </a:buClr>
              <a:buSzPts val="1600"/>
              <a:buFont typeface="Arial"/>
              <a:buNone/>
            </a:pPr>
            <a:r>
              <a:rPr b="0" i="0" lang="tr-TR" sz="1600" u="none" cap="none" strike="noStrike">
                <a:solidFill>
                  <a:schemeClr val="dk1"/>
                </a:solidFill>
                <a:latin typeface="Tahoma"/>
                <a:ea typeface="Tahoma"/>
                <a:cs typeface="Tahoma"/>
                <a:sym typeface="Tahoma"/>
              </a:rPr>
              <a:t>Co-funded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b="0" i="0" lang="tr-TR" sz="1600" u="none" cap="none" strike="noStrike">
                <a:solidFill>
                  <a:srgbClr val="000000"/>
                </a:solidFill>
                <a:latin typeface="Tahoma"/>
                <a:ea typeface="Tahoma"/>
                <a:cs typeface="Tahoma"/>
                <a:sym typeface="Tahoma"/>
              </a:rPr>
              <a:t> </a:t>
            </a:r>
            <a:endParaRPr b="0" i="0" sz="1600" u="none" cap="none" strike="noStrike">
              <a:solidFill>
                <a:schemeClr val="dk1"/>
              </a:solidFill>
              <a:latin typeface="Tahoma"/>
              <a:ea typeface="Tahoma"/>
              <a:cs typeface="Tahoma"/>
              <a:sym typeface="Tahoma"/>
            </a:endParaRPr>
          </a:p>
        </p:txBody>
      </p:sp>
      <p:sp>
        <p:nvSpPr>
          <p:cNvPr id="198" name="Google Shape;198;p5"/>
          <p:cNvSpPr txBox="1"/>
          <p:nvPr/>
        </p:nvSpPr>
        <p:spPr>
          <a:xfrm>
            <a:off x="8553574" y="3951532"/>
            <a:ext cx="2741701" cy="101552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640"/>
              </a:spcBef>
              <a:spcAft>
                <a:spcPts val="0"/>
              </a:spcAft>
              <a:buClr>
                <a:srgbClr val="409B1B"/>
              </a:buClr>
              <a:buSzPts val="2400"/>
              <a:buFont typeface="Arial"/>
              <a:buNone/>
            </a:pPr>
            <a:r>
              <a:rPr b="1" i="0" lang="tr-TR" sz="2400" u="none" cap="none" strike="noStrike">
                <a:solidFill>
                  <a:srgbClr val="409B1B"/>
                </a:solidFill>
                <a:latin typeface="Tahoma"/>
                <a:ea typeface="Tahoma"/>
                <a:cs typeface="Tahoma"/>
                <a:sym typeface="Tahoma"/>
              </a:rPr>
              <a:t>OMEM</a:t>
            </a:r>
            <a:endParaRPr b="0" i="0" sz="2400" u="none" cap="none" strike="noStrike">
              <a:solidFill>
                <a:srgbClr val="000000"/>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Module 3</a:t>
            </a:r>
            <a:endParaRPr/>
          </a:p>
        </p:txBody>
      </p:sp>
      <p:sp>
        <p:nvSpPr>
          <p:cNvPr id="99" name="Google Shape;99;p2"/>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tr-TR" sz="2800">
                <a:latin typeface="Tahoma"/>
                <a:ea typeface="Tahoma"/>
                <a:cs typeface="Tahoma"/>
                <a:sym typeface="Tahoma"/>
              </a:rPr>
              <a:t>Module 3: Gamification in Farm with WEB2.0 Tools.</a:t>
            </a:r>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Treasure hunt with Actionbound, Baamboozle farm quests, random group</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ts val="2800"/>
              <a:buNone/>
            </a:pPr>
            <a:r>
              <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Students will learn about the engineering principles behind </a:t>
            </a:r>
            <a:r>
              <a:rPr lang="tr-TR" sz="2800">
                <a:latin typeface="Tahoma"/>
                <a:ea typeface="Tahoma"/>
                <a:cs typeface="Tahoma"/>
                <a:sym typeface="Tahoma"/>
              </a:rPr>
              <a:t>agricultural</a:t>
            </a:r>
            <a:r>
              <a:rPr lang="tr-TR" sz="2800">
                <a:latin typeface="Tahoma"/>
                <a:ea typeface="Tahoma"/>
                <a:cs typeface="Tahoma"/>
                <a:sym typeface="Tahoma"/>
              </a:rPr>
              <a:t> equipment and structures.</a:t>
            </a:r>
            <a:endParaRPr sz="2800">
              <a:latin typeface="Tahoma"/>
              <a:ea typeface="Tahoma"/>
              <a:cs typeface="Tahoma"/>
              <a:sym typeface="Tahoma"/>
            </a:endParaRPr>
          </a:p>
        </p:txBody>
      </p:sp>
      <p:sp>
        <p:nvSpPr>
          <p:cNvPr id="100" name="Google Shape;100;p2"/>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At the beginning of the lesson students play ‘ fruit basket game ‘</a:t>
            </a:r>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At the end of the game;</a:t>
            </a:r>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Teacher asks questions about fruit ( Do you know grapes ? / Which fruit grows when? Etc..)</a:t>
            </a:r>
            <a:endParaRPr/>
          </a:p>
          <a:p>
            <a:pPr indent="0" lvl="0" marL="0" rtl="0" algn="l">
              <a:lnSpc>
                <a:spcPct val="100000"/>
              </a:lnSpc>
              <a:spcBef>
                <a:spcPts val="0"/>
              </a:spcBef>
              <a:spcAft>
                <a:spcPts val="0"/>
              </a:spcAft>
              <a:buClr>
                <a:schemeClr val="dk1"/>
              </a:buClr>
              <a:buSzPts val="2800"/>
              <a:buNone/>
            </a:pPr>
            <a:r>
              <a:t/>
            </a:r>
            <a:endParaRPr sz="2800">
              <a:latin typeface="Tahoma"/>
              <a:ea typeface="Tahoma"/>
              <a:cs typeface="Tahoma"/>
              <a:sym typeface="Tahoma"/>
            </a:endParaRPr>
          </a:p>
        </p:txBody>
      </p:sp>
      <p:sp>
        <p:nvSpPr>
          <p:cNvPr id="106" name="Google Shape;106;p18"/>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pic>
        <p:nvPicPr>
          <p:cNvPr id="107" name="Google Shape;107;p18"/>
          <p:cNvPicPr preferRelativeResize="0"/>
          <p:nvPr/>
        </p:nvPicPr>
        <p:blipFill rotWithShape="1">
          <a:blip r:embed="rId3">
            <a:alphaModFix/>
          </a:blip>
          <a:srcRect b="0" l="0" r="0" t="0"/>
          <a:stretch/>
        </p:blipFill>
        <p:spPr>
          <a:xfrm>
            <a:off x="2805778" y="3429000"/>
            <a:ext cx="5384800" cy="3048000"/>
          </a:xfrm>
          <a:prstGeom prst="rect">
            <a:avLst/>
          </a:prstGeom>
          <a:noFill/>
          <a:ln>
            <a:noFill/>
          </a:ln>
        </p:spPr>
      </p:pic>
      <p:sp>
        <p:nvSpPr>
          <p:cNvPr id="108" name="Google Shape;108;p1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1: Fruitboozle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rPr lang="tr-TR"/>
              <a:t>Teacher asks the students to introduce the fruits they brought from home.</a:t>
            </a:r>
            <a:endParaRPr/>
          </a:p>
          <a:p>
            <a:pPr indent="-139700" lvl="0" marL="342900" rtl="0" algn="l">
              <a:lnSpc>
                <a:spcPct val="100000"/>
              </a:lnSpc>
              <a:spcBef>
                <a:spcPts val="0"/>
              </a:spcBef>
              <a:spcAft>
                <a:spcPts val="0"/>
              </a:spcAft>
              <a:buClr>
                <a:schemeClr val="dk1"/>
              </a:buClr>
              <a:buSzPts val="3200"/>
              <a:buNone/>
            </a:pPr>
            <a:r>
              <a:rPr lang="tr-TR"/>
              <a:t>Students discuss about the places where the fruit grow </a:t>
            </a:r>
            <a:endParaRPr/>
          </a:p>
          <a:p>
            <a:pPr indent="-139700" lvl="0" marL="342900" rtl="0" algn="l">
              <a:lnSpc>
                <a:spcPct val="100000"/>
              </a:lnSpc>
              <a:spcBef>
                <a:spcPts val="0"/>
              </a:spcBef>
              <a:spcAft>
                <a:spcPts val="0"/>
              </a:spcAft>
              <a:buClr>
                <a:schemeClr val="dk1"/>
              </a:buClr>
              <a:buSzPts val="3200"/>
              <a:buNone/>
            </a:pPr>
            <a:r>
              <a:rPr lang="tr-TR" u="sng">
                <a:solidFill>
                  <a:schemeClr val="hlink"/>
                </a:solidFill>
                <a:hlinkClick r:id="rId3"/>
              </a:rPr>
              <a:t>https://wordwall.net/resource/17266562/where-do-fruits-grow</a:t>
            </a:r>
            <a:endParaRPr/>
          </a:p>
          <a:p>
            <a:pPr indent="-139700" lvl="0" marL="342900" rtl="0" algn="l">
              <a:lnSpc>
                <a:spcPct val="100000"/>
              </a:lnSpc>
              <a:spcBef>
                <a:spcPts val="0"/>
              </a:spcBef>
              <a:spcAft>
                <a:spcPts val="0"/>
              </a:spcAft>
              <a:buClr>
                <a:schemeClr val="dk1"/>
              </a:buClr>
              <a:buSzPts val="3200"/>
              <a:buNone/>
            </a:pPr>
            <a:r>
              <a:t/>
            </a:r>
            <a:endParaRPr/>
          </a:p>
          <a:p>
            <a:pPr indent="-139700" lvl="0" marL="342900" rtl="0" algn="l">
              <a:lnSpc>
                <a:spcPct val="100000"/>
              </a:lnSpc>
              <a:spcBef>
                <a:spcPts val="0"/>
              </a:spcBef>
              <a:spcAft>
                <a:spcPts val="0"/>
              </a:spcAft>
              <a:buClr>
                <a:schemeClr val="dk1"/>
              </a:buClr>
              <a:buSzPts val="3200"/>
              <a:buNone/>
            </a:pPr>
            <a:r>
              <a:t/>
            </a:r>
            <a:endParaRPr/>
          </a:p>
        </p:txBody>
      </p:sp>
      <p:sp>
        <p:nvSpPr>
          <p:cNvPr id="114" name="Google Shape;114;p19"/>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sp>
        <p:nvSpPr>
          <p:cNvPr id="115" name="Google Shape;115;p19"/>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1: Fruitboozle</a:t>
            </a:r>
            <a:endParaRPr/>
          </a:p>
        </p:txBody>
      </p:sp>
      <p:pic>
        <p:nvPicPr>
          <p:cNvPr id="116" name="Google Shape;116;p19"/>
          <p:cNvPicPr preferRelativeResize="0"/>
          <p:nvPr/>
        </p:nvPicPr>
        <p:blipFill>
          <a:blip r:embed="rId4">
            <a:alphaModFix/>
          </a:blip>
          <a:stretch>
            <a:fillRect/>
          </a:stretch>
        </p:blipFill>
        <p:spPr>
          <a:xfrm>
            <a:off x="351700" y="4223275"/>
            <a:ext cx="10530751" cy="1768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Materials: </a:t>
            </a:r>
            <a:endParaRPr/>
          </a:p>
          <a:p>
            <a:pPr indent="0" lvl="0" marL="114300" rtl="0" algn="l">
              <a:lnSpc>
                <a:spcPct val="100000"/>
              </a:lnSpc>
              <a:spcBef>
                <a:spcPts val="360"/>
              </a:spcBef>
              <a:spcAft>
                <a:spcPts val="0"/>
              </a:spcAft>
              <a:buSzPts val="1800"/>
              <a:buNone/>
            </a:pPr>
            <a:r>
              <a:rPr lang="tr-TR"/>
              <a:t>Fruit basket game cards</a:t>
            </a:r>
            <a:endParaRPr/>
          </a:p>
          <a:p>
            <a:pPr indent="0" lvl="0" marL="114300" rtl="0" algn="l">
              <a:lnSpc>
                <a:spcPct val="100000"/>
              </a:lnSpc>
              <a:spcBef>
                <a:spcPts val="360"/>
              </a:spcBef>
              <a:spcAft>
                <a:spcPts val="0"/>
              </a:spcAft>
              <a:buSzPts val="1800"/>
              <a:buNone/>
            </a:pPr>
            <a:r>
              <a:rPr lang="tr-TR"/>
              <a:t>Fruits from home</a:t>
            </a:r>
            <a:endParaRPr/>
          </a:p>
        </p:txBody>
      </p:sp>
      <p:sp>
        <p:nvSpPr>
          <p:cNvPr id="122" name="Google Shape;122;p2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1: Fruitboozle</a:t>
            </a:r>
            <a:endParaRPr/>
          </a:p>
        </p:txBody>
      </p:sp>
      <p:pic>
        <p:nvPicPr>
          <p:cNvPr id="123" name="Google Shape;123;p20"/>
          <p:cNvPicPr preferRelativeResize="0"/>
          <p:nvPr/>
        </p:nvPicPr>
        <p:blipFill>
          <a:blip r:embed="rId3">
            <a:alphaModFix/>
          </a:blip>
          <a:stretch>
            <a:fillRect/>
          </a:stretch>
        </p:blipFill>
        <p:spPr>
          <a:xfrm>
            <a:off x="5373600" y="1712550"/>
            <a:ext cx="5913200" cy="4180629"/>
          </a:xfrm>
          <a:prstGeom prst="rect">
            <a:avLst/>
          </a:prstGeom>
          <a:noFill/>
          <a:ln>
            <a:noFill/>
          </a:ln>
        </p:spPr>
      </p:pic>
      <p:pic>
        <p:nvPicPr>
          <p:cNvPr id="124" name="Google Shape;124;p20"/>
          <p:cNvPicPr preferRelativeResize="0"/>
          <p:nvPr/>
        </p:nvPicPr>
        <p:blipFill>
          <a:blip r:embed="rId4">
            <a:alphaModFix/>
          </a:blip>
          <a:stretch>
            <a:fillRect/>
          </a:stretch>
        </p:blipFill>
        <p:spPr>
          <a:xfrm>
            <a:off x="594050" y="3428997"/>
            <a:ext cx="4726150" cy="236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Teacher divides the students into four groups and asks them to make a list of seasonal fruits.</a:t>
            </a:r>
            <a:endParaRPr/>
          </a:p>
          <a:p>
            <a:pPr indent="0" lvl="0" marL="114300" rtl="0" algn="l">
              <a:lnSpc>
                <a:spcPct val="100000"/>
              </a:lnSpc>
              <a:spcBef>
                <a:spcPts val="360"/>
              </a:spcBef>
              <a:spcAft>
                <a:spcPts val="0"/>
              </a:spcAft>
              <a:buSzPts val="1800"/>
              <a:buNone/>
            </a:pPr>
            <a:r>
              <a:rPr lang="tr-TR"/>
              <a:t> A trip to a farm</a:t>
            </a:r>
            <a:endParaRPr/>
          </a:p>
          <a:p>
            <a:pPr indent="0" lvl="0" marL="114300" rtl="0" algn="l">
              <a:lnSpc>
                <a:spcPct val="100000"/>
              </a:lnSpc>
              <a:spcBef>
                <a:spcPts val="360"/>
              </a:spcBef>
              <a:spcAft>
                <a:spcPts val="0"/>
              </a:spcAft>
              <a:buSzPts val="1800"/>
              <a:buNone/>
            </a:pPr>
            <a:r>
              <a:t/>
            </a:r>
            <a:endParaRPr/>
          </a:p>
        </p:txBody>
      </p:sp>
      <p:pic>
        <p:nvPicPr>
          <p:cNvPr id="130" name="Google Shape;130;p21"/>
          <p:cNvPicPr preferRelativeResize="0"/>
          <p:nvPr/>
        </p:nvPicPr>
        <p:blipFill rotWithShape="1">
          <a:blip r:embed="rId3">
            <a:alphaModFix/>
          </a:blip>
          <a:srcRect b="0" l="0" r="0" t="0"/>
          <a:stretch/>
        </p:blipFill>
        <p:spPr>
          <a:xfrm>
            <a:off x="4001729" y="2785669"/>
            <a:ext cx="3038168" cy="3772448"/>
          </a:xfrm>
          <a:prstGeom prst="rect">
            <a:avLst/>
          </a:prstGeom>
          <a:noFill/>
          <a:ln>
            <a:noFill/>
          </a:ln>
        </p:spPr>
      </p:pic>
      <p:sp>
        <p:nvSpPr>
          <p:cNvPr id="131" name="Google Shape;131;p2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1: Fruitboozle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After the trip teacher asks students to introduce the fruit they saw by using </a:t>
            </a:r>
            <a:r>
              <a:rPr lang="tr-TR"/>
              <a:t>chatterpix</a:t>
            </a:r>
            <a:endParaRPr/>
          </a:p>
          <a:p>
            <a:pPr indent="0" lvl="0" marL="114300" rtl="0" algn="l">
              <a:lnSpc>
                <a:spcPct val="100000"/>
              </a:lnSpc>
              <a:spcBef>
                <a:spcPts val="360"/>
              </a:spcBef>
              <a:spcAft>
                <a:spcPts val="0"/>
              </a:spcAft>
              <a:buSzPts val="1800"/>
              <a:buNone/>
            </a:pPr>
            <a:r>
              <a:rPr lang="tr-TR"/>
              <a:t> </a:t>
            </a:r>
            <a:endParaRPr/>
          </a:p>
        </p:txBody>
      </p:sp>
      <p:pic>
        <p:nvPicPr>
          <p:cNvPr id="137" name="Google Shape;137;p22"/>
          <p:cNvPicPr preferRelativeResize="0"/>
          <p:nvPr/>
        </p:nvPicPr>
        <p:blipFill rotWithShape="1">
          <a:blip r:embed="rId3">
            <a:alphaModFix/>
          </a:blip>
          <a:srcRect b="0" l="0" r="0" t="0"/>
          <a:stretch/>
        </p:blipFill>
        <p:spPr>
          <a:xfrm>
            <a:off x="5263843" y="2451817"/>
            <a:ext cx="4064000" cy="4064000"/>
          </a:xfrm>
          <a:prstGeom prst="rect">
            <a:avLst/>
          </a:prstGeom>
          <a:noFill/>
          <a:ln>
            <a:noFill/>
          </a:ln>
        </p:spPr>
      </p:pic>
      <p:sp>
        <p:nvSpPr>
          <p:cNvPr id="138" name="Google Shape;138;p2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1: Fruitboozle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
          <p:cNvSpPr txBox="1"/>
          <p:nvPr>
            <p:ph idx="1" type="body"/>
          </p:nvPr>
        </p:nvSpPr>
        <p:spPr>
          <a:xfrm>
            <a:off x="2567711" y="2110494"/>
            <a:ext cx="7296726" cy="279260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Teacher asks students What they know about farms , farm animals and their houses. They talk about barns and their building systems. (</a:t>
            </a:r>
            <a:r>
              <a:rPr lang="tr-TR" sz="2400">
                <a:latin typeface="Tahoma"/>
                <a:ea typeface="Tahoma"/>
                <a:cs typeface="Tahoma"/>
                <a:sym typeface="Tahoma"/>
              </a:rPr>
              <a:t>how animals sleep in them, how they feed themselves, what they eat, how they eat)</a:t>
            </a:r>
            <a:endParaRPr sz="2400">
              <a:latin typeface="Tahoma"/>
              <a:ea typeface="Tahoma"/>
              <a:cs typeface="Tahoma"/>
              <a:sym typeface="Tahoma"/>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Students can bring their animals’ toys</a:t>
            </a:r>
            <a:endParaRPr sz="2800">
              <a:latin typeface="Tahoma"/>
              <a:ea typeface="Tahoma"/>
              <a:cs typeface="Tahoma"/>
              <a:sym typeface="Tahoma"/>
            </a:endParaRPr>
          </a:p>
        </p:txBody>
      </p:sp>
      <p:sp>
        <p:nvSpPr>
          <p:cNvPr id="144" name="Google Shape;144;p3"/>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pic>
        <p:nvPicPr>
          <p:cNvPr id="145" name="Google Shape;145;p3"/>
          <p:cNvPicPr preferRelativeResize="0"/>
          <p:nvPr/>
        </p:nvPicPr>
        <p:blipFill rotWithShape="1">
          <a:blip r:embed="rId3">
            <a:alphaModFix/>
          </a:blip>
          <a:srcRect b="0" l="0" r="0" t="0"/>
          <a:stretch/>
        </p:blipFill>
        <p:spPr>
          <a:xfrm>
            <a:off x="363730" y="2258013"/>
            <a:ext cx="1935430" cy="2645087"/>
          </a:xfrm>
          <a:prstGeom prst="rect">
            <a:avLst/>
          </a:prstGeom>
          <a:noFill/>
          <a:ln>
            <a:noFill/>
          </a:ln>
        </p:spPr>
      </p:pic>
      <p:sp>
        <p:nvSpPr>
          <p:cNvPr id="146" name="Google Shape;146;p3"/>
          <p:cNvSpPr txBox="1"/>
          <p:nvPr>
            <p:ph type="title"/>
          </p:nvPr>
        </p:nvSpPr>
        <p:spPr>
          <a:xfrm>
            <a:off x="661421" y="8728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2: Barnboozle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idx="1" type="body"/>
          </p:nvPr>
        </p:nvSpPr>
        <p:spPr>
          <a:xfrm>
            <a:off x="661420" y="2880364"/>
            <a:ext cx="10692765" cy="299104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tr-TR" sz="3200">
                <a:latin typeface="Tahoma"/>
                <a:ea typeface="Tahoma"/>
                <a:cs typeface="Tahoma"/>
                <a:sym typeface="Tahoma"/>
              </a:rPr>
              <a:t>                               </a:t>
            </a:r>
            <a:r>
              <a:rPr lang="tr-TR">
                <a:latin typeface="Tahoma"/>
                <a:ea typeface="Tahoma"/>
                <a:cs typeface="Tahoma"/>
                <a:sym typeface="Tahoma"/>
              </a:rPr>
              <a:t>S</a:t>
            </a:r>
            <a:r>
              <a:rPr lang="tr-TR" sz="3200">
                <a:latin typeface="Tahoma"/>
                <a:ea typeface="Tahoma"/>
                <a:cs typeface="Tahoma"/>
                <a:sym typeface="Tahoma"/>
              </a:rPr>
              <a:t>tudents sing the song </a:t>
            </a:r>
            <a:endParaRPr/>
          </a:p>
          <a:p>
            <a:pPr indent="0" lvl="0" marL="0" rtl="0" algn="l">
              <a:lnSpc>
                <a:spcPct val="100000"/>
              </a:lnSpc>
              <a:spcBef>
                <a:spcPts val="0"/>
              </a:spcBef>
              <a:spcAft>
                <a:spcPts val="0"/>
              </a:spcAft>
              <a:buClr>
                <a:schemeClr val="dk1"/>
              </a:buClr>
              <a:buSzPts val="2800"/>
              <a:buNone/>
            </a:pPr>
            <a:r>
              <a:t/>
            </a:r>
            <a:endParaRPr u="sng">
              <a:solidFill>
                <a:schemeClr val="hlink"/>
              </a:solidFill>
              <a:latin typeface="Tahoma"/>
              <a:ea typeface="Tahoma"/>
              <a:cs typeface="Tahoma"/>
              <a:sym typeface="Tahoma"/>
              <a:hlinkClick r:id="rId3"/>
            </a:endParaRPr>
          </a:p>
          <a:p>
            <a:pPr indent="0" lvl="0" marL="0" rtl="0" algn="l">
              <a:lnSpc>
                <a:spcPct val="100000"/>
              </a:lnSpc>
              <a:spcBef>
                <a:spcPts val="0"/>
              </a:spcBef>
              <a:spcAft>
                <a:spcPts val="0"/>
              </a:spcAft>
              <a:buClr>
                <a:schemeClr val="dk1"/>
              </a:buClr>
              <a:buSzPts val="2800"/>
              <a:buNone/>
            </a:pPr>
            <a:r>
              <a:t/>
            </a:r>
            <a:endParaRPr sz="3200" u="sng">
              <a:solidFill>
                <a:schemeClr val="hlink"/>
              </a:solidFill>
              <a:latin typeface="Tahoma"/>
              <a:ea typeface="Tahoma"/>
              <a:cs typeface="Tahoma"/>
              <a:sym typeface="Tahoma"/>
              <a:hlinkClick r:id="rId4"/>
            </a:endParaRPr>
          </a:p>
          <a:p>
            <a:pPr indent="0" lvl="0" marL="0" rtl="0" algn="l">
              <a:lnSpc>
                <a:spcPct val="100000"/>
              </a:lnSpc>
              <a:spcBef>
                <a:spcPts val="0"/>
              </a:spcBef>
              <a:spcAft>
                <a:spcPts val="0"/>
              </a:spcAft>
              <a:buClr>
                <a:schemeClr val="dk1"/>
              </a:buClr>
              <a:buSzPts val="2800"/>
              <a:buNone/>
            </a:pPr>
            <a:r>
              <a:t/>
            </a:r>
            <a:endParaRPr u="sng">
              <a:solidFill>
                <a:schemeClr val="hlink"/>
              </a:solidFill>
              <a:latin typeface="Tahoma"/>
              <a:ea typeface="Tahoma"/>
              <a:cs typeface="Tahoma"/>
              <a:sym typeface="Tahoma"/>
              <a:hlinkClick r:id="rId5"/>
            </a:endParaRPr>
          </a:p>
          <a:p>
            <a:pPr indent="0" lvl="0" marL="0" rtl="0" algn="l">
              <a:lnSpc>
                <a:spcPct val="100000"/>
              </a:lnSpc>
              <a:spcBef>
                <a:spcPts val="0"/>
              </a:spcBef>
              <a:spcAft>
                <a:spcPts val="0"/>
              </a:spcAft>
              <a:buClr>
                <a:schemeClr val="dk1"/>
              </a:buClr>
              <a:buSzPts val="2800"/>
              <a:buNone/>
            </a:pPr>
            <a:r>
              <a:rPr lang="tr-TR" sz="3200" u="sng">
                <a:solidFill>
                  <a:schemeClr val="hlink"/>
                </a:solidFill>
                <a:latin typeface="Tahoma"/>
                <a:ea typeface="Tahoma"/>
                <a:cs typeface="Tahoma"/>
                <a:sym typeface="Tahoma"/>
                <a:hlinkClick r:id="rId6"/>
              </a:rPr>
              <a:t>https://www.youtube.com/watch?v=Wm4R8d0d8kU</a:t>
            </a:r>
            <a:endParaRPr sz="3200">
              <a:latin typeface="Tahoma"/>
              <a:ea typeface="Tahoma"/>
              <a:cs typeface="Tahoma"/>
              <a:sym typeface="Tahoma"/>
            </a:endParaRPr>
          </a:p>
          <a:p>
            <a:pPr indent="-228600" lvl="0" marL="457200" rtl="0" algn="l">
              <a:lnSpc>
                <a:spcPct val="100000"/>
              </a:lnSpc>
              <a:spcBef>
                <a:spcPts val="360"/>
              </a:spcBef>
              <a:spcAft>
                <a:spcPts val="0"/>
              </a:spcAft>
              <a:buClr>
                <a:schemeClr val="dk1"/>
              </a:buClr>
              <a:buSzPts val="1800"/>
              <a:buNone/>
            </a:pPr>
            <a:r>
              <a:t/>
            </a:r>
            <a:endParaRPr/>
          </a:p>
        </p:txBody>
      </p:sp>
      <p:pic>
        <p:nvPicPr>
          <p:cNvPr id="152" name="Google Shape;152;p24"/>
          <p:cNvPicPr preferRelativeResize="0"/>
          <p:nvPr/>
        </p:nvPicPr>
        <p:blipFill rotWithShape="1">
          <a:blip r:embed="rId7">
            <a:alphaModFix/>
          </a:blip>
          <a:srcRect b="0" l="0" r="0" t="0"/>
          <a:stretch/>
        </p:blipFill>
        <p:spPr>
          <a:xfrm>
            <a:off x="353013" y="1321973"/>
            <a:ext cx="3863662" cy="3429000"/>
          </a:xfrm>
          <a:prstGeom prst="rect">
            <a:avLst/>
          </a:prstGeom>
          <a:noFill/>
          <a:ln>
            <a:noFill/>
          </a:ln>
        </p:spPr>
      </p:pic>
      <p:sp>
        <p:nvSpPr>
          <p:cNvPr id="153" name="Google Shape;153;p24"/>
          <p:cNvSpPr txBox="1"/>
          <p:nvPr>
            <p:ph type="title"/>
          </p:nvPr>
        </p:nvSpPr>
        <p:spPr>
          <a:xfrm>
            <a:off x="661421" y="8728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Plan 2: Barnboozle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2023-06-13T12:59:31Z</dcterms:created>
  <dc:creator>stratejigelistirme</dc:creator>
</cp:coreProperties>
</file>