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1880850"/>
  <p:notesSz cx="6858000" cy="9144000"/>
  <p:embeddedFontLst>
    <p:embeddedFont>
      <p:font typeface="Tahom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742">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0" roundtripDataSignature="AMtx7mj9/Y1cFH52Zh1r09b/UDKDvn75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742"/>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Tahoma-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Tahoma-bold.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0: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24: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26: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27: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28: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29: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30: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31: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32: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2: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33: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34: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3: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4: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6: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7: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8: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9: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2.png"/><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p:cSld name="Başlık Slaydı">
    <p:bg>
      <p:bgPr>
        <a:gradFill>
          <a:gsLst>
            <a:gs pos="0">
              <a:srgbClr val="F8F7F4"/>
            </a:gs>
            <a:gs pos="100000">
              <a:srgbClr val="D7D5CB"/>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13"/>
          <p:cNvSpPr txBox="1"/>
          <p:nvPr>
            <p:ph type="ctrTitle"/>
          </p:nvPr>
        </p:nvSpPr>
        <p:spPr>
          <a:xfrm>
            <a:off x="6233652" y="1041400"/>
            <a:ext cx="5270090" cy="2387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 type="subTitle"/>
          </p:nvPr>
        </p:nvSpPr>
        <p:spPr>
          <a:xfrm>
            <a:off x="6341805" y="3529781"/>
            <a:ext cx="4724401" cy="1271287"/>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
        <p:nvSpPr>
          <p:cNvPr id="18" name="Google Shape;18;p13"/>
          <p:cNvSpPr txBox="1"/>
          <p:nvPr/>
        </p:nvSpPr>
        <p:spPr>
          <a:xfrm>
            <a:off x="3048000" y="3246792"/>
            <a:ext cx="6096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Εικόνα που περιέχει λογότυπο, γραφικά, γραμματοσειρά, γραφιστική  Περιγραφή που δημιουργήθηκε αυτόματα" id="19" name="Google Shape;19;p13"/>
          <p:cNvPicPr preferRelativeResize="0"/>
          <p:nvPr/>
        </p:nvPicPr>
        <p:blipFill rotWithShape="1">
          <a:blip r:embed="rId2">
            <a:alphaModFix/>
          </a:blip>
          <a:srcRect b="10231" l="10676" r="13271" t="1200"/>
          <a:stretch/>
        </p:blipFill>
        <p:spPr>
          <a:xfrm>
            <a:off x="1724763" y="0"/>
            <a:ext cx="4395020" cy="5079847"/>
          </a:xfrm>
          <a:prstGeom prst="rect">
            <a:avLst/>
          </a:prstGeom>
          <a:noFill/>
          <a:ln>
            <a:noFill/>
          </a:ln>
        </p:spPr>
      </p:pic>
      <p:pic>
        <p:nvPicPr>
          <p:cNvPr descr="Εικόνα που περιέχει κείμενο, γραμματοσειρά, σχεδίαση  Περιγραφή που δημιουργήθηκε αυτόματα" id="20" name="Google Shape;20;p13"/>
          <p:cNvPicPr preferRelativeResize="0"/>
          <p:nvPr/>
        </p:nvPicPr>
        <p:blipFill rotWithShape="1">
          <a:blip r:embed="rId3">
            <a:alphaModFix/>
          </a:blip>
          <a:srcRect b="0" l="0" r="0" t="14417"/>
          <a:stretch/>
        </p:blipFill>
        <p:spPr>
          <a:xfrm>
            <a:off x="0" y="4806777"/>
            <a:ext cx="11880850" cy="1715447"/>
          </a:xfrm>
          <a:prstGeom prst="rect">
            <a:avLst/>
          </a:prstGeom>
          <a:noFill/>
          <a:ln>
            <a:noFill/>
          </a:ln>
        </p:spPr>
      </p:pic>
      <p:pic>
        <p:nvPicPr>
          <p:cNvPr descr="Εικόνα που περιέχει κείμενο, γραμματοσειρά, σχεδίαση  Περιγραφή που δημιουργήθηκε αυτόματα" id="21" name="Google Shape;21;p13"/>
          <p:cNvPicPr preferRelativeResize="0"/>
          <p:nvPr/>
        </p:nvPicPr>
        <p:blipFill rotWithShape="1">
          <a:blip r:embed="rId3">
            <a:alphaModFix/>
          </a:blip>
          <a:srcRect b="0" l="0" r="0" t="84042"/>
          <a:stretch/>
        </p:blipFill>
        <p:spPr>
          <a:xfrm>
            <a:off x="0" y="6498150"/>
            <a:ext cx="11880850" cy="359849"/>
          </a:xfrm>
          <a:prstGeom prst="rect">
            <a:avLst/>
          </a:prstGeom>
          <a:noFill/>
          <a:ln>
            <a:noFill/>
          </a:ln>
        </p:spPr>
      </p:pic>
      <p:pic>
        <p:nvPicPr>
          <p:cNvPr id="22" name="Google Shape;22;p13"/>
          <p:cNvPicPr preferRelativeResize="0"/>
          <p:nvPr/>
        </p:nvPicPr>
        <p:blipFill rotWithShape="1">
          <a:blip r:embed="rId4">
            <a:alphaModFix/>
          </a:blip>
          <a:srcRect b="0" l="0" r="0" t="0"/>
          <a:stretch/>
        </p:blipFill>
        <p:spPr>
          <a:xfrm>
            <a:off x="0" y="6407481"/>
            <a:ext cx="1952246" cy="450518"/>
          </a:xfrm>
          <a:prstGeom prst="rect">
            <a:avLst/>
          </a:prstGeom>
          <a:noFill/>
          <a:ln>
            <a:noFill/>
          </a:ln>
        </p:spPr>
      </p:pic>
      <p:sp>
        <p:nvSpPr>
          <p:cNvPr id="23" name="Google Shape;23;p13"/>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76" name="Shape 76"/>
        <p:cNvGrpSpPr/>
        <p:nvPr/>
      </p:nvGrpSpPr>
      <p:grpSpPr>
        <a:xfrm>
          <a:off x="0" y="0"/>
          <a:ext cx="0" cy="0"/>
          <a:chOff x="0" y="0"/>
          <a:chExt cx="0" cy="0"/>
        </a:xfrm>
      </p:grpSpPr>
      <p:sp>
        <p:nvSpPr>
          <p:cNvPr id="77" name="Google Shape;77;p2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 type="body"/>
          </p:nvPr>
        </p:nvSpPr>
        <p:spPr>
          <a:xfrm rot="5400000">
            <a:off x="3677445" y="-1483197"/>
            <a:ext cx="4525963" cy="1069276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22"/>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80" name="Google Shape;80;p22"/>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81" name="Google Shape;81;p22"/>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82" name="Shape 82"/>
        <p:cNvGrpSpPr/>
        <p:nvPr/>
      </p:nvGrpSpPr>
      <p:grpSpPr>
        <a:xfrm>
          <a:off x="0" y="0"/>
          <a:ext cx="0" cy="0"/>
          <a:chOff x="0" y="0"/>
          <a:chExt cx="0" cy="0"/>
        </a:xfrm>
      </p:grpSpPr>
      <p:sp>
        <p:nvSpPr>
          <p:cNvPr id="83" name="Google Shape;83;p23"/>
          <p:cNvSpPr txBox="1"/>
          <p:nvPr>
            <p:ph type="title"/>
          </p:nvPr>
        </p:nvSpPr>
        <p:spPr>
          <a:xfrm rot="5400000">
            <a:off x="7024449" y="1863809"/>
            <a:ext cx="5851525" cy="267319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 type="body"/>
          </p:nvPr>
        </p:nvSpPr>
        <p:spPr>
          <a:xfrm rot="5400000">
            <a:off x="1579060" y="-710376"/>
            <a:ext cx="5851525" cy="78215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23"/>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86" name="Google Shape;86;p23"/>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87" name="Google Shape;87;p23"/>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94" name="Shape 94"/>
        <p:cNvGrpSpPr/>
        <p:nvPr/>
      </p:nvGrpSpPr>
      <p:grpSpPr>
        <a:xfrm>
          <a:off x="0" y="0"/>
          <a:ext cx="0" cy="0"/>
          <a:chOff x="0" y="0"/>
          <a:chExt cx="0" cy="0"/>
        </a:xfrm>
      </p:grpSpPr>
      <p:sp>
        <p:nvSpPr>
          <p:cNvPr id="95" name="Google Shape;95;p3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6"/>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7" name="Google Shape;97;p3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98" name="Google Shape;98;p36"/>
          <p:cNvPicPr preferRelativeResize="0"/>
          <p:nvPr/>
        </p:nvPicPr>
        <p:blipFill rotWithShape="1">
          <a:blip r:embed="rId2">
            <a:alphaModFix/>
          </a:blip>
          <a:srcRect b="33793" l="18322" r="18459" t="18391"/>
          <a:stretch/>
        </p:blipFill>
        <p:spPr>
          <a:xfrm>
            <a:off x="10684565" y="5953174"/>
            <a:ext cx="1196283" cy="904826"/>
          </a:xfrm>
          <a:prstGeom prst="rect">
            <a:avLst/>
          </a:prstGeom>
          <a:noFill/>
          <a:ln>
            <a:noFill/>
          </a:ln>
        </p:spPr>
      </p:pic>
      <p:sp>
        <p:nvSpPr>
          <p:cNvPr id="99" name="Google Shape;99;p36"/>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100" name="Shape 100"/>
        <p:cNvGrpSpPr/>
        <p:nvPr/>
      </p:nvGrpSpPr>
      <p:grpSpPr>
        <a:xfrm>
          <a:off x="0" y="0"/>
          <a:ext cx="0" cy="0"/>
          <a:chOff x="0" y="0"/>
          <a:chExt cx="0" cy="0"/>
        </a:xfrm>
      </p:grpSpPr>
      <p:sp>
        <p:nvSpPr>
          <p:cNvPr id="101" name="Google Shape;101;p37"/>
          <p:cNvSpPr txBox="1"/>
          <p:nvPr>
            <p:ph type="title"/>
          </p:nvPr>
        </p:nvSpPr>
        <p:spPr>
          <a:xfrm>
            <a:off x="938505" y="4406903"/>
            <a:ext cx="10098723"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7"/>
          <p:cNvSpPr txBox="1"/>
          <p:nvPr>
            <p:ph idx="1" type="body"/>
          </p:nvPr>
        </p:nvSpPr>
        <p:spPr>
          <a:xfrm>
            <a:off x="938505" y="2906717"/>
            <a:ext cx="10098723"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03" name="Google Shape;103;p37"/>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7"/>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105" name="Google Shape;105;p37"/>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106" name="Shape 106"/>
        <p:cNvGrpSpPr/>
        <p:nvPr/>
      </p:nvGrpSpPr>
      <p:grpSpPr>
        <a:xfrm>
          <a:off x="0" y="0"/>
          <a:ext cx="0" cy="0"/>
          <a:chOff x="0" y="0"/>
          <a:chExt cx="0" cy="0"/>
        </a:xfrm>
      </p:grpSpPr>
      <p:sp>
        <p:nvSpPr>
          <p:cNvPr id="107" name="Google Shape;107;p3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8"/>
          <p:cNvSpPr txBox="1"/>
          <p:nvPr>
            <p:ph idx="1" type="body"/>
          </p:nvPr>
        </p:nvSpPr>
        <p:spPr>
          <a:xfrm>
            <a:off x="594044"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9" name="Google Shape;109;p38"/>
          <p:cNvSpPr txBox="1"/>
          <p:nvPr>
            <p:ph idx="2" type="body"/>
          </p:nvPr>
        </p:nvSpPr>
        <p:spPr>
          <a:xfrm>
            <a:off x="6039432"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0" name="Google Shape;110;p38"/>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8"/>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112" name="Google Shape;112;p38"/>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113" name="Google Shape;113;p38"/>
          <p:cNvSpPr txBox="1"/>
          <p:nvPr/>
        </p:nvSpPr>
        <p:spPr>
          <a:xfrm>
            <a:off x="4932425" y="6372000"/>
            <a:ext cx="2772198"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114" name="Shape 114"/>
        <p:cNvGrpSpPr/>
        <p:nvPr/>
      </p:nvGrpSpPr>
      <p:grpSpPr>
        <a:xfrm>
          <a:off x="0" y="0"/>
          <a:ext cx="0" cy="0"/>
          <a:chOff x="0" y="0"/>
          <a:chExt cx="0" cy="0"/>
        </a:xfrm>
      </p:grpSpPr>
      <p:sp>
        <p:nvSpPr>
          <p:cNvPr id="115" name="Google Shape;115;p39"/>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9"/>
          <p:cNvSpPr txBox="1"/>
          <p:nvPr>
            <p:ph idx="1" type="body"/>
          </p:nvPr>
        </p:nvSpPr>
        <p:spPr>
          <a:xfrm>
            <a:off x="594045" y="1535113"/>
            <a:ext cx="5249439"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7" name="Google Shape;117;p39"/>
          <p:cNvSpPr txBox="1"/>
          <p:nvPr>
            <p:ph idx="2" type="body"/>
          </p:nvPr>
        </p:nvSpPr>
        <p:spPr>
          <a:xfrm>
            <a:off x="594045" y="2174875"/>
            <a:ext cx="5249439"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8" name="Google Shape;118;p39"/>
          <p:cNvSpPr txBox="1"/>
          <p:nvPr>
            <p:ph idx="3" type="body"/>
          </p:nvPr>
        </p:nvSpPr>
        <p:spPr>
          <a:xfrm>
            <a:off x="6035310" y="1535113"/>
            <a:ext cx="525150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9" name="Google Shape;119;p39"/>
          <p:cNvSpPr txBox="1"/>
          <p:nvPr>
            <p:ph idx="4" type="body"/>
          </p:nvPr>
        </p:nvSpPr>
        <p:spPr>
          <a:xfrm>
            <a:off x="6035310" y="2174875"/>
            <a:ext cx="5251501"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0" name="Google Shape;120;p39"/>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121" name="Google Shape;121;p39"/>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122" name="Google Shape;122;p39"/>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123" name="Shape 123"/>
        <p:cNvGrpSpPr/>
        <p:nvPr/>
      </p:nvGrpSpPr>
      <p:grpSpPr>
        <a:xfrm>
          <a:off x="0" y="0"/>
          <a:ext cx="0" cy="0"/>
          <a:chOff x="0" y="0"/>
          <a:chExt cx="0" cy="0"/>
        </a:xfrm>
      </p:grpSpPr>
      <p:sp>
        <p:nvSpPr>
          <p:cNvPr id="124" name="Google Shape;124;p4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0"/>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0"/>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127" name="Google Shape;127;p40"/>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128" name="Shape 128"/>
        <p:cNvGrpSpPr/>
        <p:nvPr/>
      </p:nvGrpSpPr>
      <p:grpSpPr>
        <a:xfrm>
          <a:off x="0" y="0"/>
          <a:ext cx="0" cy="0"/>
          <a:chOff x="0" y="0"/>
          <a:chExt cx="0" cy="0"/>
        </a:xfrm>
      </p:grpSpPr>
      <p:sp>
        <p:nvSpPr>
          <p:cNvPr id="129" name="Google Shape;129;p41"/>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130" name="Google Shape;130;p41"/>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131" name="Google Shape;131;p41"/>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132" name="Shape 132"/>
        <p:cNvGrpSpPr/>
        <p:nvPr/>
      </p:nvGrpSpPr>
      <p:grpSpPr>
        <a:xfrm>
          <a:off x="0" y="0"/>
          <a:ext cx="0" cy="0"/>
          <a:chOff x="0" y="0"/>
          <a:chExt cx="0" cy="0"/>
        </a:xfrm>
      </p:grpSpPr>
      <p:sp>
        <p:nvSpPr>
          <p:cNvPr id="133" name="Google Shape;133;p42"/>
          <p:cNvSpPr txBox="1"/>
          <p:nvPr>
            <p:ph type="title"/>
          </p:nvPr>
        </p:nvSpPr>
        <p:spPr>
          <a:xfrm>
            <a:off x="594044" y="273050"/>
            <a:ext cx="3908718"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2"/>
          <p:cNvSpPr txBox="1"/>
          <p:nvPr>
            <p:ph idx="1" type="body"/>
          </p:nvPr>
        </p:nvSpPr>
        <p:spPr>
          <a:xfrm>
            <a:off x="4645083" y="273054"/>
            <a:ext cx="6641726"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35" name="Google Shape;135;p42"/>
          <p:cNvSpPr txBox="1"/>
          <p:nvPr>
            <p:ph idx="2" type="body"/>
          </p:nvPr>
        </p:nvSpPr>
        <p:spPr>
          <a:xfrm>
            <a:off x="594044" y="1435103"/>
            <a:ext cx="3908718"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6" name="Google Shape;136;p42"/>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137" name="Google Shape;137;p42"/>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138" name="Google Shape;138;p42"/>
          <p:cNvSpPr txBox="1"/>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139" name="Shape 139"/>
        <p:cNvGrpSpPr/>
        <p:nvPr/>
      </p:nvGrpSpPr>
      <p:grpSpPr>
        <a:xfrm>
          <a:off x="0" y="0"/>
          <a:ext cx="0" cy="0"/>
          <a:chOff x="0" y="0"/>
          <a:chExt cx="0" cy="0"/>
        </a:xfrm>
      </p:grpSpPr>
      <p:sp>
        <p:nvSpPr>
          <p:cNvPr id="140" name="Google Shape;140;p43"/>
          <p:cNvSpPr txBox="1"/>
          <p:nvPr>
            <p:ph type="title"/>
          </p:nvPr>
        </p:nvSpPr>
        <p:spPr>
          <a:xfrm>
            <a:off x="2328730" y="4800601"/>
            <a:ext cx="712851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43"/>
          <p:cNvSpPr/>
          <p:nvPr>
            <p:ph idx="2" type="pic"/>
          </p:nvPr>
        </p:nvSpPr>
        <p:spPr>
          <a:xfrm>
            <a:off x="2328730" y="612775"/>
            <a:ext cx="7128510" cy="4114800"/>
          </a:xfrm>
          <a:prstGeom prst="rect">
            <a:avLst/>
          </a:prstGeom>
          <a:noFill/>
          <a:ln>
            <a:noFill/>
          </a:ln>
        </p:spPr>
      </p:sp>
      <p:sp>
        <p:nvSpPr>
          <p:cNvPr id="142" name="Google Shape;142;p43"/>
          <p:cNvSpPr txBox="1"/>
          <p:nvPr>
            <p:ph idx="1" type="body"/>
          </p:nvPr>
        </p:nvSpPr>
        <p:spPr>
          <a:xfrm>
            <a:off x="2328730" y="5367339"/>
            <a:ext cx="712851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43" name="Google Shape;143;p43"/>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144" name="Google Shape;144;p43"/>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145" name="Google Shape;145;p43"/>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4" name="Shape 24"/>
        <p:cNvGrpSpPr/>
        <p:nvPr/>
      </p:nvGrpSpPr>
      <p:grpSpPr>
        <a:xfrm>
          <a:off x="0" y="0"/>
          <a:ext cx="0" cy="0"/>
          <a:chOff x="0" y="0"/>
          <a:chExt cx="0" cy="0"/>
        </a:xfrm>
      </p:grpSpPr>
      <p:sp>
        <p:nvSpPr>
          <p:cNvPr id="25" name="Google Shape;25;p14"/>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14"/>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28" name="Google Shape;28;p14"/>
          <p:cNvPicPr preferRelativeResize="0"/>
          <p:nvPr/>
        </p:nvPicPr>
        <p:blipFill rotWithShape="1">
          <a:blip r:embed="rId2">
            <a:alphaModFix/>
          </a:blip>
          <a:srcRect b="33793" l="18322" r="18459" t="18391"/>
          <a:stretch/>
        </p:blipFill>
        <p:spPr>
          <a:xfrm>
            <a:off x="10684565" y="5953174"/>
            <a:ext cx="1196283" cy="904826"/>
          </a:xfrm>
          <a:prstGeom prst="rect">
            <a:avLst/>
          </a:prstGeom>
          <a:noFill/>
          <a:ln>
            <a:noFill/>
          </a:ln>
        </p:spPr>
      </p:pic>
      <p:sp>
        <p:nvSpPr>
          <p:cNvPr id="29" name="Google Shape;29;p14"/>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146" name="Shape 146"/>
        <p:cNvGrpSpPr/>
        <p:nvPr/>
      </p:nvGrpSpPr>
      <p:grpSpPr>
        <a:xfrm>
          <a:off x="0" y="0"/>
          <a:ext cx="0" cy="0"/>
          <a:chOff x="0" y="0"/>
          <a:chExt cx="0" cy="0"/>
        </a:xfrm>
      </p:grpSpPr>
      <p:sp>
        <p:nvSpPr>
          <p:cNvPr id="147" name="Google Shape;147;p44"/>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4"/>
          <p:cNvSpPr txBox="1"/>
          <p:nvPr>
            <p:ph idx="1" type="body"/>
          </p:nvPr>
        </p:nvSpPr>
        <p:spPr>
          <a:xfrm rot="5400000">
            <a:off x="3677445" y="-1483197"/>
            <a:ext cx="4525963" cy="1069276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9" name="Google Shape;149;p44"/>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150" name="Google Shape;150;p44"/>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151" name="Google Shape;151;p44"/>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152" name="Shape 152"/>
        <p:cNvGrpSpPr/>
        <p:nvPr/>
      </p:nvGrpSpPr>
      <p:grpSpPr>
        <a:xfrm>
          <a:off x="0" y="0"/>
          <a:ext cx="0" cy="0"/>
          <a:chOff x="0" y="0"/>
          <a:chExt cx="0" cy="0"/>
        </a:xfrm>
      </p:grpSpPr>
      <p:sp>
        <p:nvSpPr>
          <p:cNvPr id="153" name="Google Shape;153;p45"/>
          <p:cNvSpPr txBox="1"/>
          <p:nvPr>
            <p:ph type="title"/>
          </p:nvPr>
        </p:nvSpPr>
        <p:spPr>
          <a:xfrm rot="5400000">
            <a:off x="7024449" y="1863809"/>
            <a:ext cx="5851525" cy="267319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5"/>
          <p:cNvSpPr txBox="1"/>
          <p:nvPr>
            <p:ph idx="1" type="body"/>
          </p:nvPr>
        </p:nvSpPr>
        <p:spPr>
          <a:xfrm rot="5400000">
            <a:off x="1579060" y="-710376"/>
            <a:ext cx="5851525" cy="78215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5" name="Google Shape;155;p45"/>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156" name="Google Shape;156;p45"/>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157" name="Google Shape;157;p45"/>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0" name="Shape 30"/>
        <p:cNvGrpSpPr/>
        <p:nvPr/>
      </p:nvGrpSpPr>
      <p:grpSpPr>
        <a:xfrm>
          <a:off x="0" y="0"/>
          <a:ext cx="0" cy="0"/>
          <a:chOff x="0" y="0"/>
          <a:chExt cx="0" cy="0"/>
        </a:xfrm>
      </p:grpSpPr>
      <p:sp>
        <p:nvSpPr>
          <p:cNvPr id="31" name="Google Shape;31;p15"/>
          <p:cNvSpPr txBox="1"/>
          <p:nvPr>
            <p:ph type="title"/>
          </p:nvPr>
        </p:nvSpPr>
        <p:spPr>
          <a:xfrm>
            <a:off x="938505" y="4406903"/>
            <a:ext cx="10098723"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 type="body"/>
          </p:nvPr>
        </p:nvSpPr>
        <p:spPr>
          <a:xfrm>
            <a:off x="938505" y="2906717"/>
            <a:ext cx="10098723"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3" name="Google Shape;33;p15"/>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35" name="Google Shape;35;p15"/>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6" name="Shape 36"/>
        <p:cNvGrpSpPr/>
        <p:nvPr/>
      </p:nvGrpSpPr>
      <p:grpSpPr>
        <a:xfrm>
          <a:off x="0" y="0"/>
          <a:ext cx="0" cy="0"/>
          <a:chOff x="0" y="0"/>
          <a:chExt cx="0" cy="0"/>
        </a:xfrm>
      </p:grpSpPr>
      <p:sp>
        <p:nvSpPr>
          <p:cNvPr id="37" name="Google Shape;37;p1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 type="body"/>
          </p:nvPr>
        </p:nvSpPr>
        <p:spPr>
          <a:xfrm>
            <a:off x="594044"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 name="Google Shape;39;p16"/>
          <p:cNvSpPr txBox="1"/>
          <p:nvPr>
            <p:ph idx="2" type="body"/>
          </p:nvPr>
        </p:nvSpPr>
        <p:spPr>
          <a:xfrm>
            <a:off x="6039432"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6"/>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42" name="Google Shape;42;p16"/>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43" name="Google Shape;43;p16"/>
          <p:cNvSpPr txBox="1"/>
          <p:nvPr/>
        </p:nvSpPr>
        <p:spPr>
          <a:xfrm>
            <a:off x="4932425" y="6372000"/>
            <a:ext cx="2772198"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7"/>
          <p:cNvSpPr txBox="1"/>
          <p:nvPr>
            <p:ph idx="1" type="body"/>
          </p:nvPr>
        </p:nvSpPr>
        <p:spPr>
          <a:xfrm>
            <a:off x="594045" y="1535113"/>
            <a:ext cx="5249439"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7"/>
          <p:cNvSpPr txBox="1"/>
          <p:nvPr>
            <p:ph idx="2" type="body"/>
          </p:nvPr>
        </p:nvSpPr>
        <p:spPr>
          <a:xfrm>
            <a:off x="594045" y="2174875"/>
            <a:ext cx="5249439"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7"/>
          <p:cNvSpPr txBox="1"/>
          <p:nvPr>
            <p:ph idx="3" type="body"/>
          </p:nvPr>
        </p:nvSpPr>
        <p:spPr>
          <a:xfrm>
            <a:off x="6035310" y="1535113"/>
            <a:ext cx="525150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7"/>
          <p:cNvSpPr txBox="1"/>
          <p:nvPr>
            <p:ph idx="4" type="body"/>
          </p:nvPr>
        </p:nvSpPr>
        <p:spPr>
          <a:xfrm>
            <a:off x="6035310" y="2174875"/>
            <a:ext cx="5251501"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7"/>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51" name="Google Shape;51;p17"/>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52" name="Google Shape;52;p17"/>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57" name="Google Shape;57;p18"/>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8" name="Shape 58"/>
        <p:cNvGrpSpPr/>
        <p:nvPr/>
      </p:nvGrpSpPr>
      <p:grpSpPr>
        <a:xfrm>
          <a:off x="0" y="0"/>
          <a:ext cx="0" cy="0"/>
          <a:chOff x="0" y="0"/>
          <a:chExt cx="0" cy="0"/>
        </a:xfrm>
      </p:grpSpPr>
      <p:sp>
        <p:nvSpPr>
          <p:cNvPr id="59" name="Google Shape;59;p19"/>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60" name="Google Shape;60;p19"/>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61" name="Google Shape;61;p19"/>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62" name="Shape 62"/>
        <p:cNvGrpSpPr/>
        <p:nvPr/>
      </p:nvGrpSpPr>
      <p:grpSpPr>
        <a:xfrm>
          <a:off x="0" y="0"/>
          <a:ext cx="0" cy="0"/>
          <a:chOff x="0" y="0"/>
          <a:chExt cx="0" cy="0"/>
        </a:xfrm>
      </p:grpSpPr>
      <p:sp>
        <p:nvSpPr>
          <p:cNvPr id="63" name="Google Shape;63;p20"/>
          <p:cNvSpPr txBox="1"/>
          <p:nvPr>
            <p:ph type="title"/>
          </p:nvPr>
        </p:nvSpPr>
        <p:spPr>
          <a:xfrm>
            <a:off x="594044" y="273050"/>
            <a:ext cx="3908718"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0"/>
          <p:cNvSpPr txBox="1"/>
          <p:nvPr>
            <p:ph idx="1" type="body"/>
          </p:nvPr>
        </p:nvSpPr>
        <p:spPr>
          <a:xfrm>
            <a:off x="4645083" y="273054"/>
            <a:ext cx="6641726"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20"/>
          <p:cNvSpPr txBox="1"/>
          <p:nvPr>
            <p:ph idx="2" type="body"/>
          </p:nvPr>
        </p:nvSpPr>
        <p:spPr>
          <a:xfrm>
            <a:off x="594044" y="1435103"/>
            <a:ext cx="3908718"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20"/>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67" name="Google Shape;67;p20"/>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68" name="Google Shape;68;p20"/>
          <p:cNvSpPr txBox="1"/>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9" name="Shape 69"/>
        <p:cNvGrpSpPr/>
        <p:nvPr/>
      </p:nvGrpSpPr>
      <p:grpSpPr>
        <a:xfrm>
          <a:off x="0" y="0"/>
          <a:ext cx="0" cy="0"/>
          <a:chOff x="0" y="0"/>
          <a:chExt cx="0" cy="0"/>
        </a:xfrm>
      </p:grpSpPr>
      <p:sp>
        <p:nvSpPr>
          <p:cNvPr id="70" name="Google Shape;70;p21"/>
          <p:cNvSpPr txBox="1"/>
          <p:nvPr>
            <p:ph type="title"/>
          </p:nvPr>
        </p:nvSpPr>
        <p:spPr>
          <a:xfrm>
            <a:off x="2328730" y="4800601"/>
            <a:ext cx="712851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p:nvPr>
            <p:ph idx="2" type="pic"/>
          </p:nvPr>
        </p:nvSpPr>
        <p:spPr>
          <a:xfrm>
            <a:off x="2328730" y="612775"/>
            <a:ext cx="7128510" cy="4114800"/>
          </a:xfrm>
          <a:prstGeom prst="rect">
            <a:avLst/>
          </a:prstGeom>
          <a:noFill/>
          <a:ln>
            <a:noFill/>
          </a:ln>
        </p:spPr>
      </p:sp>
      <p:sp>
        <p:nvSpPr>
          <p:cNvPr id="72" name="Google Shape;72;p21"/>
          <p:cNvSpPr txBox="1"/>
          <p:nvPr>
            <p:ph idx="1" type="body"/>
          </p:nvPr>
        </p:nvSpPr>
        <p:spPr>
          <a:xfrm>
            <a:off x="2328730" y="5367339"/>
            <a:ext cx="712851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21"/>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  Περιγραφή που δημιουργήθηκε αυτόματα" id="74" name="Google Shape;74;p21"/>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75" name="Google Shape;75;p21"/>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1.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6534468" y="6356354"/>
            <a:ext cx="277219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14" name="Google Shape;14;p12"/>
          <p:cNvPicPr preferRelativeResize="0"/>
          <p:nvPr/>
        </p:nvPicPr>
        <p:blipFill rotWithShape="1">
          <a:blip r:embed="rId1">
            <a:alphaModFix/>
          </a:blip>
          <a:srcRect b="0" l="0" r="0" t="0"/>
          <a:stretch/>
        </p:blipFill>
        <p:spPr>
          <a:xfrm>
            <a:off x="0" y="6407481"/>
            <a:ext cx="1952246" cy="4505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35"/>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 name="Google Shape;90;p35"/>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 name="Google Shape;91;p35"/>
          <p:cNvSpPr txBox="1"/>
          <p:nvPr>
            <p:ph idx="10" type="dt"/>
          </p:nvPr>
        </p:nvSpPr>
        <p:spPr>
          <a:xfrm>
            <a:off x="6534468" y="6356354"/>
            <a:ext cx="277219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2" name="Google Shape;92;p35"/>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93" name="Google Shape;93;p35"/>
          <p:cNvPicPr preferRelativeResize="0"/>
          <p:nvPr/>
        </p:nvPicPr>
        <p:blipFill rotWithShape="1">
          <a:blip r:embed="rId1">
            <a:alphaModFix/>
          </a:blip>
          <a:srcRect b="0" l="0" r="0" t="0"/>
          <a:stretch/>
        </p:blipFill>
        <p:spPr>
          <a:xfrm>
            <a:off x="0" y="6407481"/>
            <a:ext cx="1952246" cy="4505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wordwall.net/resource/61400455/soil-science"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s://wordwall.net/resource/61400455/soil-science"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jp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jpg"/><Relationship Id="rId4" Type="http://schemas.openxmlformats.org/officeDocument/2006/relationships/hyperlink" Target="https://www.youtube.com/watch?v=7h6psLfYA7w" TargetMode="External"/><Relationship Id="rId5" Type="http://schemas.openxmlformats.org/officeDocument/2006/relationships/hyperlink" Target="https://wordwall.net/pl/resource/7242347/science/soil-gam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
          <p:cNvSpPr txBox="1"/>
          <p:nvPr>
            <p:ph type="ctrTitle"/>
          </p:nvPr>
        </p:nvSpPr>
        <p:spPr>
          <a:xfrm>
            <a:off x="6233651" y="861518"/>
            <a:ext cx="5270090" cy="2387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00000"/>
              <a:buFont typeface="Tahoma"/>
              <a:buNone/>
            </a:pPr>
            <a:r>
              <a:rPr b="1" lang="tr-TR" sz="6600">
                <a:solidFill>
                  <a:srgbClr val="7E3DBC"/>
                </a:solidFill>
                <a:latin typeface="Tahoma"/>
                <a:ea typeface="Tahoma"/>
                <a:cs typeface="Tahoma"/>
                <a:sym typeface="Tahoma"/>
              </a:rPr>
              <a:t>Module 5</a:t>
            </a:r>
            <a:endParaRPr b="1" sz="6600">
              <a:solidFill>
                <a:srgbClr val="7E3DBC"/>
              </a:solidFill>
              <a:latin typeface="Tahoma"/>
              <a:ea typeface="Tahoma"/>
              <a:cs typeface="Tahoma"/>
              <a:sym typeface="Tahoma"/>
            </a:endParaRPr>
          </a:p>
          <a:p>
            <a:pPr indent="0" lvl="0" marL="0" rtl="0" algn="ctr">
              <a:lnSpc>
                <a:spcPct val="100000"/>
              </a:lnSpc>
              <a:spcBef>
                <a:spcPts val="0"/>
              </a:spcBef>
              <a:spcAft>
                <a:spcPts val="0"/>
              </a:spcAft>
              <a:buClr>
                <a:srgbClr val="7E3DBC"/>
              </a:buClr>
              <a:buSzPct val="162962"/>
              <a:buFont typeface="Tahoma"/>
              <a:buNone/>
            </a:pPr>
            <a:r>
              <a:rPr b="1" lang="tr-TR" sz="3000">
                <a:solidFill>
                  <a:srgbClr val="7E3DBC"/>
                </a:solidFill>
                <a:latin typeface="Tahoma"/>
                <a:ea typeface="Tahoma"/>
                <a:cs typeface="Tahoma"/>
                <a:sym typeface="Tahoma"/>
              </a:rPr>
              <a:t>Farm Life as </a:t>
            </a:r>
            <a:endParaRPr/>
          </a:p>
          <a:p>
            <a:pPr indent="0" lvl="0" marL="0" rtl="0" algn="ctr">
              <a:lnSpc>
                <a:spcPct val="100000"/>
              </a:lnSpc>
              <a:spcBef>
                <a:spcPts val="0"/>
              </a:spcBef>
              <a:spcAft>
                <a:spcPts val="0"/>
              </a:spcAft>
              <a:buClr>
                <a:srgbClr val="7E3DBC"/>
              </a:buClr>
              <a:buSzPct val="162962"/>
              <a:buFont typeface="Tahoma"/>
              <a:buNone/>
            </a:pPr>
            <a:r>
              <a:rPr b="1" lang="tr-TR" sz="3000">
                <a:solidFill>
                  <a:srgbClr val="7E3DBC"/>
                </a:solidFill>
                <a:latin typeface="Tahoma"/>
                <a:ea typeface="Tahoma"/>
                <a:cs typeface="Tahoma"/>
                <a:sym typeface="Tahoma"/>
              </a:rPr>
              <a:t>an Out-of-School Learning Environment Storytelling</a:t>
            </a:r>
            <a:endParaRPr/>
          </a:p>
        </p:txBody>
      </p:sp>
      <p:sp>
        <p:nvSpPr>
          <p:cNvPr id="163" name="Google Shape;163;p1"/>
          <p:cNvSpPr txBox="1"/>
          <p:nvPr/>
        </p:nvSpPr>
        <p:spPr>
          <a:xfrm>
            <a:off x="6506495" y="3230380"/>
            <a:ext cx="4724401" cy="14577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09B1B"/>
              </a:buClr>
              <a:buSzPts val="3200"/>
              <a:buFont typeface="Arial"/>
              <a:buNone/>
            </a:pPr>
            <a:r>
              <a:rPr b="1" i="0" lang="tr-TR" sz="3000" u="none" cap="none" strike="noStrike">
                <a:solidFill>
                  <a:srgbClr val="409B1B"/>
                </a:solidFill>
                <a:latin typeface="Tahoma"/>
                <a:ea typeface="Tahoma"/>
                <a:cs typeface="Tahoma"/>
                <a:sym typeface="Tahoma"/>
              </a:rPr>
              <a:t>Presented by</a:t>
            </a:r>
            <a:endParaRPr b="0" i="0" sz="3000" u="none" cap="none" strike="noStrike">
              <a:solidFill>
                <a:srgbClr val="000000"/>
              </a:solidFill>
              <a:latin typeface="Tahoma"/>
              <a:ea typeface="Tahoma"/>
              <a:cs typeface="Tahoma"/>
              <a:sym typeface="Tahoma"/>
            </a:endParaRPr>
          </a:p>
          <a:p>
            <a:pPr indent="0" lvl="0" marL="0" marR="0" rtl="0" algn="l">
              <a:lnSpc>
                <a:spcPct val="100000"/>
              </a:lnSpc>
              <a:spcBef>
                <a:spcPts val="640"/>
              </a:spcBef>
              <a:spcAft>
                <a:spcPts val="0"/>
              </a:spcAft>
              <a:buClr>
                <a:srgbClr val="409B1B"/>
              </a:buClr>
              <a:buSzPts val="3200"/>
              <a:buFont typeface="Arial"/>
              <a:buNone/>
            </a:pPr>
            <a:r>
              <a:rPr b="1" i="0" lang="tr-TR" sz="1600" u="none" cap="none" strike="noStrike">
                <a:solidFill>
                  <a:srgbClr val="409B1B"/>
                </a:solidFill>
                <a:latin typeface="Tahoma"/>
                <a:ea typeface="Tahoma"/>
                <a:cs typeface="Tahoma"/>
                <a:sym typeface="Tahoma"/>
              </a:rPr>
              <a:t>Szko</a:t>
            </a:r>
            <a:r>
              <a:rPr b="1" lang="tr-TR" sz="1600">
                <a:solidFill>
                  <a:srgbClr val="409B1B"/>
                </a:solidFill>
                <a:latin typeface="Tahoma"/>
                <a:ea typeface="Tahoma"/>
                <a:cs typeface="Tahoma"/>
                <a:sym typeface="Tahoma"/>
              </a:rPr>
              <a:t>ł</a:t>
            </a:r>
            <a:r>
              <a:rPr b="1" i="0" lang="tr-TR" sz="1600" u="none" cap="none" strike="noStrike">
                <a:solidFill>
                  <a:srgbClr val="409B1B"/>
                </a:solidFill>
                <a:latin typeface="Tahoma"/>
                <a:ea typeface="Tahoma"/>
                <a:cs typeface="Tahoma"/>
                <a:sym typeface="Tahoma"/>
              </a:rPr>
              <a:t>a Podstawowa</a:t>
            </a:r>
            <a:r>
              <a:rPr b="1" lang="tr-TR" sz="1600">
                <a:solidFill>
                  <a:srgbClr val="409B1B"/>
                </a:solidFill>
                <a:latin typeface="Tahoma"/>
                <a:ea typeface="Tahoma"/>
                <a:cs typeface="Tahoma"/>
                <a:sym typeface="Tahoma"/>
              </a:rPr>
              <a:t> z Oddziałami Dwujęzycznymi nr 20 im. Jana Gutenberga </a:t>
            </a:r>
            <a:r>
              <a:rPr b="1" i="0" lang="tr-TR" sz="1600" u="none" cap="none" strike="noStrike">
                <a:solidFill>
                  <a:srgbClr val="409B1B"/>
                </a:solidFill>
                <a:latin typeface="Tahoma"/>
                <a:ea typeface="Tahoma"/>
                <a:cs typeface="Tahoma"/>
                <a:sym typeface="Tahoma"/>
              </a:rPr>
              <a:t>Fundacji Szkolnej w Warszawie</a:t>
            </a:r>
            <a:endParaRPr b="0" i="0" sz="1600" u="none" cap="none" strike="noStrike">
              <a:solidFill>
                <a:srgbClr val="000000"/>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Implementation - summary (10min): </a:t>
            </a:r>
            <a:endParaRPr/>
          </a:p>
          <a:p>
            <a:pPr indent="0" lvl="0" marL="0" rtl="0" algn="l">
              <a:lnSpc>
                <a:spcPct val="100000"/>
              </a:lnSpc>
              <a:spcBef>
                <a:spcPts val="0"/>
              </a:spcBef>
              <a:spcAft>
                <a:spcPts val="0"/>
              </a:spcAft>
              <a:buClr>
                <a:srgbClr val="7E3DBC"/>
              </a:buClr>
              <a:buSzPts val="1800"/>
              <a:buFont typeface="Tahoma"/>
              <a:buNone/>
            </a:pPr>
            <a:r>
              <a:t/>
            </a:r>
            <a:endParaRPr/>
          </a:p>
        </p:txBody>
      </p:sp>
      <p:sp>
        <p:nvSpPr>
          <p:cNvPr id="231" name="Google Shape;231;p10"/>
          <p:cNvSpPr txBox="1"/>
          <p:nvPr/>
        </p:nvSpPr>
        <p:spPr>
          <a:xfrm>
            <a:off x="645200" y="1664725"/>
            <a:ext cx="10787700" cy="458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tr-TR" sz="3000" u="none" cap="none" strike="noStrike">
                <a:solidFill>
                  <a:srgbClr val="000000"/>
                </a:solidFill>
                <a:latin typeface="Tahoma"/>
                <a:ea typeface="Tahoma"/>
                <a:cs typeface="Tahoma"/>
                <a:sym typeface="Tahoma"/>
              </a:rPr>
              <a:t>Ask the students what they have remembered from the lesson.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tr-TR" sz="3000" u="none" cap="none" strike="noStrike">
                <a:solidFill>
                  <a:srgbClr val="000000"/>
                </a:solidFill>
                <a:latin typeface="Tahoma"/>
                <a:ea typeface="Tahoma"/>
                <a:cs typeface="Tahoma"/>
                <a:sym typeface="Tahoma"/>
              </a:rPr>
              <a:t>Encourage to play a soil game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Tahoma"/>
                <a:ea typeface="Tahoma"/>
                <a:cs typeface="Tahoma"/>
                <a:sym typeface="Tahoma"/>
              </a:rPr>
              <a:t>https://wordwall.net/pl/resource/7242347/science/soil-game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3000"/>
              <a:buFont typeface="Arial"/>
              <a:buNone/>
            </a:pPr>
            <a:r>
              <a:rPr b="0" i="0" lang="tr-TR" sz="3000" u="none" cap="none" strike="noStrike">
                <a:solidFill>
                  <a:srgbClr val="000000"/>
                </a:solidFill>
                <a:latin typeface="Tahoma"/>
                <a:ea typeface="Tahoma"/>
                <a:cs typeface="Tahoma"/>
                <a:sym typeface="Tahoma"/>
              </a:rPr>
              <a:t>Thank the students for their hard 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Tahoma"/>
              <a:ea typeface="Tahoma"/>
              <a:cs typeface="Tahoma"/>
              <a:sym typeface="Tahoma"/>
            </a:endParaRPr>
          </a:p>
        </p:txBody>
      </p:sp>
      <p:pic>
        <p:nvPicPr>
          <p:cNvPr id="232" name="Google Shape;232;p10"/>
          <p:cNvPicPr preferRelativeResize="0"/>
          <p:nvPr/>
        </p:nvPicPr>
        <p:blipFill rotWithShape="1">
          <a:blip r:embed="rId3">
            <a:alphaModFix/>
          </a:blip>
          <a:srcRect b="0" l="0" r="0" t="0"/>
          <a:stretch/>
        </p:blipFill>
        <p:spPr>
          <a:xfrm>
            <a:off x="7584509" y="3896394"/>
            <a:ext cx="3337175" cy="22296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4"/>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45454"/>
              <a:buFont typeface="Tahoma"/>
              <a:buNone/>
            </a:pPr>
            <a:r>
              <a:t/>
            </a:r>
            <a:endParaRPr/>
          </a:p>
          <a:p>
            <a:pPr indent="0" lvl="0" marL="0" rtl="0" algn="ctr">
              <a:lnSpc>
                <a:spcPct val="100000"/>
              </a:lnSpc>
              <a:spcBef>
                <a:spcPts val="0"/>
              </a:spcBef>
              <a:spcAft>
                <a:spcPts val="0"/>
              </a:spcAft>
              <a:buClr>
                <a:srgbClr val="7E3DBC"/>
              </a:buClr>
              <a:buSzPct val="111111"/>
              <a:buFont typeface="Tahoma"/>
              <a:buNone/>
            </a:pPr>
            <a:r>
              <a:t/>
            </a:r>
            <a:endParaRPr/>
          </a:p>
          <a:p>
            <a:pPr indent="0" lvl="0" marL="0" rtl="0" algn="l">
              <a:lnSpc>
                <a:spcPct val="100000"/>
              </a:lnSpc>
              <a:spcBef>
                <a:spcPts val="0"/>
              </a:spcBef>
              <a:spcAft>
                <a:spcPts val="0"/>
              </a:spcAft>
              <a:buClr>
                <a:srgbClr val="7E3DBC"/>
              </a:buClr>
              <a:buSzPct val="45454"/>
              <a:buFont typeface="Tahoma"/>
              <a:buNone/>
            </a:pPr>
            <a:r>
              <a:rPr b="1" lang="tr-TR">
                <a:solidFill>
                  <a:srgbClr val="7E3DBC"/>
                </a:solidFill>
                <a:latin typeface="Tahoma"/>
                <a:ea typeface="Tahoma"/>
                <a:cs typeface="Tahoma"/>
                <a:sym typeface="Tahoma"/>
              </a:rPr>
              <a:t>Objectives:</a:t>
            </a:r>
            <a:endParaRPr/>
          </a:p>
          <a:p>
            <a:pPr indent="0" lvl="0" marL="0" rtl="0" algn="l">
              <a:lnSpc>
                <a:spcPct val="100000"/>
              </a:lnSpc>
              <a:spcBef>
                <a:spcPts val="0"/>
              </a:spcBef>
              <a:spcAft>
                <a:spcPts val="0"/>
              </a:spcAft>
              <a:buClr>
                <a:srgbClr val="7E3DBC"/>
              </a:buClr>
              <a:buSzPct val="45454"/>
              <a:buFont typeface="Tahoma"/>
              <a:buNone/>
            </a:pPr>
            <a:r>
              <a:t/>
            </a:r>
            <a:endParaRPr b="1">
              <a:solidFill>
                <a:srgbClr val="7E3DBC"/>
              </a:solidFill>
              <a:latin typeface="Tahoma"/>
              <a:ea typeface="Tahoma"/>
              <a:cs typeface="Tahoma"/>
              <a:sym typeface="Tahoma"/>
            </a:endParaRPr>
          </a:p>
        </p:txBody>
      </p:sp>
      <p:sp>
        <p:nvSpPr>
          <p:cNvPr id="238" name="Google Shape;238;p24"/>
          <p:cNvSpPr txBox="1"/>
          <p:nvPr>
            <p:ph idx="1" type="body"/>
          </p:nvPr>
        </p:nvSpPr>
        <p:spPr>
          <a:xfrm>
            <a:off x="594049" y="1549875"/>
            <a:ext cx="6786300" cy="4525800"/>
          </a:xfrm>
          <a:prstGeom prst="rect">
            <a:avLst/>
          </a:prstGeom>
          <a:noFill/>
          <a:ln>
            <a:noFill/>
          </a:ln>
        </p:spPr>
        <p:txBody>
          <a:bodyPr anchorCtr="0" anchor="t" bIns="45700" lIns="91425" spcFirstLastPara="1" rIns="91425" wrap="square" tIns="45700">
            <a:normAutofit fontScale="92500"/>
          </a:bodyPr>
          <a:lstStyle/>
          <a:p>
            <a:pPr indent="-393130" lvl="0" marL="457200" rtl="0" algn="l">
              <a:lnSpc>
                <a:spcPct val="115000"/>
              </a:lnSpc>
              <a:spcBef>
                <a:spcPts val="0"/>
              </a:spcBef>
              <a:spcAft>
                <a:spcPts val="0"/>
              </a:spcAft>
              <a:buSzPct val="90371"/>
              <a:buChar char="•"/>
            </a:pPr>
            <a:r>
              <a:rPr lang="tr-TR" sz="3100">
                <a:latin typeface="Tahoma"/>
                <a:ea typeface="Tahoma"/>
                <a:cs typeface="Tahoma"/>
                <a:sym typeface="Tahoma"/>
              </a:rPr>
              <a:t>Science: Understand the different soil types and their properties.</a:t>
            </a:r>
            <a:endParaRPr sz="3100">
              <a:latin typeface="Tahoma"/>
              <a:ea typeface="Tahoma"/>
              <a:cs typeface="Tahoma"/>
              <a:sym typeface="Tahoma"/>
            </a:endParaRPr>
          </a:p>
          <a:p>
            <a:pPr indent="-393139" lvl="0" marL="457200" rtl="0" algn="l">
              <a:lnSpc>
                <a:spcPct val="115000"/>
              </a:lnSpc>
              <a:spcBef>
                <a:spcPts val="0"/>
              </a:spcBef>
              <a:spcAft>
                <a:spcPts val="0"/>
              </a:spcAft>
              <a:buSzPct val="90371"/>
              <a:buChar char="•"/>
            </a:pPr>
            <a:r>
              <a:rPr lang="tr-TR" sz="3098">
                <a:latin typeface="Tahoma"/>
                <a:ea typeface="Tahoma"/>
                <a:cs typeface="Tahoma"/>
                <a:sym typeface="Tahoma"/>
              </a:rPr>
              <a:t>Engineering: Design a simple tool for soil testing</a:t>
            </a:r>
            <a:r>
              <a:rPr lang="tr-TR" sz="1100">
                <a:latin typeface="Arial"/>
                <a:ea typeface="Arial"/>
                <a:cs typeface="Arial"/>
                <a:sym typeface="Arial"/>
              </a:rPr>
              <a:t>.</a:t>
            </a:r>
            <a:endParaRPr sz="1100">
              <a:latin typeface="Arial"/>
              <a:ea typeface="Arial"/>
              <a:cs typeface="Arial"/>
              <a:sym typeface="Arial"/>
            </a:endParaRPr>
          </a:p>
          <a:p>
            <a:pPr indent="0" lvl="0" marL="0" rtl="0" algn="l">
              <a:lnSpc>
                <a:spcPct val="115000"/>
              </a:lnSpc>
              <a:spcBef>
                <a:spcPts val="0"/>
              </a:spcBef>
              <a:spcAft>
                <a:spcPts val="0"/>
              </a:spcAft>
              <a:buSzPct val="60810"/>
              <a:buNone/>
            </a:pPr>
            <a:r>
              <a:t/>
            </a:r>
            <a:endParaRPr/>
          </a:p>
          <a:p>
            <a:pPr indent="0" lvl="0" marL="0" rtl="0" algn="l">
              <a:lnSpc>
                <a:spcPct val="100000"/>
              </a:lnSpc>
              <a:spcBef>
                <a:spcPts val="0"/>
              </a:spcBef>
              <a:spcAft>
                <a:spcPts val="0"/>
              </a:spcAft>
              <a:buSzPct val="54053"/>
              <a:buNone/>
            </a:pPr>
            <a:r>
              <a:rPr b="1" lang="tr-TR" sz="3600">
                <a:solidFill>
                  <a:srgbClr val="674EA7"/>
                </a:solidFill>
                <a:latin typeface="Tahoma"/>
                <a:ea typeface="Tahoma"/>
                <a:cs typeface="Tahoma"/>
                <a:sym typeface="Tahoma"/>
              </a:rPr>
              <a:t>Intersecting objectives:</a:t>
            </a:r>
            <a:endParaRPr/>
          </a:p>
          <a:p>
            <a:pPr indent="-410685" lvl="0" marL="457200" rtl="0" algn="l">
              <a:lnSpc>
                <a:spcPct val="115000"/>
              </a:lnSpc>
              <a:spcBef>
                <a:spcPts val="0"/>
              </a:spcBef>
              <a:spcAft>
                <a:spcPts val="0"/>
              </a:spcAft>
              <a:buSzPct val="129164"/>
              <a:buFont typeface="Tahoma"/>
              <a:buChar char="•"/>
            </a:pPr>
            <a:r>
              <a:rPr lang="tr-TR" sz="2400">
                <a:latin typeface="Tahoma"/>
                <a:ea typeface="Tahoma"/>
                <a:cs typeface="Tahoma"/>
                <a:sym typeface="Tahoma"/>
              </a:rPr>
              <a:t>Develop teamwork and communication skills.</a:t>
            </a:r>
            <a:endParaRPr sz="2400">
              <a:latin typeface="Tahoma"/>
              <a:ea typeface="Tahoma"/>
              <a:cs typeface="Tahoma"/>
              <a:sym typeface="Tahoma"/>
            </a:endParaRPr>
          </a:p>
          <a:p>
            <a:pPr indent="-410685" lvl="0" marL="457200" rtl="0" algn="l">
              <a:lnSpc>
                <a:spcPct val="115000"/>
              </a:lnSpc>
              <a:spcBef>
                <a:spcPts val="0"/>
              </a:spcBef>
              <a:spcAft>
                <a:spcPts val="0"/>
              </a:spcAft>
              <a:buSzPct val="129164"/>
              <a:buFont typeface="Tahoma"/>
              <a:buChar char="•"/>
            </a:pPr>
            <a:r>
              <a:rPr lang="tr-TR" sz="2400">
                <a:latin typeface="Tahoma"/>
                <a:ea typeface="Tahoma"/>
                <a:cs typeface="Tahoma"/>
                <a:sym typeface="Tahoma"/>
              </a:rPr>
              <a:t>Foster an appreciation for nature and agriculture.</a:t>
            </a:r>
            <a:endParaRPr sz="2400">
              <a:latin typeface="Tahoma"/>
              <a:ea typeface="Tahoma"/>
              <a:cs typeface="Tahoma"/>
              <a:sym typeface="Tahoma"/>
            </a:endParaRPr>
          </a:p>
          <a:p>
            <a:pPr indent="-410685" lvl="0" marL="457200" rtl="0" algn="l">
              <a:lnSpc>
                <a:spcPct val="115000"/>
              </a:lnSpc>
              <a:spcBef>
                <a:spcPts val="0"/>
              </a:spcBef>
              <a:spcAft>
                <a:spcPts val="0"/>
              </a:spcAft>
              <a:buSzPct val="129164"/>
              <a:buFont typeface="Tahoma"/>
              <a:buChar char="•"/>
            </a:pPr>
            <a:r>
              <a:rPr lang="tr-TR" sz="2400">
                <a:latin typeface="Tahoma"/>
                <a:ea typeface="Tahoma"/>
                <a:cs typeface="Tahoma"/>
                <a:sym typeface="Tahoma"/>
              </a:rPr>
              <a:t>Encourage creativity through engineering</a:t>
            </a:r>
            <a:endParaRPr sz="4300">
              <a:solidFill>
                <a:srgbClr val="000000"/>
              </a:solidFill>
              <a:latin typeface="Tahoma"/>
              <a:ea typeface="Tahoma"/>
              <a:cs typeface="Tahoma"/>
              <a:sym typeface="Tahoma"/>
            </a:endParaRPr>
          </a:p>
        </p:txBody>
      </p:sp>
      <p:sp>
        <p:nvSpPr>
          <p:cNvPr id="239" name="Google Shape;239;p24"/>
          <p:cNvSpPr txBox="1"/>
          <p:nvPr/>
        </p:nvSpPr>
        <p:spPr>
          <a:xfrm>
            <a:off x="8246635" y="3497399"/>
            <a:ext cx="1238931" cy="12389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0" name="Google Shape;240;p24"/>
          <p:cNvPicPr preferRelativeResize="0"/>
          <p:nvPr/>
        </p:nvPicPr>
        <p:blipFill rotWithShape="1">
          <a:blip r:embed="rId3">
            <a:alphaModFix/>
          </a:blip>
          <a:srcRect b="0" l="0" r="0" t="0"/>
          <a:stretch/>
        </p:blipFill>
        <p:spPr>
          <a:xfrm>
            <a:off x="8246625" y="1797231"/>
            <a:ext cx="3106976" cy="3106950"/>
          </a:xfrm>
          <a:prstGeom prst="rect">
            <a:avLst/>
          </a:prstGeom>
          <a:noFill/>
          <a:ln>
            <a:noFill/>
          </a:ln>
        </p:spPr>
      </p:pic>
      <p:sp>
        <p:nvSpPr>
          <p:cNvPr id="241" name="Google Shape;241;p24"/>
          <p:cNvSpPr txBox="1"/>
          <p:nvPr/>
        </p:nvSpPr>
        <p:spPr>
          <a:xfrm>
            <a:off x="899486" y="194978"/>
            <a:ext cx="10692765" cy="651160"/>
          </a:xfrm>
          <a:prstGeom prst="rect">
            <a:avLst/>
          </a:prstGeom>
          <a:noFill/>
          <a:ln>
            <a:noFill/>
          </a:ln>
        </p:spPr>
        <p:txBody>
          <a:bodyPr anchorCtr="0" anchor="ctr" bIns="45700" lIns="91425" spcFirstLastPara="1" rIns="91425" wrap="square" tIns="45700">
            <a:normAutofit fontScale="32500" lnSpcReduction="20000"/>
          </a:bodyPr>
          <a:lstStyle/>
          <a:p>
            <a:pPr indent="0" lvl="0" marL="0" marR="0" rtl="0" algn="ctr">
              <a:lnSpc>
                <a:spcPct val="100000"/>
              </a:lnSpc>
              <a:spcBef>
                <a:spcPts val="0"/>
              </a:spcBef>
              <a:spcAft>
                <a:spcPts val="0"/>
              </a:spcAft>
              <a:buClr>
                <a:srgbClr val="7E3DBC"/>
              </a:buClr>
              <a:buSzPct val="125874"/>
              <a:buFont typeface="Tahoma"/>
              <a:buNone/>
            </a:pPr>
            <a:r>
              <a:t/>
            </a:r>
            <a:endParaRPr b="0"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E3DBC"/>
              </a:buClr>
              <a:buSzPct val="162962"/>
              <a:buFont typeface="Tahoma"/>
              <a:buNone/>
            </a:pPr>
            <a:r>
              <a:rPr b="1" i="0" lang="tr-TR" sz="8400" u="none" cap="none" strike="noStrike">
                <a:solidFill>
                  <a:srgbClr val="7E3DBC"/>
                </a:solidFill>
                <a:latin typeface="Tahoma"/>
                <a:ea typeface="Tahoma"/>
                <a:cs typeface="Tahoma"/>
                <a:sym typeface="Tahoma"/>
              </a:rPr>
              <a:t>LESSON PLAN 2: Soil Texture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5"/>
          <p:cNvPicPr preferRelativeResize="0"/>
          <p:nvPr/>
        </p:nvPicPr>
        <p:blipFill rotWithShape="1">
          <a:blip r:embed="rId3">
            <a:alphaModFix/>
          </a:blip>
          <a:srcRect b="0" l="0" r="0" t="0"/>
          <a:stretch/>
        </p:blipFill>
        <p:spPr>
          <a:xfrm>
            <a:off x="-188350" y="1783053"/>
            <a:ext cx="5016699" cy="3135424"/>
          </a:xfrm>
          <a:prstGeom prst="rect">
            <a:avLst/>
          </a:prstGeom>
          <a:noFill/>
          <a:ln>
            <a:noFill/>
          </a:ln>
        </p:spPr>
      </p:pic>
      <p:sp>
        <p:nvSpPr>
          <p:cNvPr id="247" name="Google Shape;247;p25"/>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Facilitation</a:t>
            </a:r>
            <a:endParaRPr/>
          </a:p>
        </p:txBody>
      </p:sp>
      <p:sp>
        <p:nvSpPr>
          <p:cNvPr id="248" name="Google Shape;248;p25"/>
          <p:cNvSpPr txBox="1"/>
          <p:nvPr>
            <p:ph idx="1" type="body"/>
          </p:nvPr>
        </p:nvSpPr>
        <p:spPr>
          <a:xfrm>
            <a:off x="4370898" y="1648563"/>
            <a:ext cx="71754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t/>
            </a:r>
            <a:endParaRPr sz="2800">
              <a:latin typeface="Tahoma"/>
              <a:ea typeface="Tahoma"/>
              <a:cs typeface="Tahoma"/>
              <a:sym typeface="Tahoma"/>
            </a:endParaRPr>
          </a:p>
          <a:p>
            <a:pPr indent="-419100" lvl="0" marL="457200" rtl="0" algn="l">
              <a:lnSpc>
                <a:spcPct val="115000"/>
              </a:lnSpc>
              <a:spcBef>
                <a:spcPts val="0"/>
              </a:spcBef>
              <a:spcAft>
                <a:spcPts val="0"/>
              </a:spcAft>
              <a:buSzPts val="3000"/>
              <a:buFont typeface="Tahoma"/>
              <a:buChar char="•"/>
            </a:pPr>
            <a:r>
              <a:rPr lang="tr-TR" sz="3000">
                <a:latin typeface="Tahoma"/>
                <a:ea typeface="Tahoma"/>
                <a:cs typeface="Tahoma"/>
                <a:sym typeface="Tahoma"/>
              </a:rPr>
              <a:t>This lesson will be conducted in a school garden, so ensure the garden is ready for the activities.</a:t>
            </a:r>
            <a:endParaRPr sz="3000">
              <a:latin typeface="Tahoma"/>
              <a:ea typeface="Tahoma"/>
              <a:cs typeface="Tahoma"/>
              <a:sym typeface="Tahoma"/>
            </a:endParaRPr>
          </a:p>
          <a:p>
            <a:pPr indent="-419100" lvl="0" marL="457200" rtl="0" algn="l">
              <a:lnSpc>
                <a:spcPct val="115000"/>
              </a:lnSpc>
              <a:spcBef>
                <a:spcPts val="0"/>
              </a:spcBef>
              <a:spcAft>
                <a:spcPts val="0"/>
              </a:spcAft>
              <a:buSzPts val="3000"/>
              <a:buFont typeface="Tahoma"/>
              <a:buChar char="•"/>
            </a:pPr>
            <a:r>
              <a:rPr lang="tr-TR" sz="3000">
                <a:latin typeface="Tahoma"/>
                <a:ea typeface="Tahoma"/>
                <a:cs typeface="Tahoma"/>
                <a:sym typeface="Tahoma"/>
              </a:rPr>
              <a:t>Break the lesson into segments to keep students engaged.</a:t>
            </a:r>
            <a:endParaRPr sz="3000">
              <a:latin typeface="Tahoma"/>
              <a:ea typeface="Tahoma"/>
              <a:cs typeface="Tahoma"/>
              <a:sym typeface="Tahoma"/>
            </a:endParaRPr>
          </a:p>
          <a:p>
            <a:pPr indent="-419100" lvl="0" marL="457200" rtl="0" algn="l">
              <a:lnSpc>
                <a:spcPct val="115000"/>
              </a:lnSpc>
              <a:spcBef>
                <a:spcPts val="0"/>
              </a:spcBef>
              <a:spcAft>
                <a:spcPts val="0"/>
              </a:spcAft>
              <a:buSzPts val="3000"/>
              <a:buFont typeface="Tahoma"/>
              <a:buChar char="•"/>
            </a:pPr>
            <a:r>
              <a:rPr lang="tr-TR" sz="3000">
                <a:latin typeface="Tahoma"/>
                <a:ea typeface="Tahoma"/>
                <a:cs typeface="Tahoma"/>
                <a:sym typeface="Tahoma"/>
              </a:rPr>
              <a:t>Encourage active participation, discussion, and hands-on exploration.</a:t>
            </a:r>
            <a:endParaRPr sz="3000">
              <a:latin typeface="Tahoma"/>
              <a:ea typeface="Tahoma"/>
              <a:cs typeface="Tahoma"/>
              <a:sym typeface="Tahoma"/>
            </a:endParaRPr>
          </a:p>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Resources required</a:t>
            </a:r>
            <a:endParaRPr/>
          </a:p>
        </p:txBody>
      </p:sp>
      <p:sp>
        <p:nvSpPr>
          <p:cNvPr id="254" name="Google Shape;254;p26"/>
          <p:cNvSpPr txBox="1"/>
          <p:nvPr>
            <p:ph idx="1" type="body"/>
          </p:nvPr>
        </p:nvSpPr>
        <p:spPr>
          <a:xfrm>
            <a:off x="596175" y="1648625"/>
            <a:ext cx="7045500" cy="4526100"/>
          </a:xfrm>
          <a:prstGeom prst="rect">
            <a:avLst/>
          </a:prstGeom>
          <a:noFill/>
          <a:ln>
            <a:noFill/>
          </a:ln>
        </p:spPr>
        <p:txBody>
          <a:bodyPr anchorCtr="0" anchor="t" bIns="45700" lIns="91425" spcFirstLastPara="1" rIns="91425" wrap="square" tIns="45700">
            <a:normAutofit/>
          </a:bodyPr>
          <a:lstStyle/>
          <a:p>
            <a:pPr indent="-431800" lvl="0" marL="457200" rtl="0" algn="l">
              <a:lnSpc>
                <a:spcPct val="115000"/>
              </a:lnSpc>
              <a:spcBef>
                <a:spcPts val="0"/>
              </a:spcBef>
              <a:spcAft>
                <a:spcPts val="0"/>
              </a:spcAft>
              <a:buSzPts val="3200"/>
              <a:buFont typeface="Tahoma"/>
              <a:buChar char="•"/>
            </a:pPr>
            <a:r>
              <a:rPr lang="tr-TR" sz="2500">
                <a:latin typeface="Tahoma"/>
                <a:ea typeface="Tahoma"/>
                <a:cs typeface="Tahoma"/>
                <a:sym typeface="Tahoma"/>
              </a:rPr>
              <a:t>Soil testing kits (pH testers, moisture meters, etc.)</a:t>
            </a:r>
            <a:endParaRPr sz="2500">
              <a:latin typeface="Tahoma"/>
              <a:ea typeface="Tahoma"/>
              <a:cs typeface="Tahoma"/>
              <a:sym typeface="Tahoma"/>
            </a:endParaRPr>
          </a:p>
          <a:p>
            <a:pPr indent="-431800" lvl="0" marL="457200" rtl="0" algn="l">
              <a:lnSpc>
                <a:spcPct val="115000"/>
              </a:lnSpc>
              <a:spcBef>
                <a:spcPts val="0"/>
              </a:spcBef>
              <a:spcAft>
                <a:spcPts val="0"/>
              </a:spcAft>
              <a:buSzPts val="3200"/>
              <a:buFont typeface="Tahoma"/>
              <a:buChar char="•"/>
            </a:pPr>
            <a:r>
              <a:rPr lang="tr-TR" sz="2500">
                <a:latin typeface="Tahoma"/>
                <a:ea typeface="Tahoma"/>
                <a:cs typeface="Tahoma"/>
                <a:sym typeface="Tahoma"/>
              </a:rPr>
              <a:t>Garden tools (shovels, rakes, buckets)</a:t>
            </a:r>
            <a:endParaRPr sz="2500">
              <a:latin typeface="Tahoma"/>
              <a:ea typeface="Tahoma"/>
              <a:cs typeface="Tahoma"/>
              <a:sym typeface="Tahoma"/>
            </a:endParaRPr>
          </a:p>
          <a:p>
            <a:pPr indent="-431800" lvl="0" marL="457200" rtl="0" algn="l">
              <a:lnSpc>
                <a:spcPct val="115000"/>
              </a:lnSpc>
              <a:spcBef>
                <a:spcPts val="0"/>
              </a:spcBef>
              <a:spcAft>
                <a:spcPts val="0"/>
              </a:spcAft>
              <a:buSzPts val="3200"/>
              <a:buFont typeface="Tahoma"/>
              <a:buChar char="•"/>
            </a:pPr>
            <a:r>
              <a:rPr lang="tr-TR" sz="2500">
                <a:latin typeface="Tahoma"/>
                <a:ea typeface="Tahoma"/>
                <a:cs typeface="Tahoma"/>
                <a:sym typeface="Tahoma"/>
              </a:rPr>
              <a:t>Paper, markers, and colored pencils</a:t>
            </a:r>
            <a:endParaRPr sz="2500">
              <a:latin typeface="Tahoma"/>
              <a:ea typeface="Tahoma"/>
              <a:cs typeface="Tahoma"/>
              <a:sym typeface="Tahoma"/>
            </a:endParaRPr>
          </a:p>
          <a:p>
            <a:pPr indent="-431800" lvl="0" marL="457200" rtl="0" algn="l">
              <a:lnSpc>
                <a:spcPct val="115000"/>
              </a:lnSpc>
              <a:spcBef>
                <a:spcPts val="0"/>
              </a:spcBef>
              <a:spcAft>
                <a:spcPts val="0"/>
              </a:spcAft>
              <a:buSzPts val="3200"/>
              <a:buFont typeface="Tahoma"/>
              <a:buChar char="•"/>
            </a:pPr>
            <a:r>
              <a:rPr lang="tr-TR" sz="2500">
                <a:latin typeface="Tahoma"/>
                <a:ea typeface="Tahoma"/>
                <a:cs typeface="Tahoma"/>
                <a:sym typeface="Tahoma"/>
              </a:rPr>
              <a:t>Data collection sheets</a:t>
            </a:r>
            <a:endParaRPr sz="2500">
              <a:latin typeface="Tahoma"/>
              <a:ea typeface="Tahoma"/>
              <a:cs typeface="Tahoma"/>
              <a:sym typeface="Tahoma"/>
            </a:endParaRPr>
          </a:p>
          <a:p>
            <a:pPr indent="-431800" lvl="0" marL="457200" rtl="0" algn="l">
              <a:lnSpc>
                <a:spcPct val="115000"/>
              </a:lnSpc>
              <a:spcBef>
                <a:spcPts val="0"/>
              </a:spcBef>
              <a:spcAft>
                <a:spcPts val="0"/>
              </a:spcAft>
              <a:buSzPts val="3200"/>
              <a:buFont typeface="Tahoma"/>
              <a:buChar char="•"/>
            </a:pPr>
            <a:r>
              <a:rPr lang="tr-TR" sz="2500">
                <a:latin typeface="Tahoma"/>
                <a:ea typeface="Tahoma"/>
                <a:cs typeface="Tahoma"/>
                <a:sym typeface="Tahoma"/>
              </a:rPr>
              <a:t>For each student - a jar with a lid</a:t>
            </a:r>
            <a:endParaRPr sz="2500">
              <a:latin typeface="Tahoma"/>
              <a:ea typeface="Tahoma"/>
              <a:cs typeface="Tahoma"/>
              <a:sym typeface="Tahoma"/>
            </a:endParaRPr>
          </a:p>
          <a:p>
            <a:pPr indent="-431800" lvl="0" marL="457200" rtl="0" algn="l">
              <a:lnSpc>
                <a:spcPct val="115000"/>
              </a:lnSpc>
              <a:spcBef>
                <a:spcPts val="0"/>
              </a:spcBef>
              <a:spcAft>
                <a:spcPts val="0"/>
              </a:spcAft>
              <a:buSzPts val="3200"/>
              <a:buFont typeface="Tahoma"/>
              <a:buChar char="•"/>
            </a:pPr>
            <a:r>
              <a:rPr lang="tr-TR" sz="2500" u="sng">
                <a:solidFill>
                  <a:schemeClr val="hlink"/>
                </a:solidFill>
                <a:latin typeface="Tahoma"/>
                <a:ea typeface="Tahoma"/>
                <a:cs typeface="Tahoma"/>
                <a:sym typeface="Tahoma"/>
                <a:hlinkClick r:id="rId3"/>
              </a:rPr>
              <a:t>https://wordwall.net/resource/61400455</a:t>
            </a:r>
            <a:endParaRPr sz="2500">
              <a:latin typeface="Tahoma"/>
              <a:ea typeface="Tahoma"/>
              <a:cs typeface="Tahoma"/>
              <a:sym typeface="Tahoma"/>
            </a:endParaRPr>
          </a:p>
          <a:p>
            <a:pPr indent="0" lvl="0" marL="0" rtl="0" algn="l">
              <a:lnSpc>
                <a:spcPct val="100000"/>
              </a:lnSpc>
              <a:spcBef>
                <a:spcPts val="0"/>
              </a:spcBef>
              <a:spcAft>
                <a:spcPts val="0"/>
              </a:spcAft>
              <a:buSzPts val="1800"/>
              <a:buNone/>
            </a:pPr>
            <a:r>
              <a:t/>
            </a:r>
            <a:endParaRPr sz="2800">
              <a:latin typeface="Tahoma"/>
              <a:ea typeface="Tahoma"/>
              <a:cs typeface="Tahoma"/>
              <a:sym typeface="Tahoma"/>
            </a:endParaRPr>
          </a:p>
        </p:txBody>
      </p:sp>
      <p:pic>
        <p:nvPicPr>
          <p:cNvPr id="255" name="Google Shape;255;p26"/>
          <p:cNvPicPr preferRelativeResize="0"/>
          <p:nvPr/>
        </p:nvPicPr>
        <p:blipFill rotWithShape="1">
          <a:blip r:embed="rId4">
            <a:alphaModFix/>
          </a:blip>
          <a:srcRect b="0" l="0" r="0" t="0"/>
          <a:stretch/>
        </p:blipFill>
        <p:spPr>
          <a:xfrm>
            <a:off x="6887425" y="274650"/>
            <a:ext cx="4993425" cy="3735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7"/>
          <p:cNvSpPr txBox="1"/>
          <p:nvPr>
            <p:ph type="title"/>
          </p:nvPr>
        </p:nvSpPr>
        <p:spPr>
          <a:xfrm>
            <a:off x="594044" y="274638"/>
            <a:ext cx="106929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The day of the lesson - preparation</a:t>
            </a:r>
            <a:endParaRPr/>
          </a:p>
        </p:txBody>
      </p:sp>
      <p:sp>
        <p:nvSpPr>
          <p:cNvPr id="261" name="Google Shape;261;p27"/>
          <p:cNvSpPr txBox="1"/>
          <p:nvPr>
            <p:ph idx="1" type="body"/>
          </p:nvPr>
        </p:nvSpPr>
        <p:spPr>
          <a:xfrm>
            <a:off x="5940422" y="1600200"/>
            <a:ext cx="5346600" cy="4526100"/>
          </a:xfrm>
          <a:prstGeom prst="rect">
            <a:avLst/>
          </a:prstGeom>
          <a:noFill/>
          <a:ln>
            <a:noFill/>
          </a:ln>
        </p:spPr>
        <p:txBody>
          <a:bodyPr anchorCtr="0" anchor="t" bIns="45700" lIns="91425" spcFirstLastPara="1" rIns="91425" wrap="square" tIns="45700">
            <a:normAutofit fontScale="85000" lnSpcReduction="20000"/>
          </a:bodyPr>
          <a:lstStyle/>
          <a:p>
            <a:pPr indent="-390525" lvl="0" marL="457200" rtl="0" algn="l">
              <a:lnSpc>
                <a:spcPct val="115000"/>
              </a:lnSpc>
              <a:spcBef>
                <a:spcPts val="0"/>
              </a:spcBef>
              <a:spcAft>
                <a:spcPts val="0"/>
              </a:spcAft>
              <a:buSzPct val="100000"/>
              <a:buFont typeface="Tahoma"/>
              <a:buChar char="•"/>
            </a:pPr>
            <a:r>
              <a:rPr lang="tr-TR" sz="3000">
                <a:latin typeface="Tahoma"/>
                <a:ea typeface="Tahoma"/>
                <a:cs typeface="Tahoma"/>
                <a:sym typeface="Tahoma"/>
              </a:rPr>
              <a:t>Set up the school garden area with labeled sections for different soil types (sandy, loamy, clayey).</a:t>
            </a:r>
            <a:endParaRPr sz="3000">
              <a:latin typeface="Tahoma"/>
              <a:ea typeface="Tahoma"/>
              <a:cs typeface="Tahoma"/>
              <a:sym typeface="Tahoma"/>
            </a:endParaRPr>
          </a:p>
          <a:p>
            <a:pPr indent="0" lvl="0" marL="457200" rtl="0" algn="l">
              <a:lnSpc>
                <a:spcPct val="115000"/>
              </a:lnSpc>
              <a:spcBef>
                <a:spcPts val="0"/>
              </a:spcBef>
              <a:spcAft>
                <a:spcPts val="0"/>
              </a:spcAft>
              <a:buSzPct val="70588"/>
              <a:buNone/>
            </a:pPr>
            <a:r>
              <a:t/>
            </a:r>
            <a:endParaRPr sz="3000">
              <a:latin typeface="Tahoma"/>
              <a:ea typeface="Tahoma"/>
              <a:cs typeface="Tahoma"/>
              <a:sym typeface="Tahoma"/>
            </a:endParaRPr>
          </a:p>
          <a:p>
            <a:pPr indent="-390525" lvl="0" marL="457200" rtl="0" algn="l">
              <a:lnSpc>
                <a:spcPct val="115000"/>
              </a:lnSpc>
              <a:spcBef>
                <a:spcPts val="0"/>
              </a:spcBef>
              <a:spcAft>
                <a:spcPts val="0"/>
              </a:spcAft>
              <a:buSzPct val="100000"/>
              <a:buFont typeface="Tahoma"/>
              <a:buChar char="•"/>
            </a:pPr>
            <a:r>
              <a:rPr lang="tr-TR" sz="3000">
                <a:latin typeface="Tahoma"/>
                <a:ea typeface="Tahoma"/>
                <a:cs typeface="Tahoma"/>
                <a:sym typeface="Tahoma"/>
              </a:rPr>
              <a:t>Ensure all soil testing kits are in working order.</a:t>
            </a:r>
            <a:endParaRPr sz="3000">
              <a:latin typeface="Tahoma"/>
              <a:ea typeface="Tahoma"/>
              <a:cs typeface="Tahoma"/>
              <a:sym typeface="Tahoma"/>
            </a:endParaRPr>
          </a:p>
          <a:p>
            <a:pPr indent="0" lvl="0" marL="457200" rtl="0" algn="l">
              <a:lnSpc>
                <a:spcPct val="115000"/>
              </a:lnSpc>
              <a:spcBef>
                <a:spcPts val="0"/>
              </a:spcBef>
              <a:spcAft>
                <a:spcPts val="0"/>
              </a:spcAft>
              <a:buSzPct val="70588"/>
              <a:buNone/>
            </a:pPr>
            <a:r>
              <a:t/>
            </a:r>
            <a:endParaRPr sz="3000">
              <a:latin typeface="Tahoma"/>
              <a:ea typeface="Tahoma"/>
              <a:cs typeface="Tahoma"/>
              <a:sym typeface="Tahoma"/>
            </a:endParaRPr>
          </a:p>
          <a:p>
            <a:pPr indent="-390525" lvl="0" marL="457200" rtl="0" algn="l">
              <a:lnSpc>
                <a:spcPct val="115000"/>
              </a:lnSpc>
              <a:spcBef>
                <a:spcPts val="0"/>
              </a:spcBef>
              <a:spcAft>
                <a:spcPts val="0"/>
              </a:spcAft>
              <a:buSzPct val="100000"/>
              <a:buFont typeface="Tahoma"/>
              <a:buChar char="•"/>
            </a:pPr>
            <a:r>
              <a:rPr lang="tr-TR" sz="3000">
                <a:latin typeface="Tahoma"/>
                <a:ea typeface="Tahoma"/>
                <a:cs typeface="Tahoma"/>
                <a:sym typeface="Tahoma"/>
              </a:rPr>
              <a:t>Arrange seats for a classroom discussion at the beginning and end of the lesson</a:t>
            </a:r>
            <a:endParaRPr sz="3000">
              <a:latin typeface="Tahoma"/>
              <a:ea typeface="Tahoma"/>
              <a:cs typeface="Tahoma"/>
              <a:sym typeface="Tahoma"/>
            </a:endParaRPr>
          </a:p>
          <a:p>
            <a:pPr indent="0" lvl="0" marL="0" rtl="0" algn="l">
              <a:lnSpc>
                <a:spcPct val="100000"/>
              </a:lnSpc>
              <a:spcBef>
                <a:spcPts val="0"/>
              </a:spcBef>
              <a:spcAft>
                <a:spcPts val="0"/>
              </a:spcAft>
              <a:buSzPct val="75630"/>
              <a:buNone/>
            </a:pPr>
            <a:r>
              <a:t/>
            </a:r>
            <a:endParaRPr sz="2800">
              <a:latin typeface="Tahoma"/>
              <a:ea typeface="Tahoma"/>
              <a:cs typeface="Tahoma"/>
              <a:sym typeface="Tahoma"/>
            </a:endParaRPr>
          </a:p>
        </p:txBody>
      </p:sp>
      <p:pic>
        <p:nvPicPr>
          <p:cNvPr id="262" name="Google Shape;262;p27"/>
          <p:cNvPicPr preferRelativeResize="0"/>
          <p:nvPr/>
        </p:nvPicPr>
        <p:blipFill rotWithShape="1">
          <a:blip r:embed="rId3">
            <a:alphaModFix/>
          </a:blip>
          <a:srcRect b="0" l="0" r="0" t="0"/>
          <a:stretch/>
        </p:blipFill>
        <p:spPr>
          <a:xfrm>
            <a:off x="499800" y="1600200"/>
            <a:ext cx="5001750" cy="3332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Implementation - introduction 15min</a:t>
            </a:r>
            <a:endParaRPr/>
          </a:p>
        </p:txBody>
      </p:sp>
      <p:sp>
        <p:nvSpPr>
          <p:cNvPr id="268" name="Google Shape;268;p28"/>
          <p:cNvSpPr txBox="1"/>
          <p:nvPr>
            <p:ph idx="1" type="body"/>
          </p:nvPr>
        </p:nvSpPr>
        <p:spPr>
          <a:xfrm>
            <a:off x="594051" y="1600200"/>
            <a:ext cx="11134500" cy="4526100"/>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Font typeface="Tahoma"/>
              <a:buChar char="•"/>
            </a:pPr>
            <a:r>
              <a:rPr lang="tr-TR" sz="3000">
                <a:latin typeface="Tahoma"/>
                <a:ea typeface="Tahoma"/>
                <a:cs typeface="Tahoma"/>
                <a:sym typeface="Tahoma"/>
              </a:rPr>
              <a:t>Gather students in a classroom setting.</a:t>
            </a:r>
            <a:endParaRPr sz="3000">
              <a:latin typeface="Tahoma"/>
              <a:ea typeface="Tahoma"/>
              <a:cs typeface="Tahoma"/>
              <a:sym typeface="Tahoma"/>
            </a:endParaRPr>
          </a:p>
          <a:p>
            <a:pPr indent="-419100" lvl="0" marL="457200" rtl="0" algn="l">
              <a:lnSpc>
                <a:spcPct val="115000"/>
              </a:lnSpc>
              <a:spcBef>
                <a:spcPts val="0"/>
              </a:spcBef>
              <a:spcAft>
                <a:spcPts val="0"/>
              </a:spcAft>
              <a:buSzPts val="3000"/>
              <a:buFont typeface="Tahoma"/>
              <a:buChar char="•"/>
            </a:pPr>
            <a:r>
              <a:rPr lang="tr-TR" sz="3000">
                <a:latin typeface="Tahoma"/>
                <a:ea typeface="Tahoma"/>
                <a:cs typeface="Tahoma"/>
                <a:sym typeface="Tahoma"/>
              </a:rPr>
              <a:t>Discuss the importance of soil in farming.</a:t>
            </a:r>
            <a:endParaRPr sz="3000">
              <a:latin typeface="Tahoma"/>
              <a:ea typeface="Tahoma"/>
              <a:cs typeface="Tahoma"/>
              <a:sym typeface="Tahoma"/>
            </a:endParaRPr>
          </a:p>
          <a:p>
            <a:pPr indent="-419100" lvl="0" marL="457200" rtl="0" algn="l">
              <a:lnSpc>
                <a:spcPct val="115000"/>
              </a:lnSpc>
              <a:spcBef>
                <a:spcPts val="0"/>
              </a:spcBef>
              <a:spcAft>
                <a:spcPts val="0"/>
              </a:spcAft>
              <a:buSzPts val="3000"/>
              <a:buFont typeface="Tahoma"/>
              <a:buChar char="•"/>
            </a:pPr>
            <a:r>
              <a:rPr lang="tr-TR" sz="3000">
                <a:latin typeface="Tahoma"/>
                <a:ea typeface="Tahoma"/>
                <a:cs typeface="Tahoma"/>
                <a:sym typeface="Tahoma"/>
              </a:rPr>
              <a:t>Share the lesson objectives.</a:t>
            </a:r>
            <a:endParaRPr sz="3000">
              <a:latin typeface="Tahoma"/>
              <a:ea typeface="Tahoma"/>
              <a:cs typeface="Tahoma"/>
              <a:sym typeface="Tahoma"/>
            </a:endParaRPr>
          </a:p>
          <a:p>
            <a:pPr indent="-419100" lvl="0" marL="457200" rtl="0" algn="l">
              <a:lnSpc>
                <a:spcPct val="115000"/>
              </a:lnSpc>
              <a:spcBef>
                <a:spcPts val="0"/>
              </a:spcBef>
              <a:spcAft>
                <a:spcPts val="0"/>
              </a:spcAft>
              <a:buSzPts val="3000"/>
              <a:buFont typeface="Tahoma"/>
              <a:buChar char="•"/>
            </a:pPr>
            <a:r>
              <a:rPr lang="tr-TR" sz="3000">
                <a:latin typeface="Tahoma"/>
                <a:ea typeface="Tahoma"/>
                <a:cs typeface="Tahoma"/>
                <a:sym typeface="Tahoma"/>
              </a:rPr>
              <a:t>Conduct a brief discussion on what students already know about soil.</a:t>
            </a:r>
            <a:endParaRPr sz="3000">
              <a:latin typeface="Tahoma"/>
              <a:ea typeface="Tahoma"/>
              <a:cs typeface="Tahoma"/>
              <a:sym typeface="Tahoma"/>
            </a:endParaRPr>
          </a:p>
          <a:p>
            <a:pPr indent="0" lvl="0" marL="0" rtl="0" algn="l">
              <a:lnSpc>
                <a:spcPct val="100000"/>
              </a:lnSpc>
              <a:spcBef>
                <a:spcPts val="0"/>
              </a:spcBef>
              <a:spcAft>
                <a:spcPts val="0"/>
              </a:spcAft>
              <a:buSzPts val="1800"/>
              <a:buNone/>
            </a:pPr>
            <a:r>
              <a:t/>
            </a:r>
            <a:endParaRPr sz="2800">
              <a:latin typeface="Tahoma"/>
              <a:ea typeface="Tahoma"/>
              <a:cs typeface="Tahoma"/>
              <a:sym typeface="Tahoma"/>
            </a:endParaRPr>
          </a:p>
        </p:txBody>
      </p:sp>
      <p:pic>
        <p:nvPicPr>
          <p:cNvPr id="269" name="Google Shape;269;p28"/>
          <p:cNvPicPr preferRelativeResize="0"/>
          <p:nvPr/>
        </p:nvPicPr>
        <p:blipFill rotWithShape="1">
          <a:blip r:embed="rId3">
            <a:alphaModFix/>
          </a:blip>
          <a:srcRect b="0" l="0" r="0" t="0"/>
          <a:stretch/>
        </p:blipFill>
        <p:spPr>
          <a:xfrm>
            <a:off x="3777932" y="3711312"/>
            <a:ext cx="4324986" cy="2872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9"/>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7E3DBC"/>
              </a:buClr>
              <a:buSzPct val="111111"/>
              <a:buFont typeface="Tahoma"/>
              <a:buNone/>
            </a:pPr>
            <a:r>
              <a:rPr b="1" lang="tr-TR">
                <a:solidFill>
                  <a:srgbClr val="7E3DBC"/>
                </a:solidFill>
                <a:latin typeface="Tahoma"/>
                <a:ea typeface="Tahoma"/>
                <a:cs typeface="Tahoma"/>
                <a:sym typeface="Tahoma"/>
              </a:rPr>
              <a:t>Implementation - Activity 1</a:t>
            </a:r>
            <a:endParaRPr/>
          </a:p>
          <a:p>
            <a:pPr indent="0" lvl="0" marL="0" rtl="0" algn="l">
              <a:lnSpc>
                <a:spcPct val="100000"/>
              </a:lnSpc>
              <a:spcBef>
                <a:spcPts val="0"/>
              </a:spcBef>
              <a:spcAft>
                <a:spcPts val="0"/>
              </a:spcAft>
              <a:buClr>
                <a:srgbClr val="7E3DBC"/>
              </a:buClr>
              <a:buSzPct val="45454"/>
              <a:buFont typeface="Tahoma"/>
              <a:buNone/>
            </a:pPr>
            <a:r>
              <a:rPr b="1" lang="tr-TR">
                <a:solidFill>
                  <a:srgbClr val="7E3DBC"/>
                </a:solidFill>
                <a:latin typeface="Tahoma"/>
                <a:ea typeface="Tahoma"/>
                <a:cs typeface="Tahoma"/>
                <a:sym typeface="Tahoma"/>
              </a:rPr>
              <a:t>Soil exploration (20 min)</a:t>
            </a:r>
            <a:endParaRPr/>
          </a:p>
        </p:txBody>
      </p:sp>
      <p:sp>
        <p:nvSpPr>
          <p:cNvPr id="275" name="Google Shape;275;p29"/>
          <p:cNvSpPr txBox="1"/>
          <p:nvPr>
            <p:ph idx="1" type="body"/>
          </p:nvPr>
        </p:nvSpPr>
        <p:spPr>
          <a:xfrm>
            <a:off x="581025" y="1667950"/>
            <a:ext cx="7344600" cy="4525800"/>
          </a:xfrm>
          <a:prstGeom prst="rect">
            <a:avLst/>
          </a:prstGeom>
          <a:noFill/>
          <a:ln>
            <a:noFill/>
          </a:ln>
        </p:spPr>
        <p:txBody>
          <a:bodyPr anchorCtr="0" anchor="t" bIns="45700" lIns="91425" spcFirstLastPara="1" rIns="91425" wrap="square" tIns="45700">
            <a:normAutofit lnSpcReduction="10000"/>
          </a:bodyPr>
          <a:lstStyle/>
          <a:p>
            <a:pPr indent="-400050" lvl="0" marL="457200" rtl="0" algn="l">
              <a:lnSpc>
                <a:spcPct val="115000"/>
              </a:lnSpc>
              <a:spcBef>
                <a:spcPts val="0"/>
              </a:spcBef>
              <a:spcAft>
                <a:spcPts val="0"/>
              </a:spcAft>
              <a:buSzPts val="2700"/>
              <a:buFont typeface="Tahoma"/>
              <a:buChar char="•"/>
            </a:pPr>
            <a:r>
              <a:rPr lang="tr-TR" sz="2700">
                <a:latin typeface="Tahoma"/>
                <a:ea typeface="Tahoma"/>
                <a:cs typeface="Tahoma"/>
                <a:sym typeface="Tahoma"/>
              </a:rPr>
              <a:t>Head to the school garden.</a:t>
            </a:r>
            <a:endParaRPr sz="2700">
              <a:latin typeface="Tahoma"/>
              <a:ea typeface="Tahoma"/>
              <a:cs typeface="Tahoma"/>
              <a:sym typeface="Tahoma"/>
            </a:endParaRPr>
          </a:p>
          <a:p>
            <a:pPr indent="-400050" lvl="0" marL="457200" rtl="0" algn="l">
              <a:lnSpc>
                <a:spcPct val="115000"/>
              </a:lnSpc>
              <a:spcBef>
                <a:spcPts val="0"/>
              </a:spcBef>
              <a:spcAft>
                <a:spcPts val="0"/>
              </a:spcAft>
              <a:buSzPts val="2700"/>
              <a:buFont typeface="Tahoma"/>
              <a:buChar char="•"/>
            </a:pPr>
            <a:r>
              <a:rPr lang="tr-TR" sz="2700">
                <a:latin typeface="Tahoma"/>
                <a:ea typeface="Tahoma"/>
                <a:cs typeface="Tahoma"/>
                <a:sym typeface="Tahoma"/>
              </a:rPr>
              <a:t>Divide students into groups, assigning each group a soil type (sandy, loamy, clayey).</a:t>
            </a:r>
            <a:endParaRPr sz="2700">
              <a:latin typeface="Tahoma"/>
              <a:ea typeface="Tahoma"/>
              <a:cs typeface="Tahoma"/>
              <a:sym typeface="Tahoma"/>
            </a:endParaRPr>
          </a:p>
          <a:p>
            <a:pPr indent="-400050" lvl="0" marL="457200" rtl="0" algn="l">
              <a:lnSpc>
                <a:spcPct val="115000"/>
              </a:lnSpc>
              <a:spcBef>
                <a:spcPts val="0"/>
              </a:spcBef>
              <a:spcAft>
                <a:spcPts val="0"/>
              </a:spcAft>
              <a:buSzPts val="2700"/>
              <a:buFont typeface="Tahoma"/>
              <a:buChar char="•"/>
            </a:pPr>
            <a:r>
              <a:rPr lang="tr-TR" sz="2700">
                <a:latin typeface="Tahoma"/>
                <a:ea typeface="Tahoma"/>
                <a:cs typeface="Tahoma"/>
                <a:sym typeface="Tahoma"/>
              </a:rPr>
              <a:t>In their groups, have students use garden tools to dig and collect soil samples from their assigned sections.</a:t>
            </a:r>
            <a:endParaRPr sz="2700">
              <a:latin typeface="Tahoma"/>
              <a:ea typeface="Tahoma"/>
              <a:cs typeface="Tahoma"/>
              <a:sym typeface="Tahoma"/>
            </a:endParaRPr>
          </a:p>
          <a:p>
            <a:pPr indent="-400050" lvl="0" marL="457200" rtl="0" algn="l">
              <a:lnSpc>
                <a:spcPct val="115000"/>
              </a:lnSpc>
              <a:spcBef>
                <a:spcPts val="0"/>
              </a:spcBef>
              <a:spcAft>
                <a:spcPts val="0"/>
              </a:spcAft>
              <a:buSzPts val="2700"/>
              <a:buFont typeface="Tahoma"/>
              <a:buChar char="•"/>
            </a:pPr>
            <a:r>
              <a:rPr lang="tr-TR" sz="2700">
                <a:latin typeface="Tahoma"/>
                <a:ea typeface="Tahoma"/>
                <a:cs typeface="Tahoma"/>
                <a:sym typeface="Tahoma"/>
              </a:rPr>
              <a:t>Encourage students to observe and describe the texture, color, and moisture of the soil.</a:t>
            </a:r>
            <a:endParaRPr sz="2700">
              <a:latin typeface="Tahoma"/>
              <a:ea typeface="Tahoma"/>
              <a:cs typeface="Tahoma"/>
              <a:sym typeface="Tahoma"/>
            </a:endParaRPr>
          </a:p>
          <a:p>
            <a:pPr indent="-400050" lvl="0" marL="457200" rtl="0" algn="l">
              <a:lnSpc>
                <a:spcPct val="115000"/>
              </a:lnSpc>
              <a:spcBef>
                <a:spcPts val="0"/>
              </a:spcBef>
              <a:spcAft>
                <a:spcPts val="0"/>
              </a:spcAft>
              <a:buSzPts val="2700"/>
              <a:buFont typeface="Tahoma"/>
              <a:buChar char="•"/>
            </a:pPr>
            <a:r>
              <a:rPr lang="tr-TR" sz="2700">
                <a:latin typeface="Tahoma"/>
                <a:ea typeface="Tahoma"/>
                <a:cs typeface="Tahoma"/>
                <a:sym typeface="Tahoma"/>
              </a:rPr>
              <a:t>Discuss their findings as a class.</a:t>
            </a:r>
            <a:endParaRPr sz="2700">
              <a:latin typeface="Tahoma"/>
              <a:ea typeface="Tahoma"/>
              <a:cs typeface="Tahoma"/>
              <a:sym typeface="Tahoma"/>
            </a:endParaRPr>
          </a:p>
        </p:txBody>
      </p:sp>
      <p:pic>
        <p:nvPicPr>
          <p:cNvPr id="276" name="Google Shape;276;p29"/>
          <p:cNvPicPr preferRelativeResize="0"/>
          <p:nvPr/>
        </p:nvPicPr>
        <p:blipFill rotWithShape="1">
          <a:blip r:embed="rId3">
            <a:alphaModFix/>
          </a:blip>
          <a:srcRect b="0" l="0" r="0" t="0"/>
          <a:stretch/>
        </p:blipFill>
        <p:spPr>
          <a:xfrm>
            <a:off x="7784500" y="2180605"/>
            <a:ext cx="4029123" cy="30218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30"/>
          <p:cNvPicPr preferRelativeResize="0"/>
          <p:nvPr/>
        </p:nvPicPr>
        <p:blipFill rotWithShape="1">
          <a:blip r:embed="rId3">
            <a:alphaModFix/>
          </a:blip>
          <a:srcRect b="0" l="0" r="0" t="0"/>
          <a:stretch/>
        </p:blipFill>
        <p:spPr>
          <a:xfrm>
            <a:off x="7328638" y="888531"/>
            <a:ext cx="4555863" cy="4555825"/>
          </a:xfrm>
          <a:prstGeom prst="rect">
            <a:avLst/>
          </a:prstGeom>
          <a:noFill/>
          <a:ln>
            <a:noFill/>
          </a:ln>
        </p:spPr>
      </p:pic>
      <p:sp>
        <p:nvSpPr>
          <p:cNvPr id="282" name="Google Shape;282;p3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7E3DBC"/>
              </a:buClr>
              <a:buSzPct val="100000"/>
              <a:buFont typeface="Tahoma"/>
              <a:buNone/>
            </a:pPr>
            <a:r>
              <a:rPr b="1" lang="tr-TR">
                <a:solidFill>
                  <a:srgbClr val="7E3DBC"/>
                </a:solidFill>
                <a:latin typeface="Tahoma"/>
                <a:ea typeface="Tahoma"/>
                <a:cs typeface="Tahoma"/>
                <a:sym typeface="Tahoma"/>
              </a:rPr>
              <a:t>Implementation - Activity 2: </a:t>
            </a:r>
            <a:endParaRPr/>
          </a:p>
          <a:p>
            <a:pPr indent="0" lvl="0" marL="0" rtl="0" algn="l">
              <a:lnSpc>
                <a:spcPct val="100000"/>
              </a:lnSpc>
              <a:spcBef>
                <a:spcPts val="0"/>
              </a:spcBef>
              <a:spcAft>
                <a:spcPts val="0"/>
              </a:spcAft>
              <a:buClr>
                <a:srgbClr val="7E3DBC"/>
              </a:buClr>
              <a:buSzPct val="40909"/>
              <a:buFont typeface="Tahoma"/>
              <a:buNone/>
            </a:pPr>
            <a:r>
              <a:rPr b="1" lang="tr-TR">
                <a:solidFill>
                  <a:srgbClr val="7E3DBC"/>
                </a:solidFill>
                <a:latin typeface="Tahoma"/>
                <a:ea typeface="Tahoma"/>
                <a:cs typeface="Tahoma"/>
                <a:sym typeface="Tahoma"/>
              </a:rPr>
              <a:t>Soil testing (20 min)</a:t>
            </a:r>
            <a:endParaRPr/>
          </a:p>
        </p:txBody>
      </p:sp>
      <p:sp>
        <p:nvSpPr>
          <p:cNvPr id="283" name="Google Shape;283;p30"/>
          <p:cNvSpPr txBox="1"/>
          <p:nvPr>
            <p:ph idx="1" type="body"/>
          </p:nvPr>
        </p:nvSpPr>
        <p:spPr>
          <a:xfrm>
            <a:off x="594003" y="1600080"/>
            <a:ext cx="7936554" cy="4525802"/>
          </a:xfrm>
          <a:prstGeom prst="rect">
            <a:avLst/>
          </a:prstGeom>
          <a:noFill/>
          <a:ln>
            <a:noFill/>
          </a:ln>
        </p:spPr>
        <p:txBody>
          <a:bodyPr anchorCtr="0" anchor="t" bIns="45700" lIns="91425" spcFirstLastPara="1" rIns="91425" wrap="square" tIns="45700">
            <a:normAutofit/>
          </a:bodyPr>
          <a:lstStyle/>
          <a:p>
            <a:pPr indent="-400050" lvl="0" marL="457200" rtl="0" algn="l">
              <a:lnSpc>
                <a:spcPct val="115000"/>
              </a:lnSpc>
              <a:spcBef>
                <a:spcPts val="0"/>
              </a:spcBef>
              <a:spcAft>
                <a:spcPts val="0"/>
              </a:spcAft>
              <a:buSzPts val="2700"/>
              <a:buFont typeface="Tahoma"/>
              <a:buChar char="•"/>
            </a:pPr>
            <a:r>
              <a:rPr lang="tr-TR" sz="2700">
                <a:latin typeface="Tahoma"/>
                <a:ea typeface="Tahoma"/>
                <a:cs typeface="Tahoma"/>
                <a:sym typeface="Tahoma"/>
              </a:rPr>
              <a:t>Introduce soil testing kits.</a:t>
            </a:r>
            <a:endParaRPr sz="2700">
              <a:latin typeface="Tahoma"/>
              <a:ea typeface="Tahoma"/>
              <a:cs typeface="Tahoma"/>
              <a:sym typeface="Tahoma"/>
            </a:endParaRPr>
          </a:p>
          <a:p>
            <a:pPr indent="-400050" lvl="0" marL="457200" rtl="0" algn="l">
              <a:lnSpc>
                <a:spcPct val="115000"/>
              </a:lnSpc>
              <a:spcBef>
                <a:spcPts val="0"/>
              </a:spcBef>
              <a:spcAft>
                <a:spcPts val="0"/>
              </a:spcAft>
              <a:buSzPts val="2700"/>
              <a:buFont typeface="Tahoma"/>
              <a:buChar char="•"/>
            </a:pPr>
            <a:r>
              <a:rPr lang="tr-TR" sz="2700">
                <a:latin typeface="Tahoma"/>
                <a:ea typeface="Tahoma"/>
                <a:cs typeface="Tahoma"/>
                <a:sym typeface="Tahoma"/>
              </a:rPr>
              <a:t>In their groups, guide students in using the kits to test pH levels and moisture content of their soil samples.</a:t>
            </a:r>
            <a:endParaRPr sz="2700">
              <a:latin typeface="Tahoma"/>
              <a:ea typeface="Tahoma"/>
              <a:cs typeface="Tahoma"/>
              <a:sym typeface="Tahoma"/>
            </a:endParaRPr>
          </a:p>
          <a:p>
            <a:pPr indent="-400050" lvl="0" marL="457200" rtl="0" algn="l">
              <a:lnSpc>
                <a:spcPct val="115000"/>
              </a:lnSpc>
              <a:spcBef>
                <a:spcPts val="0"/>
              </a:spcBef>
              <a:spcAft>
                <a:spcPts val="0"/>
              </a:spcAft>
              <a:buSzPts val="2700"/>
              <a:buFont typeface="Tahoma"/>
              <a:buChar char="•"/>
            </a:pPr>
            <a:r>
              <a:rPr lang="tr-TR" sz="2700">
                <a:latin typeface="Tahoma"/>
                <a:ea typeface="Tahoma"/>
                <a:cs typeface="Tahoma"/>
                <a:sym typeface="Tahoma"/>
              </a:rPr>
              <a:t>Discuss how technology helps farmers determine the right conditions for different crops.</a:t>
            </a:r>
            <a:endParaRPr sz="2700">
              <a:latin typeface="Tahoma"/>
              <a:ea typeface="Tahoma"/>
              <a:cs typeface="Tahoma"/>
              <a:sym typeface="Tahoma"/>
            </a:endParaRPr>
          </a:p>
          <a:p>
            <a:pPr indent="0" lvl="0" marL="0" rtl="0" algn="l">
              <a:lnSpc>
                <a:spcPct val="100000"/>
              </a:lnSpc>
              <a:spcBef>
                <a:spcPts val="0"/>
              </a:spcBef>
              <a:spcAft>
                <a:spcPts val="0"/>
              </a:spcAft>
              <a:buSzPts val="1800"/>
              <a:buNone/>
            </a:pPr>
            <a:r>
              <a:t/>
            </a:r>
            <a:endParaRPr sz="2800">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txBox="1"/>
          <p:nvPr>
            <p:ph type="title"/>
          </p:nvPr>
        </p:nvSpPr>
        <p:spPr>
          <a:xfrm>
            <a:off x="594050" y="274650"/>
            <a:ext cx="6195600" cy="2159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7E3DBC"/>
              </a:buClr>
              <a:buSzPct val="100000"/>
              <a:buFont typeface="Tahoma"/>
              <a:buNone/>
            </a:pPr>
            <a:r>
              <a:rPr b="1" lang="tr-TR">
                <a:solidFill>
                  <a:srgbClr val="7E3DBC"/>
                </a:solidFill>
                <a:latin typeface="Tahoma"/>
                <a:ea typeface="Tahoma"/>
                <a:cs typeface="Tahoma"/>
                <a:sym typeface="Tahoma"/>
              </a:rPr>
              <a:t>Implementation - Activity 3: </a:t>
            </a:r>
            <a:endParaRPr/>
          </a:p>
          <a:p>
            <a:pPr indent="0" lvl="0" marL="0" rtl="0" algn="l">
              <a:lnSpc>
                <a:spcPct val="100000"/>
              </a:lnSpc>
              <a:spcBef>
                <a:spcPts val="0"/>
              </a:spcBef>
              <a:spcAft>
                <a:spcPts val="0"/>
              </a:spcAft>
              <a:buClr>
                <a:srgbClr val="7E3DBC"/>
              </a:buClr>
              <a:buSzPct val="40909"/>
              <a:buFont typeface="Tahoma"/>
              <a:buNone/>
            </a:pPr>
            <a:r>
              <a:rPr b="1" lang="tr-TR">
                <a:solidFill>
                  <a:srgbClr val="7E3DBC"/>
                </a:solidFill>
                <a:latin typeface="Tahoma"/>
                <a:ea typeface="Tahoma"/>
                <a:cs typeface="Tahoma"/>
                <a:sym typeface="Tahoma"/>
              </a:rPr>
              <a:t>Test you soil (30 min)</a:t>
            </a:r>
            <a:endParaRPr/>
          </a:p>
        </p:txBody>
      </p:sp>
      <p:sp>
        <p:nvSpPr>
          <p:cNvPr id="289" name="Google Shape;289;p31"/>
          <p:cNvSpPr txBox="1"/>
          <p:nvPr>
            <p:ph idx="1" type="body"/>
          </p:nvPr>
        </p:nvSpPr>
        <p:spPr>
          <a:xfrm>
            <a:off x="409444" y="2679304"/>
            <a:ext cx="10692900" cy="45261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None/>
            </a:pPr>
            <a:r>
              <a:rPr lang="tr-TR" sz="2900">
                <a:latin typeface="Tahoma"/>
                <a:ea typeface="Tahoma"/>
                <a:cs typeface="Tahoma"/>
                <a:sym typeface="Tahoma"/>
              </a:rPr>
              <a:t>     Method 1:</a:t>
            </a:r>
            <a:endParaRPr sz="2900">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pic>
        <p:nvPicPr>
          <p:cNvPr id="290" name="Google Shape;290;p31"/>
          <p:cNvPicPr preferRelativeResize="0"/>
          <p:nvPr/>
        </p:nvPicPr>
        <p:blipFill rotWithShape="1">
          <a:blip r:embed="rId3">
            <a:alphaModFix/>
          </a:blip>
          <a:srcRect b="8408" l="0" r="0" t="0"/>
          <a:stretch/>
        </p:blipFill>
        <p:spPr>
          <a:xfrm>
            <a:off x="6789650" y="0"/>
            <a:ext cx="4770950" cy="62815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2"/>
          <p:cNvSpPr txBox="1"/>
          <p:nvPr>
            <p:ph type="title"/>
          </p:nvPr>
        </p:nvSpPr>
        <p:spPr>
          <a:xfrm>
            <a:off x="594044" y="274638"/>
            <a:ext cx="106929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7E3DBC"/>
              </a:buClr>
              <a:buSzPct val="100000"/>
              <a:buFont typeface="Tahoma"/>
              <a:buNone/>
            </a:pPr>
            <a:r>
              <a:rPr b="1" lang="tr-TR">
                <a:solidFill>
                  <a:srgbClr val="7E3DBC"/>
                </a:solidFill>
                <a:latin typeface="Tahoma"/>
                <a:ea typeface="Tahoma"/>
                <a:cs typeface="Tahoma"/>
                <a:sym typeface="Tahoma"/>
              </a:rPr>
              <a:t>Implementation - Activity 3: </a:t>
            </a:r>
            <a:endParaRPr/>
          </a:p>
          <a:p>
            <a:pPr indent="0" lvl="0" marL="0" rtl="0" algn="l">
              <a:lnSpc>
                <a:spcPct val="100000"/>
              </a:lnSpc>
              <a:spcBef>
                <a:spcPts val="0"/>
              </a:spcBef>
              <a:spcAft>
                <a:spcPts val="0"/>
              </a:spcAft>
              <a:buClr>
                <a:srgbClr val="7E3DBC"/>
              </a:buClr>
              <a:buSzPct val="40909"/>
              <a:buFont typeface="Tahoma"/>
              <a:buNone/>
            </a:pPr>
            <a:r>
              <a:rPr b="1" lang="tr-TR">
                <a:solidFill>
                  <a:srgbClr val="7E3DBC"/>
                </a:solidFill>
                <a:latin typeface="Tahoma"/>
                <a:ea typeface="Tahoma"/>
                <a:cs typeface="Tahoma"/>
                <a:sym typeface="Tahoma"/>
              </a:rPr>
              <a:t>Test your soil (30 min)</a:t>
            </a:r>
            <a:endParaRPr/>
          </a:p>
        </p:txBody>
      </p:sp>
      <p:sp>
        <p:nvSpPr>
          <p:cNvPr id="296" name="Google Shape;296;p32"/>
          <p:cNvSpPr txBox="1"/>
          <p:nvPr>
            <p:ph idx="1" type="body"/>
          </p:nvPr>
        </p:nvSpPr>
        <p:spPr>
          <a:xfrm>
            <a:off x="594044" y="1600204"/>
            <a:ext cx="10692900" cy="4526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5000"/>
              </a:lnSpc>
              <a:spcBef>
                <a:spcPts val="0"/>
              </a:spcBef>
              <a:spcAft>
                <a:spcPts val="0"/>
              </a:spcAft>
              <a:buClr>
                <a:schemeClr val="dk1"/>
              </a:buClr>
              <a:buSzPct val="40740"/>
              <a:buNone/>
            </a:pPr>
            <a:r>
              <a:rPr lang="tr-TR" sz="2700">
                <a:latin typeface="Tahoma"/>
                <a:ea typeface="Tahoma"/>
                <a:cs typeface="Tahoma"/>
                <a:sym typeface="Tahoma"/>
              </a:rPr>
              <a:t>Method 2:</a:t>
            </a:r>
            <a:endParaRPr sz="1100">
              <a:solidFill>
                <a:srgbClr val="222222"/>
              </a:solidFill>
              <a:latin typeface="Verdana"/>
              <a:ea typeface="Verdana"/>
              <a:cs typeface="Verdana"/>
              <a:sym typeface="Verdana"/>
            </a:endParaRPr>
          </a:p>
          <a:p>
            <a:pPr indent="0" lvl="0" marL="0" rtl="0" algn="l">
              <a:lnSpc>
                <a:spcPct val="120000"/>
              </a:lnSpc>
              <a:spcBef>
                <a:spcPts val="0"/>
              </a:spcBef>
              <a:spcAft>
                <a:spcPts val="0"/>
              </a:spcAft>
              <a:buSzPct val="86145"/>
              <a:buNone/>
            </a:pPr>
            <a:r>
              <a:rPr lang="tr-TR" sz="2985">
                <a:solidFill>
                  <a:srgbClr val="222222"/>
                </a:solidFill>
                <a:latin typeface="Tahoma"/>
                <a:ea typeface="Tahoma"/>
                <a:cs typeface="Tahoma"/>
                <a:sym typeface="Tahoma"/>
              </a:rPr>
              <a:t>The Squeeze Test</a:t>
            </a:r>
            <a:endParaRPr sz="2985">
              <a:solidFill>
                <a:srgbClr val="222222"/>
              </a:solidFill>
              <a:latin typeface="Tahoma"/>
              <a:ea typeface="Tahoma"/>
              <a:cs typeface="Tahoma"/>
              <a:sym typeface="Tahoma"/>
            </a:endParaRPr>
          </a:p>
          <a:p>
            <a:pPr indent="0" lvl="0" marL="0" rtl="0" algn="l">
              <a:lnSpc>
                <a:spcPct val="165000"/>
              </a:lnSpc>
              <a:spcBef>
                <a:spcPts val="0"/>
              </a:spcBef>
              <a:spcAft>
                <a:spcPts val="0"/>
              </a:spcAft>
              <a:buSzPct val="102487"/>
              <a:buNone/>
            </a:pPr>
            <a:r>
              <a:rPr lang="tr-TR" sz="2509">
                <a:solidFill>
                  <a:srgbClr val="222222"/>
                </a:solidFill>
                <a:latin typeface="Tahoma"/>
                <a:ea typeface="Tahoma"/>
                <a:cs typeface="Tahoma"/>
                <a:sym typeface="Tahoma"/>
              </a:rPr>
              <a:t>To determine your soil type, take a handful of moist (but not wet) soil from your garden, and give it a firm squeeze. Then, open your hand. One of three things will happen:</a:t>
            </a:r>
            <a:endParaRPr sz="2509">
              <a:solidFill>
                <a:srgbClr val="222222"/>
              </a:solidFill>
              <a:latin typeface="Tahoma"/>
              <a:ea typeface="Tahoma"/>
              <a:cs typeface="Tahoma"/>
              <a:sym typeface="Tahoma"/>
            </a:endParaRPr>
          </a:p>
          <a:p>
            <a:pPr indent="-340155" lvl="0" marL="457200" rtl="0" algn="l">
              <a:lnSpc>
                <a:spcPct val="165000"/>
              </a:lnSpc>
              <a:spcBef>
                <a:spcPts val="1200"/>
              </a:spcBef>
              <a:spcAft>
                <a:spcPts val="0"/>
              </a:spcAft>
              <a:buClr>
                <a:srgbClr val="222222"/>
              </a:buClr>
              <a:buSzPct val="100000"/>
              <a:buFont typeface="Tahoma"/>
              <a:buChar char="-"/>
            </a:pPr>
            <a:r>
              <a:rPr lang="tr-TR" sz="2509">
                <a:solidFill>
                  <a:srgbClr val="222222"/>
                </a:solidFill>
                <a:latin typeface="Tahoma"/>
                <a:ea typeface="Tahoma"/>
                <a:cs typeface="Tahoma"/>
                <a:sym typeface="Tahoma"/>
              </a:rPr>
              <a:t>It will hold its shape, and when you give it a light poke, it crumbles. Lucky you—this means you have luxurious loam!</a:t>
            </a:r>
            <a:endParaRPr sz="2509">
              <a:solidFill>
                <a:srgbClr val="222222"/>
              </a:solidFill>
              <a:latin typeface="Tahoma"/>
              <a:ea typeface="Tahoma"/>
              <a:cs typeface="Tahoma"/>
              <a:sym typeface="Tahoma"/>
            </a:endParaRPr>
          </a:p>
          <a:p>
            <a:pPr indent="-340155" lvl="0" marL="457200" rtl="0" algn="l">
              <a:lnSpc>
                <a:spcPct val="165000"/>
              </a:lnSpc>
              <a:spcBef>
                <a:spcPts val="0"/>
              </a:spcBef>
              <a:spcAft>
                <a:spcPts val="0"/>
              </a:spcAft>
              <a:buClr>
                <a:srgbClr val="222222"/>
              </a:buClr>
              <a:buSzPct val="100000"/>
              <a:buFont typeface="Tahoma"/>
              <a:buChar char="-"/>
            </a:pPr>
            <a:r>
              <a:rPr lang="tr-TR" sz="2509">
                <a:solidFill>
                  <a:srgbClr val="222222"/>
                </a:solidFill>
                <a:latin typeface="Tahoma"/>
                <a:ea typeface="Tahoma"/>
                <a:cs typeface="Tahoma"/>
                <a:sym typeface="Tahoma"/>
              </a:rPr>
              <a:t>It will hold its shape, and, when poked, sits stubbornly in your hand. This means you have clay soil.</a:t>
            </a:r>
            <a:endParaRPr sz="2509">
              <a:solidFill>
                <a:srgbClr val="222222"/>
              </a:solidFill>
              <a:latin typeface="Tahoma"/>
              <a:ea typeface="Tahoma"/>
              <a:cs typeface="Tahoma"/>
              <a:sym typeface="Tahoma"/>
            </a:endParaRPr>
          </a:p>
          <a:p>
            <a:pPr indent="-340155" lvl="0" marL="457200" rtl="0" algn="l">
              <a:lnSpc>
                <a:spcPct val="165000"/>
              </a:lnSpc>
              <a:spcBef>
                <a:spcPts val="0"/>
              </a:spcBef>
              <a:spcAft>
                <a:spcPts val="0"/>
              </a:spcAft>
              <a:buClr>
                <a:srgbClr val="222222"/>
              </a:buClr>
              <a:buSzPct val="100000"/>
              <a:buFont typeface="Tahoma"/>
              <a:buChar char="-"/>
            </a:pPr>
            <a:r>
              <a:rPr lang="tr-TR" sz="2509">
                <a:solidFill>
                  <a:srgbClr val="222222"/>
                </a:solidFill>
                <a:latin typeface="Tahoma"/>
                <a:ea typeface="Tahoma"/>
                <a:cs typeface="Tahoma"/>
                <a:sym typeface="Tahoma"/>
              </a:rPr>
              <a:t>It will fall apart as soon as you open your hand. This means you have sandy soil.</a:t>
            </a:r>
            <a:endParaRPr sz="2509">
              <a:solidFill>
                <a:srgbClr val="222222"/>
              </a:solidFill>
              <a:latin typeface="Tahoma"/>
              <a:ea typeface="Tahoma"/>
              <a:cs typeface="Tahoma"/>
              <a:sym typeface="Tahoma"/>
            </a:endParaRPr>
          </a:p>
          <a:p>
            <a:pPr indent="0" lvl="0" marL="0" rtl="0" algn="l">
              <a:lnSpc>
                <a:spcPct val="165000"/>
              </a:lnSpc>
              <a:spcBef>
                <a:spcPts val="0"/>
              </a:spcBef>
              <a:spcAft>
                <a:spcPts val="0"/>
              </a:spcAft>
              <a:buSzPct val="102487"/>
              <a:buNone/>
            </a:pPr>
            <a:r>
              <a:rPr lang="tr-TR" sz="2509">
                <a:solidFill>
                  <a:srgbClr val="222222"/>
                </a:solidFill>
                <a:latin typeface="Tahoma"/>
                <a:ea typeface="Tahoma"/>
                <a:cs typeface="Tahoma"/>
                <a:sym typeface="Tahoma"/>
              </a:rPr>
              <a:t>Now that you know what type of soil you have, you can work on improving it.</a:t>
            </a:r>
            <a:endParaRPr sz="2509">
              <a:solidFill>
                <a:srgbClr val="222222"/>
              </a:solidFill>
              <a:latin typeface="Tahoma"/>
              <a:ea typeface="Tahoma"/>
              <a:cs typeface="Tahoma"/>
              <a:sym typeface="Tahoma"/>
            </a:endParaRPr>
          </a:p>
          <a:p>
            <a:pPr indent="0" lvl="0" marL="0" rtl="0" algn="l">
              <a:lnSpc>
                <a:spcPct val="115000"/>
              </a:lnSpc>
              <a:spcBef>
                <a:spcPts val="1200"/>
              </a:spcBef>
              <a:spcAft>
                <a:spcPts val="0"/>
              </a:spcAft>
              <a:buClr>
                <a:schemeClr val="dk1"/>
              </a:buClr>
              <a:buSzPct val="40740"/>
              <a:buFont typeface="Arial"/>
              <a:buNone/>
            </a:pPr>
            <a:r>
              <a:t/>
            </a:r>
            <a:endParaRPr sz="2700">
              <a:latin typeface="Tahoma"/>
              <a:ea typeface="Tahoma"/>
              <a:cs typeface="Tahoma"/>
              <a:sym typeface="Tahoma"/>
            </a:endParaRPr>
          </a:p>
        </p:txBody>
      </p:sp>
      <p:pic>
        <p:nvPicPr>
          <p:cNvPr id="297" name="Google Shape;297;p32"/>
          <p:cNvPicPr preferRelativeResize="0"/>
          <p:nvPr/>
        </p:nvPicPr>
        <p:blipFill rotWithShape="1">
          <a:blip r:embed="rId3">
            <a:alphaModFix/>
          </a:blip>
          <a:srcRect b="0" l="0" r="0" t="0"/>
          <a:stretch/>
        </p:blipFill>
        <p:spPr>
          <a:xfrm>
            <a:off x="7978450" y="274650"/>
            <a:ext cx="3624776" cy="2038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
          <p:cNvSpPr txBox="1"/>
          <p:nvPr>
            <p:ph type="title"/>
          </p:nvPr>
        </p:nvSpPr>
        <p:spPr>
          <a:xfrm>
            <a:off x="594044" y="1052512"/>
            <a:ext cx="10692765" cy="65116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45454"/>
              <a:buFont typeface="Tahoma"/>
              <a:buNone/>
            </a:pPr>
            <a:r>
              <a:t/>
            </a:r>
            <a:endParaRPr/>
          </a:p>
          <a:p>
            <a:pPr indent="0" lvl="0" marL="0" rtl="0" algn="ctr">
              <a:lnSpc>
                <a:spcPct val="100000"/>
              </a:lnSpc>
              <a:spcBef>
                <a:spcPts val="0"/>
              </a:spcBef>
              <a:spcAft>
                <a:spcPts val="0"/>
              </a:spcAft>
              <a:buClr>
                <a:srgbClr val="7E3DBC"/>
              </a:buClr>
              <a:buSzPct val="111111"/>
              <a:buFont typeface="Tahoma"/>
              <a:buNone/>
            </a:pPr>
            <a:r>
              <a:t/>
            </a:r>
            <a:endParaRPr/>
          </a:p>
          <a:p>
            <a:pPr indent="0" lvl="0" marL="0" rtl="0" algn="l">
              <a:lnSpc>
                <a:spcPct val="100000"/>
              </a:lnSpc>
              <a:spcBef>
                <a:spcPts val="0"/>
              </a:spcBef>
              <a:spcAft>
                <a:spcPts val="0"/>
              </a:spcAft>
              <a:buClr>
                <a:srgbClr val="7E3DBC"/>
              </a:buClr>
              <a:buSzPct val="45454"/>
              <a:buFont typeface="Tahoma"/>
              <a:buNone/>
            </a:pPr>
            <a:r>
              <a:rPr b="1" lang="tr-TR">
                <a:solidFill>
                  <a:srgbClr val="7E3DBC"/>
                </a:solidFill>
                <a:latin typeface="Tahoma"/>
                <a:ea typeface="Tahoma"/>
                <a:cs typeface="Tahoma"/>
                <a:sym typeface="Tahoma"/>
              </a:rPr>
              <a:t>Objectives:</a:t>
            </a:r>
            <a:endParaRPr/>
          </a:p>
          <a:p>
            <a:pPr indent="0" lvl="0" marL="0" rtl="0" algn="l">
              <a:lnSpc>
                <a:spcPct val="100000"/>
              </a:lnSpc>
              <a:spcBef>
                <a:spcPts val="0"/>
              </a:spcBef>
              <a:spcAft>
                <a:spcPts val="0"/>
              </a:spcAft>
              <a:buClr>
                <a:srgbClr val="7E3DBC"/>
              </a:buClr>
              <a:buSzPct val="45454"/>
              <a:buFont typeface="Tahoma"/>
              <a:buNone/>
            </a:pPr>
            <a:r>
              <a:t/>
            </a:r>
            <a:endParaRPr b="1">
              <a:solidFill>
                <a:srgbClr val="7E3DBC"/>
              </a:solidFill>
              <a:latin typeface="Tahoma"/>
              <a:ea typeface="Tahoma"/>
              <a:cs typeface="Tahoma"/>
              <a:sym typeface="Tahoma"/>
            </a:endParaRPr>
          </a:p>
        </p:txBody>
      </p:sp>
      <p:sp>
        <p:nvSpPr>
          <p:cNvPr id="169" name="Google Shape;169;p2"/>
          <p:cNvSpPr txBox="1"/>
          <p:nvPr>
            <p:ph idx="1" type="body"/>
          </p:nvPr>
        </p:nvSpPr>
        <p:spPr>
          <a:xfrm>
            <a:off x="542381" y="1933232"/>
            <a:ext cx="6220063" cy="4525689"/>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800"/>
              <a:buChar char="•"/>
            </a:pPr>
            <a:r>
              <a:rPr lang="tr-TR"/>
              <a:t>By the end of this lesson, students will be able to identify different types of agricultural soil and understand their uses in farming.</a:t>
            </a:r>
            <a:endParaRPr sz="2800">
              <a:latin typeface="Tahoma"/>
              <a:ea typeface="Tahoma"/>
              <a:cs typeface="Tahoma"/>
              <a:sym typeface="Tahoma"/>
            </a:endParaRPr>
          </a:p>
          <a:p>
            <a:pPr indent="0" lvl="0" marL="0" rtl="0" algn="l">
              <a:lnSpc>
                <a:spcPct val="100000"/>
              </a:lnSpc>
              <a:spcBef>
                <a:spcPts val="0"/>
              </a:spcBef>
              <a:spcAft>
                <a:spcPts val="0"/>
              </a:spcAft>
              <a:buSzPts val="1800"/>
              <a:buNone/>
            </a:pPr>
            <a:r>
              <a:rPr b="1" lang="tr-TR" sz="3600">
                <a:solidFill>
                  <a:srgbClr val="674EA7"/>
                </a:solidFill>
                <a:latin typeface="Tahoma"/>
                <a:ea typeface="Tahoma"/>
                <a:cs typeface="Tahoma"/>
                <a:sym typeface="Tahoma"/>
              </a:rPr>
              <a:t>Intersecting objectives:</a:t>
            </a:r>
            <a:endParaRPr/>
          </a:p>
          <a:p>
            <a:pPr indent="-342900" lvl="0" marL="342900" rtl="0" algn="l">
              <a:lnSpc>
                <a:spcPct val="100000"/>
              </a:lnSpc>
              <a:spcBef>
                <a:spcPts val="0"/>
              </a:spcBef>
              <a:spcAft>
                <a:spcPts val="0"/>
              </a:spcAft>
              <a:buClr>
                <a:schemeClr val="dk1"/>
              </a:buClr>
              <a:buSzPts val="1800"/>
              <a:buChar char="•"/>
            </a:pPr>
            <a:r>
              <a:rPr b="0" lang="tr-TR" sz="3000">
                <a:solidFill>
                  <a:srgbClr val="000000"/>
                </a:solidFill>
                <a:latin typeface="Calibri"/>
                <a:ea typeface="Calibri"/>
                <a:cs typeface="Calibri"/>
                <a:sym typeface="Calibri"/>
              </a:rPr>
              <a:t>Students will understand how soil, together with other agricultural and natural features, is necessary for productive and efficient farming</a:t>
            </a:r>
            <a:endParaRPr/>
          </a:p>
        </p:txBody>
      </p:sp>
      <p:sp>
        <p:nvSpPr>
          <p:cNvPr id="170" name="Google Shape;170;p2"/>
          <p:cNvSpPr txBox="1"/>
          <p:nvPr/>
        </p:nvSpPr>
        <p:spPr>
          <a:xfrm>
            <a:off x="8246635" y="3649799"/>
            <a:ext cx="1239000" cy="123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p2"/>
          <p:cNvPicPr preferRelativeResize="0"/>
          <p:nvPr/>
        </p:nvPicPr>
        <p:blipFill rotWithShape="1">
          <a:blip r:embed="rId3">
            <a:alphaModFix/>
          </a:blip>
          <a:srcRect b="0" l="0" r="0" t="0"/>
          <a:stretch/>
        </p:blipFill>
        <p:spPr>
          <a:xfrm>
            <a:off x="6914852" y="1570054"/>
            <a:ext cx="3807800" cy="2575973"/>
          </a:xfrm>
          <a:prstGeom prst="rect">
            <a:avLst/>
          </a:prstGeom>
          <a:noFill/>
          <a:ln>
            <a:noFill/>
          </a:ln>
        </p:spPr>
      </p:pic>
      <p:sp>
        <p:nvSpPr>
          <p:cNvPr id="172" name="Google Shape;172;p2"/>
          <p:cNvSpPr txBox="1"/>
          <p:nvPr/>
        </p:nvSpPr>
        <p:spPr>
          <a:xfrm>
            <a:off x="881198" y="497372"/>
            <a:ext cx="10692765" cy="651160"/>
          </a:xfrm>
          <a:prstGeom prst="rect">
            <a:avLst/>
          </a:prstGeom>
          <a:noFill/>
          <a:ln>
            <a:noFill/>
          </a:ln>
        </p:spPr>
        <p:txBody>
          <a:bodyPr anchorCtr="0" anchor="ctr" bIns="45700" lIns="91425" spcFirstLastPara="1" rIns="91425" wrap="square" tIns="45700">
            <a:normAutofit fontScale="32500" lnSpcReduction="20000"/>
          </a:bodyPr>
          <a:lstStyle/>
          <a:p>
            <a:pPr indent="0" lvl="0" marL="0" marR="0" rtl="0" algn="ctr">
              <a:lnSpc>
                <a:spcPct val="100000"/>
              </a:lnSpc>
              <a:spcBef>
                <a:spcPts val="0"/>
              </a:spcBef>
              <a:spcAft>
                <a:spcPts val="0"/>
              </a:spcAft>
              <a:buClr>
                <a:srgbClr val="7E3DBC"/>
              </a:buClr>
              <a:buSzPct val="125874"/>
              <a:buFont typeface="Tahoma"/>
              <a:buNone/>
            </a:pPr>
            <a:r>
              <a:t/>
            </a:r>
            <a:endParaRPr b="0"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E3DBC"/>
              </a:buClr>
              <a:buSzPct val="162962"/>
              <a:buFont typeface="Tahoma"/>
              <a:buNone/>
            </a:pPr>
            <a:r>
              <a:rPr b="1" i="0" lang="tr-TR" sz="8400" u="none" cap="none" strike="noStrike">
                <a:solidFill>
                  <a:srgbClr val="7E3DBC"/>
                </a:solidFill>
                <a:latin typeface="Tahoma"/>
                <a:ea typeface="Tahoma"/>
                <a:cs typeface="Tahoma"/>
                <a:sym typeface="Tahoma"/>
              </a:rPr>
              <a:t>LESSON PLAN 1:The science of soil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3"/>
          <p:cNvSpPr txBox="1"/>
          <p:nvPr>
            <p:ph type="title"/>
          </p:nvPr>
        </p:nvSpPr>
        <p:spPr>
          <a:xfrm>
            <a:off x="594044" y="274638"/>
            <a:ext cx="106929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7E3DBC"/>
              </a:buClr>
              <a:buSzPct val="100000"/>
              <a:buFont typeface="Tahoma"/>
              <a:buNone/>
            </a:pPr>
            <a:r>
              <a:rPr b="1" lang="tr-TR">
                <a:solidFill>
                  <a:srgbClr val="7E3DBC"/>
                </a:solidFill>
                <a:latin typeface="Tahoma"/>
                <a:ea typeface="Tahoma"/>
                <a:cs typeface="Tahoma"/>
                <a:sym typeface="Tahoma"/>
              </a:rPr>
              <a:t>Conclusion and discussion: </a:t>
            </a:r>
            <a:endParaRPr/>
          </a:p>
          <a:p>
            <a:pPr indent="0" lvl="0" marL="0" rtl="0" algn="l">
              <a:lnSpc>
                <a:spcPct val="100000"/>
              </a:lnSpc>
              <a:spcBef>
                <a:spcPts val="0"/>
              </a:spcBef>
              <a:spcAft>
                <a:spcPts val="0"/>
              </a:spcAft>
              <a:buClr>
                <a:srgbClr val="7E3DBC"/>
              </a:buClr>
              <a:buSzPct val="40909"/>
              <a:buFont typeface="Tahoma"/>
              <a:buNone/>
            </a:pPr>
            <a:r>
              <a:rPr b="1" lang="tr-TR">
                <a:solidFill>
                  <a:srgbClr val="7E3DBC"/>
                </a:solidFill>
                <a:latin typeface="Tahoma"/>
                <a:ea typeface="Tahoma"/>
                <a:cs typeface="Tahoma"/>
                <a:sym typeface="Tahoma"/>
              </a:rPr>
              <a:t>(10 min)</a:t>
            </a:r>
            <a:endParaRPr/>
          </a:p>
        </p:txBody>
      </p:sp>
      <p:sp>
        <p:nvSpPr>
          <p:cNvPr id="303" name="Google Shape;303;p33"/>
          <p:cNvSpPr txBox="1"/>
          <p:nvPr>
            <p:ph idx="1" type="body"/>
          </p:nvPr>
        </p:nvSpPr>
        <p:spPr>
          <a:xfrm>
            <a:off x="594044" y="1600204"/>
            <a:ext cx="10692900" cy="45261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tr-TR" sz="3000">
                <a:latin typeface="Tahoma"/>
                <a:ea typeface="Tahoma"/>
                <a:cs typeface="Tahoma"/>
                <a:sym typeface="Tahoma"/>
              </a:rPr>
              <a:t>Gather students back in a classroom setting.</a:t>
            </a:r>
            <a:endParaRPr sz="3000">
              <a:latin typeface="Tahoma"/>
              <a:ea typeface="Tahoma"/>
              <a:cs typeface="Tahoma"/>
              <a:sym typeface="Tahoma"/>
            </a:endParaRPr>
          </a:p>
          <a:p>
            <a:pPr indent="-419100" lvl="0" marL="457200" rtl="0" algn="l">
              <a:lnSpc>
                <a:spcPct val="115000"/>
              </a:lnSpc>
              <a:spcBef>
                <a:spcPts val="0"/>
              </a:spcBef>
              <a:spcAft>
                <a:spcPts val="0"/>
              </a:spcAft>
              <a:buSzPts val="3000"/>
              <a:buFont typeface="Tahoma"/>
              <a:buChar char="-"/>
            </a:pPr>
            <a:r>
              <a:rPr lang="tr-TR" sz="3000">
                <a:latin typeface="Tahoma"/>
                <a:ea typeface="Tahoma"/>
                <a:cs typeface="Tahoma"/>
                <a:sym typeface="Tahoma"/>
              </a:rPr>
              <a:t>Play </a:t>
            </a:r>
            <a:r>
              <a:rPr lang="tr-TR" sz="2300" u="sng">
                <a:solidFill>
                  <a:schemeClr val="hlink"/>
                </a:solidFill>
                <a:latin typeface="Tahoma"/>
                <a:ea typeface="Tahoma"/>
                <a:cs typeface="Tahoma"/>
                <a:sym typeface="Tahoma"/>
                <a:hlinkClick r:id="rId3"/>
              </a:rPr>
              <a:t>https://wordwall.net/resource/61400455</a:t>
            </a:r>
            <a:endParaRPr sz="3600">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rPr lang="tr-TR" sz="3000">
                <a:latin typeface="Tahoma"/>
                <a:ea typeface="Tahoma"/>
                <a:cs typeface="Tahoma"/>
                <a:sym typeface="Tahoma"/>
              </a:rPr>
              <a:t>- Discuss what they learned about soil types and their role in farming.</a:t>
            </a:r>
            <a:endParaRPr sz="3000">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rPr lang="tr-TR" sz="3000">
                <a:latin typeface="Tahoma"/>
                <a:ea typeface="Tahoma"/>
                <a:cs typeface="Tahoma"/>
                <a:sym typeface="Tahoma"/>
              </a:rPr>
              <a:t>- Encourage questions and reflections.</a:t>
            </a:r>
            <a:endParaRPr sz="3000">
              <a:latin typeface="Tahoma"/>
              <a:ea typeface="Tahoma"/>
              <a:cs typeface="Tahoma"/>
              <a:sym typeface="Tahoma"/>
            </a:endParaRPr>
          </a:p>
        </p:txBody>
      </p:sp>
      <p:pic>
        <p:nvPicPr>
          <p:cNvPr id="304" name="Google Shape;304;p33"/>
          <p:cNvPicPr preferRelativeResize="0"/>
          <p:nvPr/>
        </p:nvPicPr>
        <p:blipFill rotWithShape="1">
          <a:blip r:embed="rId4">
            <a:alphaModFix/>
          </a:blip>
          <a:srcRect b="0" l="0" r="0" t="0"/>
          <a:stretch/>
        </p:blipFill>
        <p:spPr>
          <a:xfrm>
            <a:off x="3264408" y="3863254"/>
            <a:ext cx="6349510" cy="31749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4"/>
          <p:cNvSpPr txBox="1"/>
          <p:nvPr>
            <p:ph idx="1" type="body"/>
          </p:nvPr>
        </p:nvSpPr>
        <p:spPr>
          <a:xfrm>
            <a:off x="2141092" y="265175"/>
            <a:ext cx="7598664" cy="1125551"/>
          </a:xfrm>
          <a:prstGeom prst="rect">
            <a:avLst/>
          </a:prstGeom>
          <a:noFill/>
          <a:ln>
            <a:noFill/>
          </a:ln>
        </p:spPr>
        <p:txBody>
          <a:bodyPr anchorCtr="0" anchor="t" bIns="45700" lIns="91425" spcFirstLastPara="1" rIns="91425" wrap="square" tIns="45700">
            <a:normAutofit fontScale="55000" lnSpcReduction="20000"/>
          </a:bodyPr>
          <a:lstStyle/>
          <a:p>
            <a:pPr indent="0" lvl="0" marL="0" marR="0" rtl="0" algn="ctr">
              <a:lnSpc>
                <a:spcPct val="100000"/>
              </a:lnSpc>
              <a:spcBef>
                <a:spcPts val="575"/>
              </a:spcBef>
              <a:spcAft>
                <a:spcPts val="0"/>
              </a:spcAft>
              <a:buClr>
                <a:srgbClr val="409B1B"/>
              </a:buClr>
              <a:buSzPct val="100000"/>
              <a:buFont typeface="Arial"/>
              <a:buNone/>
            </a:pPr>
            <a:br>
              <a:rPr b="1" i="0" lang="tr-TR" sz="3600" u="none" cap="none" strike="noStrike">
                <a:solidFill>
                  <a:srgbClr val="409B1B"/>
                </a:solidFill>
                <a:latin typeface="Tahoma"/>
                <a:ea typeface="Tahoma"/>
                <a:cs typeface="Tahoma"/>
                <a:sym typeface="Tahoma"/>
              </a:rPr>
            </a:br>
            <a:r>
              <a:rPr b="1" i="0" lang="tr-TR" sz="6629" u="none" cap="none" strike="noStrike">
                <a:solidFill>
                  <a:srgbClr val="409B1B"/>
                </a:solidFill>
                <a:latin typeface="Tahoma"/>
                <a:ea typeface="Tahoma"/>
                <a:cs typeface="Tahoma"/>
                <a:sym typeface="Tahoma"/>
              </a:rPr>
              <a:t>Thank you for </a:t>
            </a:r>
            <a:r>
              <a:rPr b="1" lang="tr-TR" sz="6629">
                <a:solidFill>
                  <a:srgbClr val="409B1B"/>
                </a:solidFill>
                <a:latin typeface="Tahoma"/>
                <a:ea typeface="Tahoma"/>
                <a:cs typeface="Tahoma"/>
                <a:sym typeface="Tahoma"/>
              </a:rPr>
              <a:t>your attention!</a:t>
            </a:r>
            <a:endParaRPr sz="5229"/>
          </a:p>
          <a:p>
            <a:pPr indent="0" lvl="0" marL="0" rtl="0" algn="l">
              <a:lnSpc>
                <a:spcPct val="100000"/>
              </a:lnSpc>
              <a:spcBef>
                <a:spcPts val="200"/>
              </a:spcBef>
              <a:spcAft>
                <a:spcPts val="0"/>
              </a:spcAft>
              <a:buClr>
                <a:schemeClr val="dk1"/>
              </a:buClr>
              <a:buSzPct val="44087"/>
              <a:buNone/>
            </a:pPr>
            <a:r>
              <a:t/>
            </a:r>
            <a:endParaRPr b="0" i="0" sz="3629">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ctr">
              <a:lnSpc>
                <a:spcPct val="100000"/>
              </a:lnSpc>
              <a:spcBef>
                <a:spcPts val="237"/>
              </a:spcBef>
              <a:spcAft>
                <a:spcPts val="0"/>
              </a:spcAft>
              <a:buClr>
                <a:srgbClr val="000000"/>
              </a:buClr>
              <a:buSzPct val="100000"/>
              <a:buNone/>
            </a:pPr>
            <a:r>
              <a:t/>
            </a:r>
            <a:endParaRPr sz="1900">
              <a:latin typeface="Tahoma"/>
              <a:ea typeface="Tahoma"/>
              <a:cs typeface="Tahoma"/>
              <a:sym typeface="Tahoma"/>
            </a:endParaRPr>
          </a:p>
        </p:txBody>
      </p:sp>
      <p:pic>
        <p:nvPicPr>
          <p:cNvPr id="310" name="Google Shape;310;p34"/>
          <p:cNvPicPr preferRelativeResize="0"/>
          <p:nvPr/>
        </p:nvPicPr>
        <p:blipFill rotWithShape="1">
          <a:blip r:embed="rId3">
            <a:alphaModFix/>
          </a:blip>
          <a:srcRect b="0" l="0" r="0" t="0"/>
          <a:stretch/>
        </p:blipFill>
        <p:spPr>
          <a:xfrm>
            <a:off x="5416255" y="6378284"/>
            <a:ext cx="1048337" cy="365125"/>
          </a:xfrm>
          <a:prstGeom prst="rect">
            <a:avLst/>
          </a:prstGeom>
          <a:noFill/>
          <a:ln>
            <a:noFill/>
          </a:ln>
        </p:spPr>
      </p:pic>
      <p:sp>
        <p:nvSpPr>
          <p:cNvPr id="311" name="Google Shape;311;p34"/>
          <p:cNvSpPr txBox="1"/>
          <p:nvPr/>
        </p:nvSpPr>
        <p:spPr>
          <a:xfrm>
            <a:off x="1474978" y="1600200"/>
            <a:ext cx="9198864" cy="2387600"/>
          </a:xfrm>
          <a:prstGeom prst="rect">
            <a:avLst/>
          </a:prstGeom>
          <a:noFill/>
          <a:ln>
            <a:noFill/>
          </a:ln>
        </p:spPr>
        <p:txBody>
          <a:bodyPr anchorCtr="0" anchor="ctr" bIns="45700" lIns="91425" spcFirstLastPara="1" rIns="91425" wrap="square" tIns="45700">
            <a:normAutofit fontScale="97500" lnSpcReduction="10000"/>
          </a:bodyPr>
          <a:lstStyle/>
          <a:p>
            <a:pPr indent="0" lvl="0" marL="0" marR="0" rtl="0" algn="ctr">
              <a:lnSpc>
                <a:spcPct val="100000"/>
              </a:lnSpc>
              <a:spcBef>
                <a:spcPts val="0"/>
              </a:spcBef>
              <a:spcAft>
                <a:spcPts val="0"/>
              </a:spcAft>
              <a:buClr>
                <a:srgbClr val="7E3DBC"/>
              </a:buClr>
              <a:buSzPct val="100000"/>
              <a:buFont typeface="Tahoma"/>
              <a:buNone/>
            </a:pPr>
            <a:r>
              <a:rPr b="1" i="0" lang="tr-TR" sz="6600" u="none" cap="none" strike="noStrike">
                <a:solidFill>
                  <a:srgbClr val="7E3DBC"/>
                </a:solidFill>
                <a:latin typeface="Tahoma"/>
                <a:ea typeface="Tahoma"/>
                <a:cs typeface="Tahoma"/>
                <a:sym typeface="Tahoma"/>
              </a:rPr>
              <a:t>Module 5</a:t>
            </a:r>
            <a:endParaRPr/>
          </a:p>
          <a:p>
            <a:pPr indent="0" lvl="0" marL="0" marR="0" rtl="0" algn="ctr">
              <a:lnSpc>
                <a:spcPct val="100000"/>
              </a:lnSpc>
              <a:spcBef>
                <a:spcPts val="0"/>
              </a:spcBef>
              <a:spcAft>
                <a:spcPts val="0"/>
              </a:spcAft>
              <a:buClr>
                <a:srgbClr val="7E3DBC"/>
              </a:buClr>
              <a:buSzPct val="162962"/>
              <a:buFont typeface="Tahoma"/>
              <a:buNone/>
            </a:pPr>
            <a:r>
              <a:rPr b="1" i="0" lang="tr-TR" sz="3000" u="none" cap="none" strike="noStrike">
                <a:solidFill>
                  <a:srgbClr val="7E3DBC"/>
                </a:solidFill>
                <a:latin typeface="Tahoma"/>
                <a:ea typeface="Tahoma"/>
                <a:cs typeface="Tahoma"/>
                <a:sym typeface="Tahoma"/>
              </a:rPr>
              <a:t>Farm Life as </a:t>
            </a:r>
            <a:endParaRPr b="0"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E3DBC"/>
              </a:buClr>
              <a:buSzPct val="162962"/>
              <a:buFont typeface="Tahoma"/>
              <a:buNone/>
            </a:pPr>
            <a:r>
              <a:rPr b="1" i="0" lang="tr-TR" sz="3000" u="none" cap="none" strike="noStrike">
                <a:solidFill>
                  <a:srgbClr val="7E3DBC"/>
                </a:solidFill>
                <a:latin typeface="Tahoma"/>
                <a:ea typeface="Tahoma"/>
                <a:cs typeface="Tahoma"/>
                <a:sym typeface="Tahoma"/>
              </a:rPr>
              <a:t>an Out-of-School Learning Environment Storytelling</a:t>
            </a:r>
            <a:endParaRPr b="0" i="0" sz="4400" u="none" cap="none" strike="noStrike">
              <a:solidFill>
                <a:schemeClr val="dk1"/>
              </a:solidFill>
              <a:latin typeface="Calibri"/>
              <a:ea typeface="Calibri"/>
              <a:cs typeface="Calibri"/>
              <a:sym typeface="Calibri"/>
            </a:endParaRPr>
          </a:p>
        </p:txBody>
      </p:sp>
      <p:sp>
        <p:nvSpPr>
          <p:cNvPr id="312" name="Google Shape;312;p34"/>
          <p:cNvSpPr txBox="1"/>
          <p:nvPr/>
        </p:nvSpPr>
        <p:spPr>
          <a:xfrm>
            <a:off x="585575" y="4967057"/>
            <a:ext cx="10709700" cy="8639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575"/>
              </a:spcBef>
              <a:spcAft>
                <a:spcPts val="0"/>
              </a:spcAft>
              <a:buClr>
                <a:srgbClr val="409B1B"/>
              </a:buClr>
              <a:buSzPts val="1600"/>
              <a:buFont typeface="Arial"/>
              <a:buNone/>
            </a:pPr>
            <a:r>
              <a:rPr b="0" i="0" lang="tr-TR" sz="1600" u="none" cap="none" strike="noStrike">
                <a:solidFill>
                  <a:schemeClr val="dk1"/>
                </a:solidFill>
                <a:latin typeface="Tahoma"/>
                <a:ea typeface="Tahoma"/>
                <a:cs typeface="Tahoma"/>
                <a:sym typeface="Tahoma"/>
              </a:rPr>
              <a:t>Co-funded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b="0" i="0" lang="tr-TR" sz="1600" u="none" cap="none" strike="noStrike">
                <a:solidFill>
                  <a:srgbClr val="000000"/>
                </a:solidFill>
                <a:latin typeface="Tahoma"/>
                <a:ea typeface="Tahoma"/>
                <a:cs typeface="Tahoma"/>
                <a:sym typeface="Tahoma"/>
              </a:rPr>
              <a:t> </a:t>
            </a:r>
            <a:endParaRPr b="0" i="0" sz="1600" u="none" cap="none" strike="noStrike">
              <a:solidFill>
                <a:schemeClr val="dk1"/>
              </a:solidFill>
              <a:latin typeface="Tahoma"/>
              <a:ea typeface="Tahoma"/>
              <a:cs typeface="Tahoma"/>
              <a:sym typeface="Tahoma"/>
            </a:endParaRPr>
          </a:p>
        </p:txBody>
      </p:sp>
      <p:sp>
        <p:nvSpPr>
          <p:cNvPr id="313" name="Google Shape;313;p34"/>
          <p:cNvSpPr txBox="1"/>
          <p:nvPr/>
        </p:nvSpPr>
        <p:spPr>
          <a:xfrm>
            <a:off x="6675125" y="4054625"/>
            <a:ext cx="4929300" cy="1015500"/>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100000"/>
              </a:lnSpc>
              <a:spcBef>
                <a:spcPts val="640"/>
              </a:spcBef>
              <a:spcAft>
                <a:spcPts val="0"/>
              </a:spcAft>
              <a:buClr>
                <a:srgbClr val="409B1B"/>
              </a:buClr>
              <a:buSzPct val="133333"/>
              <a:buFont typeface="Arial"/>
              <a:buNone/>
            </a:pPr>
            <a:r>
              <a:rPr b="1" i="0" lang="tr-TR" sz="2400" u="none" cap="none" strike="noStrike">
                <a:solidFill>
                  <a:srgbClr val="409B1B"/>
                </a:solidFill>
                <a:latin typeface="Tahoma"/>
                <a:ea typeface="Tahoma"/>
                <a:cs typeface="Tahoma"/>
                <a:sym typeface="Tahoma"/>
              </a:rPr>
              <a:t>Szko</a:t>
            </a:r>
            <a:r>
              <a:rPr b="1" lang="tr-TR" sz="2400">
                <a:solidFill>
                  <a:srgbClr val="409B1B"/>
                </a:solidFill>
                <a:latin typeface="Tahoma"/>
                <a:ea typeface="Tahoma"/>
                <a:cs typeface="Tahoma"/>
                <a:sym typeface="Tahoma"/>
              </a:rPr>
              <a:t>ł</a:t>
            </a:r>
            <a:r>
              <a:rPr b="1" i="0" lang="tr-TR" sz="2400" u="none" cap="none" strike="noStrike">
                <a:solidFill>
                  <a:srgbClr val="409B1B"/>
                </a:solidFill>
                <a:latin typeface="Tahoma"/>
                <a:ea typeface="Tahoma"/>
                <a:cs typeface="Tahoma"/>
                <a:sym typeface="Tahoma"/>
              </a:rPr>
              <a:t>a Podstawowa z Oddziałami Dwujęzycznymi nr 20 im. Jana Gutenberga Fundacji Szkolnej w Warszawie</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Facilitation</a:t>
            </a:r>
            <a:endParaRPr/>
          </a:p>
        </p:txBody>
      </p:sp>
      <p:sp>
        <p:nvSpPr>
          <p:cNvPr id="178" name="Google Shape;178;p3"/>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77800" rtl="0" algn="l">
              <a:lnSpc>
                <a:spcPct val="100000"/>
              </a:lnSpc>
              <a:spcBef>
                <a:spcPts val="0"/>
              </a:spcBef>
              <a:spcAft>
                <a:spcPts val="0"/>
              </a:spcAft>
              <a:buClr>
                <a:schemeClr val="dk1"/>
              </a:buClr>
              <a:buSzPts val="2800"/>
              <a:buNone/>
            </a:pPr>
            <a:r>
              <a:t/>
            </a:r>
            <a:endParaRPr sz="2800">
              <a:latin typeface="Tahoma"/>
              <a:ea typeface="Tahoma"/>
              <a:cs typeface="Tahoma"/>
              <a:sym typeface="Tahoma"/>
            </a:endParaRPr>
          </a:p>
          <a:p>
            <a:pPr indent="-342900" lvl="0" marL="342900" rtl="0" algn="l">
              <a:lnSpc>
                <a:spcPct val="100000"/>
              </a:lnSpc>
              <a:spcBef>
                <a:spcPts val="0"/>
              </a:spcBef>
              <a:spcAft>
                <a:spcPts val="0"/>
              </a:spcAft>
              <a:buClr>
                <a:schemeClr val="dk1"/>
              </a:buClr>
              <a:buSzPts val="1800"/>
              <a:buChar char="•"/>
            </a:pPr>
            <a:r>
              <a:rPr lang="tr-TR"/>
              <a:t>Samples of different types of soil (sand, silt, clay, loam)</a:t>
            </a:r>
            <a:endParaRPr/>
          </a:p>
          <a:p>
            <a:pPr indent="-342900" lvl="0" marL="342900" rtl="0" algn="l">
              <a:lnSpc>
                <a:spcPct val="100000"/>
              </a:lnSpc>
              <a:spcBef>
                <a:spcPts val="0"/>
              </a:spcBef>
              <a:spcAft>
                <a:spcPts val="0"/>
              </a:spcAft>
              <a:buClr>
                <a:schemeClr val="dk1"/>
              </a:buClr>
              <a:buSzPts val="1800"/>
              <a:buChar char="•"/>
            </a:pPr>
            <a:r>
              <a:rPr lang="tr-TR"/>
              <a:t>Small containers with sand, silt, clay, and loam for hands-on exploration</a:t>
            </a:r>
            <a:endParaRPr/>
          </a:p>
          <a:p>
            <a:pPr indent="-342900" lvl="0" marL="342900" rtl="0" algn="l">
              <a:lnSpc>
                <a:spcPct val="100000"/>
              </a:lnSpc>
              <a:spcBef>
                <a:spcPts val="0"/>
              </a:spcBef>
              <a:spcAft>
                <a:spcPts val="0"/>
              </a:spcAft>
              <a:buClr>
                <a:schemeClr val="dk1"/>
              </a:buClr>
              <a:buSzPts val="1800"/>
              <a:buChar char="•"/>
            </a:pPr>
            <a:r>
              <a:rPr lang="tr-TR"/>
              <a:t>Posters or images of crops grown in different types of soil</a:t>
            </a:r>
            <a:endParaRPr/>
          </a:p>
          <a:p>
            <a:pPr indent="-342900" lvl="0" marL="342900" rtl="0" algn="l">
              <a:lnSpc>
                <a:spcPct val="100000"/>
              </a:lnSpc>
              <a:spcBef>
                <a:spcPts val="0"/>
              </a:spcBef>
              <a:spcAft>
                <a:spcPts val="0"/>
              </a:spcAft>
              <a:buClr>
                <a:schemeClr val="dk1"/>
              </a:buClr>
              <a:buSzPts val="1800"/>
              <a:buChar char="•"/>
            </a:pPr>
            <a:r>
              <a:rPr lang="tr-TR"/>
              <a:t>Students to wear aprons or old clothes (they may get dirty)</a:t>
            </a:r>
            <a:endParaRPr/>
          </a:p>
          <a:p>
            <a:pPr indent="-342900" lvl="0" marL="342900" rtl="0" algn="l">
              <a:lnSpc>
                <a:spcPct val="100000"/>
              </a:lnSpc>
              <a:spcBef>
                <a:spcPts val="0"/>
              </a:spcBef>
              <a:spcAft>
                <a:spcPts val="0"/>
              </a:spcAft>
              <a:buClr>
                <a:schemeClr val="dk1"/>
              </a:buClr>
              <a:buSzPts val="1800"/>
              <a:buChar char="•"/>
            </a:pPr>
            <a:r>
              <a:rPr lang="tr-TR"/>
              <a:t>Seeds or small potted plants for a hands-on activity </a:t>
            </a:r>
            <a:endParaRPr/>
          </a:p>
          <a:p>
            <a:pPr indent="-342900" lvl="0" marL="342900" rtl="0" algn="l">
              <a:lnSpc>
                <a:spcPct val="100000"/>
              </a:lnSpc>
              <a:spcBef>
                <a:spcPts val="0"/>
              </a:spcBef>
              <a:spcAft>
                <a:spcPts val="0"/>
              </a:spcAft>
              <a:buClr>
                <a:schemeClr val="dk1"/>
              </a:buClr>
              <a:buSzPts val="1800"/>
              <a:buChar char="•"/>
            </a:pPr>
            <a:r>
              <a:rPr lang="tr-TR"/>
              <a:t>Small containers such as yoghurt cups for each student (for planting their own seeds/plants</a:t>
            </a:r>
            <a:endParaRPr/>
          </a:p>
          <a:p>
            <a:pPr indent="0" lvl="0" marL="0" rtl="0" algn="l">
              <a:lnSpc>
                <a:spcPct val="100000"/>
              </a:lnSpc>
              <a:spcBef>
                <a:spcPts val="0"/>
              </a:spcBef>
              <a:spcAft>
                <a:spcPts val="0"/>
              </a:spcAft>
              <a:buSzPts val="1800"/>
              <a:buNone/>
            </a:pPr>
            <a:r>
              <a:t/>
            </a:r>
            <a:endParaRPr/>
          </a:p>
        </p:txBody>
      </p:sp>
      <p:pic>
        <p:nvPicPr>
          <p:cNvPr id="179" name="Google Shape;179;p3"/>
          <p:cNvPicPr preferRelativeResize="0"/>
          <p:nvPr/>
        </p:nvPicPr>
        <p:blipFill rotWithShape="1">
          <a:blip r:embed="rId3">
            <a:alphaModFix/>
          </a:blip>
          <a:srcRect b="0" l="0" r="0" t="0"/>
          <a:stretch/>
        </p:blipFill>
        <p:spPr>
          <a:xfrm>
            <a:off x="8420100" y="127775"/>
            <a:ext cx="2772198" cy="1870686"/>
          </a:xfrm>
          <a:prstGeom prst="rect">
            <a:avLst/>
          </a:prstGeom>
          <a:noFill/>
          <a:ln>
            <a:noFill/>
          </a:ln>
        </p:spPr>
      </p:pic>
      <p:pic>
        <p:nvPicPr>
          <p:cNvPr id="180" name="Google Shape;180;p3"/>
          <p:cNvPicPr preferRelativeResize="0"/>
          <p:nvPr/>
        </p:nvPicPr>
        <p:blipFill rotWithShape="1">
          <a:blip r:embed="rId4">
            <a:alphaModFix/>
          </a:blip>
          <a:srcRect b="0" l="0" r="0" t="0"/>
          <a:stretch/>
        </p:blipFill>
        <p:spPr>
          <a:xfrm>
            <a:off x="5317100" y="15188"/>
            <a:ext cx="2095850" cy="2095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4"/>
          <p:cNvPicPr preferRelativeResize="0"/>
          <p:nvPr/>
        </p:nvPicPr>
        <p:blipFill rotWithShape="1">
          <a:blip r:embed="rId3">
            <a:alphaModFix/>
          </a:blip>
          <a:srcRect b="0" l="8838" r="9339" t="0"/>
          <a:stretch/>
        </p:blipFill>
        <p:spPr>
          <a:xfrm>
            <a:off x="5824728" y="1513008"/>
            <a:ext cx="5769864" cy="4407299"/>
          </a:xfrm>
          <a:prstGeom prst="rect">
            <a:avLst/>
          </a:prstGeom>
          <a:noFill/>
          <a:ln>
            <a:noFill/>
          </a:ln>
        </p:spPr>
      </p:pic>
      <p:sp>
        <p:nvSpPr>
          <p:cNvPr id="186" name="Google Shape;186;p4"/>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Resources required</a:t>
            </a:r>
            <a:endParaRPr/>
          </a:p>
        </p:txBody>
      </p:sp>
      <p:sp>
        <p:nvSpPr>
          <p:cNvPr id="187" name="Google Shape;187;p4"/>
          <p:cNvSpPr txBox="1"/>
          <p:nvPr>
            <p:ph idx="1" type="body"/>
          </p:nvPr>
        </p:nvSpPr>
        <p:spPr>
          <a:xfrm>
            <a:off x="594045" y="1600204"/>
            <a:ext cx="5971348"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800"/>
              <a:buChar char="•"/>
            </a:pPr>
            <a:r>
              <a:rPr lang="tr-TR" sz="2400">
                <a:latin typeface="Arial"/>
                <a:ea typeface="Arial"/>
                <a:cs typeface="Arial"/>
                <a:sym typeface="Arial"/>
              </a:rPr>
              <a:t>Smartboard with Internet access</a:t>
            </a:r>
            <a:endParaRPr sz="2400">
              <a:latin typeface="Arial"/>
              <a:ea typeface="Arial"/>
              <a:cs typeface="Arial"/>
              <a:sym typeface="Arial"/>
            </a:endParaRPr>
          </a:p>
          <a:p>
            <a:pPr indent="-342900" lvl="0" marL="342900" rtl="0" algn="l">
              <a:lnSpc>
                <a:spcPct val="100000"/>
              </a:lnSpc>
              <a:spcBef>
                <a:spcPts val="0"/>
              </a:spcBef>
              <a:spcAft>
                <a:spcPts val="0"/>
              </a:spcAft>
              <a:buSzPts val="1800"/>
              <a:buChar char="•"/>
            </a:pPr>
            <a:r>
              <a:rPr lang="tr-TR" sz="2400">
                <a:latin typeface="Arial"/>
                <a:ea typeface="Arial"/>
                <a:cs typeface="Arial"/>
                <a:sym typeface="Arial"/>
              </a:rPr>
              <a:t>A video </a:t>
            </a:r>
            <a:r>
              <a:rPr lang="tr-TR" sz="2400" u="sng">
                <a:solidFill>
                  <a:schemeClr val="hlink"/>
                </a:solidFill>
                <a:latin typeface="Arial"/>
                <a:ea typeface="Arial"/>
                <a:cs typeface="Arial"/>
                <a:sym typeface="Arial"/>
                <a:hlinkClick r:id="rId4"/>
              </a:rPr>
              <a:t>https://www.youtube.com/watch?v=7h6psLfYA7w</a:t>
            </a:r>
            <a:endParaRPr sz="2400">
              <a:latin typeface="Arial"/>
              <a:ea typeface="Arial"/>
              <a:cs typeface="Arial"/>
              <a:sym typeface="Arial"/>
            </a:endParaRPr>
          </a:p>
          <a:p>
            <a:pPr indent="-165100" lvl="0" marL="342900" rtl="0" algn="l">
              <a:lnSpc>
                <a:spcPct val="100000"/>
              </a:lnSpc>
              <a:spcBef>
                <a:spcPts val="0"/>
              </a:spcBef>
              <a:spcAft>
                <a:spcPts val="0"/>
              </a:spcAft>
              <a:buSzPts val="2800"/>
              <a:buFont typeface="Tahoma"/>
              <a:buNone/>
            </a:pPr>
            <a:r>
              <a:t/>
            </a:r>
            <a:endParaRPr sz="2400">
              <a:latin typeface="Arial"/>
              <a:ea typeface="Arial"/>
              <a:cs typeface="Arial"/>
              <a:sym typeface="Arial"/>
            </a:endParaRPr>
          </a:p>
          <a:p>
            <a:pPr indent="-342900" lvl="0" marL="342900" rtl="0" algn="l">
              <a:lnSpc>
                <a:spcPct val="100000"/>
              </a:lnSpc>
              <a:spcBef>
                <a:spcPts val="0"/>
              </a:spcBef>
              <a:spcAft>
                <a:spcPts val="0"/>
              </a:spcAft>
              <a:buClr>
                <a:schemeClr val="dk1"/>
              </a:buClr>
              <a:buSzPts val="1800"/>
              <a:buChar char="•"/>
            </a:pPr>
            <a:r>
              <a:rPr lang="tr-TR" sz="2400">
                <a:latin typeface="Arial"/>
                <a:ea typeface="Arial"/>
                <a:cs typeface="Arial"/>
                <a:sym typeface="Arial"/>
              </a:rPr>
              <a:t>An on-line quiz game </a:t>
            </a:r>
            <a:r>
              <a:rPr lang="tr-TR" sz="2400" u="sng">
                <a:solidFill>
                  <a:schemeClr val="hlink"/>
                </a:solidFill>
                <a:latin typeface="Arial"/>
                <a:ea typeface="Arial"/>
                <a:cs typeface="Arial"/>
                <a:sym typeface="Arial"/>
                <a:hlinkClick r:id="rId5"/>
              </a:rPr>
              <a:t>https://wordwall.net/pl/resource/7242347/science/soil-game</a:t>
            </a:r>
            <a:endParaRPr sz="2400">
              <a:latin typeface="Arial"/>
              <a:ea typeface="Arial"/>
              <a:cs typeface="Arial"/>
              <a:sym typeface="Arial"/>
            </a:endParaRPr>
          </a:p>
          <a:p>
            <a:pPr indent="-165100" lvl="0" marL="342900" rtl="0" algn="l">
              <a:lnSpc>
                <a:spcPct val="100000"/>
              </a:lnSpc>
              <a:spcBef>
                <a:spcPts val="0"/>
              </a:spcBef>
              <a:spcAft>
                <a:spcPts val="0"/>
              </a:spcAft>
              <a:buSzPts val="2800"/>
              <a:buFont typeface="Tahoma"/>
              <a:buNone/>
            </a:pPr>
            <a:r>
              <a:t/>
            </a:r>
            <a:endParaRPr sz="2400">
              <a:latin typeface="Arial"/>
              <a:ea typeface="Arial"/>
              <a:cs typeface="Arial"/>
              <a:sym typeface="Arial"/>
            </a:endParaRPr>
          </a:p>
          <a:p>
            <a:pPr indent="-342900" lvl="0" marL="342900" rtl="0" algn="l">
              <a:lnSpc>
                <a:spcPct val="100000"/>
              </a:lnSpc>
              <a:spcBef>
                <a:spcPts val="0"/>
              </a:spcBef>
              <a:spcAft>
                <a:spcPts val="0"/>
              </a:spcAft>
              <a:buClr>
                <a:schemeClr val="dk1"/>
              </a:buClr>
              <a:buSzPts val="1800"/>
              <a:buChar char="•"/>
            </a:pPr>
            <a:r>
              <a:rPr lang="tr-TR" sz="2400">
                <a:latin typeface="Arial"/>
                <a:ea typeface="Arial"/>
                <a:cs typeface="Arial"/>
                <a:sym typeface="Arial"/>
              </a:rPr>
              <a:t>photos of soil and crops printed on a cardboard for a memory game  </a:t>
            </a:r>
            <a:endParaRPr sz="2400">
              <a:latin typeface="Arial"/>
              <a:ea typeface="Arial"/>
              <a:cs typeface="Arial"/>
              <a:sym typeface="Arial"/>
            </a:endParaRPr>
          </a:p>
          <a:p>
            <a:pPr indent="0" lvl="0" marL="0" rtl="0" algn="l">
              <a:lnSpc>
                <a:spcPct val="100000"/>
              </a:lnSpc>
              <a:spcBef>
                <a:spcPts val="0"/>
              </a:spcBef>
              <a:spcAft>
                <a:spcPts val="0"/>
              </a:spcAft>
              <a:buSzPts val="1800"/>
              <a:buNone/>
            </a:pPr>
            <a:r>
              <a:t/>
            </a:r>
            <a:endParaRPr sz="24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5"/>
          <p:cNvPicPr preferRelativeResize="0"/>
          <p:nvPr/>
        </p:nvPicPr>
        <p:blipFill rotWithShape="1">
          <a:blip r:embed="rId3">
            <a:alphaModFix/>
          </a:blip>
          <a:srcRect b="0" l="0" r="0" t="0"/>
          <a:stretch/>
        </p:blipFill>
        <p:spPr>
          <a:xfrm>
            <a:off x="8236899" y="0"/>
            <a:ext cx="3643950" cy="2277475"/>
          </a:xfrm>
          <a:prstGeom prst="rect">
            <a:avLst/>
          </a:prstGeom>
          <a:noFill/>
          <a:ln>
            <a:noFill/>
          </a:ln>
        </p:spPr>
      </p:pic>
      <p:sp>
        <p:nvSpPr>
          <p:cNvPr id="193" name="Google Shape;193;p5"/>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7E3DBC"/>
              </a:buClr>
              <a:buSzPct val="100000"/>
              <a:buFont typeface="Tahoma"/>
              <a:buNone/>
            </a:pPr>
            <a:r>
              <a:rPr b="1" lang="tr-TR">
                <a:solidFill>
                  <a:srgbClr val="7E3DBC"/>
                </a:solidFill>
                <a:latin typeface="Tahoma"/>
                <a:ea typeface="Tahoma"/>
                <a:cs typeface="Tahoma"/>
                <a:sym typeface="Tahoma"/>
              </a:rPr>
              <a:t>Implementation: </a:t>
            </a:r>
            <a:endParaRPr b="1">
              <a:solidFill>
                <a:srgbClr val="7E3DBC"/>
              </a:solidFill>
              <a:latin typeface="Tahoma"/>
              <a:ea typeface="Tahoma"/>
              <a:cs typeface="Tahoma"/>
              <a:sym typeface="Tahoma"/>
            </a:endParaRPr>
          </a:p>
          <a:p>
            <a:pPr indent="0" lvl="0" marL="0" rtl="0" algn="l">
              <a:lnSpc>
                <a:spcPct val="100000"/>
              </a:lnSpc>
              <a:spcBef>
                <a:spcPts val="0"/>
              </a:spcBef>
              <a:spcAft>
                <a:spcPts val="0"/>
              </a:spcAft>
              <a:buClr>
                <a:srgbClr val="7E3DBC"/>
              </a:buClr>
              <a:buSzPct val="100000"/>
              <a:buFont typeface="Tahoma"/>
              <a:buNone/>
            </a:pPr>
            <a:r>
              <a:rPr b="1" lang="tr-TR">
                <a:solidFill>
                  <a:srgbClr val="7E3DBC"/>
                </a:solidFill>
                <a:latin typeface="Tahoma"/>
                <a:ea typeface="Tahoma"/>
                <a:cs typeface="Tahoma"/>
                <a:sym typeface="Tahoma"/>
              </a:rPr>
              <a:t>introduction 15min</a:t>
            </a:r>
            <a:endParaRPr/>
          </a:p>
        </p:txBody>
      </p:sp>
      <p:sp>
        <p:nvSpPr>
          <p:cNvPr id="194" name="Google Shape;194;p5"/>
          <p:cNvSpPr txBox="1"/>
          <p:nvPr>
            <p:ph idx="1" type="body"/>
          </p:nvPr>
        </p:nvSpPr>
        <p:spPr>
          <a:xfrm>
            <a:off x="417209" y="2215559"/>
            <a:ext cx="9555900" cy="3392106"/>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800"/>
              <a:buChar char="•"/>
            </a:pPr>
            <a:r>
              <a:rPr lang="tr-TR" sz="2400">
                <a:latin typeface="Arial"/>
                <a:ea typeface="Arial"/>
                <a:cs typeface="Arial"/>
                <a:sym typeface="Arial"/>
              </a:rPr>
              <a:t>Begin by engaging the students with a question: "Have you ever wondered why some plants grow better in some places and not in others?"</a:t>
            </a:r>
            <a:endParaRPr sz="2400">
              <a:latin typeface="Arial"/>
              <a:ea typeface="Arial"/>
              <a:cs typeface="Arial"/>
              <a:sym typeface="Arial"/>
            </a:endParaRPr>
          </a:p>
          <a:p>
            <a:pPr indent="-342900" lvl="0" marL="342900" rtl="0" algn="l">
              <a:lnSpc>
                <a:spcPct val="100000"/>
              </a:lnSpc>
              <a:spcBef>
                <a:spcPts val="0"/>
              </a:spcBef>
              <a:spcAft>
                <a:spcPts val="0"/>
              </a:spcAft>
              <a:buSzPts val="2800"/>
              <a:buChar char="•"/>
            </a:pPr>
            <a:r>
              <a:rPr lang="tr-TR" sz="2400">
                <a:latin typeface="Arial"/>
                <a:ea typeface="Arial"/>
                <a:cs typeface="Arial"/>
                <a:sym typeface="Arial"/>
              </a:rPr>
              <a:t>Share a simple story to pique their interest (when I was little, I wondered what happens to the watermelon/apples seeds, if I swallow the together with the fruit. Can it grow inside my stomach? What do you think? What do plants need to start growing?)</a:t>
            </a:r>
            <a:endParaRPr sz="2400">
              <a:latin typeface="Arial"/>
              <a:ea typeface="Arial"/>
              <a:cs typeface="Arial"/>
              <a:sym typeface="Arial"/>
            </a:endParaRPr>
          </a:p>
          <a:p>
            <a:pPr indent="-342900" lvl="0" marL="342900" rtl="0" algn="l">
              <a:lnSpc>
                <a:spcPct val="100000"/>
              </a:lnSpc>
              <a:spcBef>
                <a:spcPts val="0"/>
              </a:spcBef>
              <a:spcAft>
                <a:spcPts val="0"/>
              </a:spcAft>
              <a:buSzPts val="2800"/>
              <a:buChar char="•"/>
            </a:pPr>
            <a:r>
              <a:rPr lang="tr-TR" sz="2400">
                <a:latin typeface="Arial"/>
                <a:ea typeface="Arial"/>
                <a:cs typeface="Arial"/>
                <a:sym typeface="Arial"/>
              </a:rPr>
              <a:t>Explain that today, they will become soil detectives and learn about different types of soil and how they are used in farming.</a:t>
            </a:r>
            <a:endParaRPr sz="2400">
              <a:latin typeface="Arial"/>
              <a:ea typeface="Arial"/>
              <a:cs typeface="Arial"/>
              <a:sym typeface="Arial"/>
            </a:endParaRPr>
          </a:p>
          <a:p>
            <a:pPr indent="0" lvl="0" marL="0" rtl="0" algn="l">
              <a:lnSpc>
                <a:spcPct val="100000"/>
              </a:lnSpc>
              <a:spcBef>
                <a:spcPts val="0"/>
              </a:spcBef>
              <a:spcAft>
                <a:spcPts val="0"/>
              </a:spcAft>
              <a:buSzPts val="1800"/>
              <a:buNone/>
            </a:pPr>
            <a:r>
              <a:t/>
            </a:r>
            <a:endParaRPr sz="2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7E3DBC"/>
              </a:buClr>
              <a:buSzPct val="111111"/>
              <a:buFont typeface="Tahoma"/>
              <a:buNone/>
            </a:pPr>
            <a:r>
              <a:rPr b="1" lang="tr-TR">
                <a:solidFill>
                  <a:srgbClr val="7E3DBC"/>
                </a:solidFill>
                <a:latin typeface="Tahoma"/>
                <a:ea typeface="Tahoma"/>
                <a:cs typeface="Tahoma"/>
                <a:sym typeface="Tahoma"/>
              </a:rPr>
              <a:t>Implementation - Activity 1</a:t>
            </a:r>
            <a:endParaRPr/>
          </a:p>
          <a:p>
            <a:pPr indent="0" lvl="0" marL="0" rtl="0" algn="l">
              <a:lnSpc>
                <a:spcPct val="100000"/>
              </a:lnSpc>
              <a:spcBef>
                <a:spcPts val="0"/>
              </a:spcBef>
              <a:spcAft>
                <a:spcPts val="0"/>
              </a:spcAft>
              <a:buClr>
                <a:srgbClr val="7E3DBC"/>
              </a:buClr>
              <a:buSzPct val="45454"/>
              <a:buFont typeface="Tahoma"/>
              <a:buNone/>
            </a:pPr>
            <a:r>
              <a:rPr b="1" lang="tr-TR">
                <a:solidFill>
                  <a:srgbClr val="7E3DBC"/>
                </a:solidFill>
                <a:latin typeface="Tahoma"/>
                <a:ea typeface="Tahoma"/>
                <a:cs typeface="Tahoma"/>
                <a:sym typeface="Tahoma"/>
              </a:rPr>
              <a:t>Soil exploration (20 min)</a:t>
            </a:r>
            <a:endParaRPr/>
          </a:p>
        </p:txBody>
      </p:sp>
      <p:sp>
        <p:nvSpPr>
          <p:cNvPr id="200" name="Google Shape;200;p6"/>
          <p:cNvSpPr txBox="1"/>
          <p:nvPr>
            <p:ph idx="1" type="body"/>
          </p:nvPr>
        </p:nvSpPr>
        <p:spPr>
          <a:xfrm>
            <a:off x="581020" y="1667950"/>
            <a:ext cx="8117309" cy="4525686"/>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2800"/>
              <a:buChar char="•"/>
            </a:pPr>
            <a:r>
              <a:rPr lang="tr-TR" sz="2400">
                <a:latin typeface="Tahoma"/>
                <a:ea typeface="Tahoma"/>
                <a:cs typeface="Tahoma"/>
                <a:sym typeface="Tahoma"/>
              </a:rPr>
              <a:t>Play the video  https://www.youtube.com/watch?v=7h6psLfYA7w to present 4 types of soil </a:t>
            </a:r>
            <a:endParaRPr sz="2800">
              <a:latin typeface="Tahoma"/>
              <a:ea typeface="Tahoma"/>
              <a:cs typeface="Tahoma"/>
              <a:sym typeface="Tahoma"/>
            </a:endParaRPr>
          </a:p>
          <a:p>
            <a:pPr indent="-228600" lvl="0" marL="342900" rtl="0" algn="l">
              <a:lnSpc>
                <a:spcPct val="100000"/>
              </a:lnSpc>
              <a:spcBef>
                <a:spcPts val="0"/>
              </a:spcBef>
              <a:spcAft>
                <a:spcPts val="0"/>
              </a:spcAft>
              <a:buClr>
                <a:schemeClr val="dk1"/>
              </a:buClr>
              <a:buSzPts val="1800"/>
              <a:buNone/>
            </a:pPr>
            <a:r>
              <a:t/>
            </a:r>
            <a:endParaRPr sz="2800">
              <a:latin typeface="Tahoma"/>
              <a:ea typeface="Tahoma"/>
              <a:cs typeface="Tahoma"/>
              <a:sym typeface="Tahoma"/>
            </a:endParaRPr>
          </a:p>
          <a:p>
            <a:pPr indent="-342900" lvl="0" marL="342900" rtl="0" algn="l">
              <a:lnSpc>
                <a:spcPct val="100000"/>
              </a:lnSpc>
              <a:spcBef>
                <a:spcPts val="0"/>
              </a:spcBef>
              <a:spcAft>
                <a:spcPts val="0"/>
              </a:spcAft>
              <a:buClr>
                <a:schemeClr val="dk1"/>
              </a:buClr>
              <a:buSzPts val="1800"/>
              <a:buChar char="•"/>
            </a:pPr>
            <a:r>
              <a:rPr lang="tr-TR" sz="2400">
                <a:latin typeface="Tahoma"/>
                <a:ea typeface="Tahoma"/>
                <a:cs typeface="Tahoma"/>
                <a:sym typeface="Tahoma"/>
              </a:rPr>
              <a:t>After they watch, pass around small containers with samples of each soil type for students to touch and feel. Encourage them to describe how each feels (sandy soil is gritty, clay soil is sticky, loam soil is crumbly).</a:t>
            </a:r>
            <a:endParaRPr/>
          </a:p>
          <a:p>
            <a:pPr indent="-228600" lvl="0" marL="342900" rtl="0" algn="l">
              <a:lnSpc>
                <a:spcPct val="100000"/>
              </a:lnSpc>
              <a:spcBef>
                <a:spcPts val="0"/>
              </a:spcBef>
              <a:spcAft>
                <a:spcPts val="0"/>
              </a:spcAft>
              <a:buClr>
                <a:schemeClr val="dk1"/>
              </a:buClr>
              <a:buSzPts val="1800"/>
              <a:buNone/>
            </a:pPr>
            <a:r>
              <a:t/>
            </a:r>
            <a:endParaRPr sz="2400">
              <a:latin typeface="Tahoma"/>
              <a:ea typeface="Tahoma"/>
              <a:cs typeface="Tahoma"/>
              <a:sym typeface="Tahoma"/>
            </a:endParaRPr>
          </a:p>
          <a:p>
            <a:pPr indent="-342900" lvl="0" marL="342900" rtl="0" algn="l">
              <a:lnSpc>
                <a:spcPct val="100000"/>
              </a:lnSpc>
              <a:spcBef>
                <a:spcPts val="0"/>
              </a:spcBef>
              <a:spcAft>
                <a:spcPts val="0"/>
              </a:spcAft>
              <a:buClr>
                <a:schemeClr val="dk1"/>
              </a:buClr>
              <a:buSzPts val="1800"/>
              <a:buChar char="•"/>
            </a:pPr>
            <a:r>
              <a:rPr lang="tr-TR" sz="2400">
                <a:latin typeface="Tahoma"/>
                <a:ea typeface="Tahoma"/>
                <a:cs typeface="Tahoma"/>
                <a:sym typeface="Tahoma"/>
              </a:rPr>
              <a:t>Explain that farmers use different types of soil to grow different crops because some soil types are better for certain plants.</a:t>
            </a:r>
            <a:endParaRPr/>
          </a:p>
        </p:txBody>
      </p:sp>
      <p:pic>
        <p:nvPicPr>
          <p:cNvPr id="201" name="Google Shape;201;p6"/>
          <p:cNvPicPr preferRelativeResize="0"/>
          <p:nvPr/>
        </p:nvPicPr>
        <p:blipFill rotWithShape="1">
          <a:blip r:embed="rId3">
            <a:alphaModFix/>
          </a:blip>
          <a:srcRect b="0" l="0" r="0" t="0"/>
          <a:stretch/>
        </p:blipFill>
        <p:spPr>
          <a:xfrm rot="5400000">
            <a:off x="8032064" y="1929906"/>
            <a:ext cx="4330699" cy="299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7"/>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7E3DBC"/>
              </a:buClr>
              <a:buSzPct val="111111"/>
              <a:buFont typeface="Tahoma"/>
              <a:buNone/>
            </a:pPr>
            <a:r>
              <a:rPr b="1" lang="tr-TR">
                <a:solidFill>
                  <a:srgbClr val="7E3DBC"/>
                </a:solidFill>
                <a:latin typeface="Tahoma"/>
                <a:ea typeface="Tahoma"/>
                <a:cs typeface="Tahoma"/>
                <a:sym typeface="Tahoma"/>
              </a:rPr>
              <a:t>Implementation - Activity 2: </a:t>
            </a:r>
            <a:endParaRPr/>
          </a:p>
          <a:p>
            <a:pPr indent="0" lvl="0" marL="0" rtl="0" algn="l">
              <a:lnSpc>
                <a:spcPct val="100000"/>
              </a:lnSpc>
              <a:spcBef>
                <a:spcPts val="0"/>
              </a:spcBef>
              <a:spcAft>
                <a:spcPts val="0"/>
              </a:spcAft>
              <a:buClr>
                <a:srgbClr val="7E3DBC"/>
              </a:buClr>
              <a:buSzPct val="45454"/>
              <a:buFont typeface="Tahoma"/>
              <a:buNone/>
            </a:pPr>
            <a:r>
              <a:rPr b="1" lang="tr-TR">
                <a:solidFill>
                  <a:srgbClr val="7E3DBC"/>
                </a:solidFill>
                <a:latin typeface="Tahoma"/>
                <a:ea typeface="Tahoma"/>
                <a:cs typeface="Tahoma"/>
                <a:sym typeface="Tahoma"/>
              </a:rPr>
              <a:t>Matching Soil to Crops (20 min)</a:t>
            </a:r>
            <a:endParaRPr/>
          </a:p>
        </p:txBody>
      </p:sp>
      <p:sp>
        <p:nvSpPr>
          <p:cNvPr id="207" name="Google Shape;207;p7"/>
          <p:cNvSpPr txBox="1"/>
          <p:nvPr>
            <p:ph idx="1" type="body"/>
          </p:nvPr>
        </p:nvSpPr>
        <p:spPr>
          <a:xfrm>
            <a:off x="3589928" y="1648718"/>
            <a:ext cx="7936500" cy="4525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2800"/>
              <a:buChar char="•"/>
            </a:pPr>
            <a:r>
              <a:rPr lang="tr-TR" sz="2800">
                <a:latin typeface="Tahoma"/>
                <a:ea typeface="Tahoma"/>
                <a:cs typeface="Tahoma"/>
                <a:sym typeface="Tahoma"/>
              </a:rPr>
              <a:t>Present images of various crops such as corn, carrots, and wheat</a:t>
            </a:r>
            <a:endParaRPr sz="2800">
              <a:latin typeface="Tahoma"/>
              <a:ea typeface="Tahoma"/>
              <a:cs typeface="Tahoma"/>
              <a:sym typeface="Tahoma"/>
            </a:endParaRPr>
          </a:p>
          <a:p>
            <a:pPr indent="-342900" lvl="0" marL="342900" rtl="0" algn="l">
              <a:lnSpc>
                <a:spcPct val="100000"/>
              </a:lnSpc>
              <a:spcBef>
                <a:spcPts val="0"/>
              </a:spcBef>
              <a:spcAft>
                <a:spcPts val="0"/>
              </a:spcAft>
              <a:buClr>
                <a:schemeClr val="dk1"/>
              </a:buClr>
              <a:buSzPts val="1800"/>
              <a:buChar char="•"/>
            </a:pPr>
            <a:r>
              <a:rPr lang="tr-TR" sz="2800">
                <a:latin typeface="Tahoma"/>
                <a:ea typeface="Tahoma"/>
                <a:cs typeface="Tahoma"/>
                <a:sym typeface="Tahoma"/>
              </a:rPr>
              <a:t>Discuss with the students which type of soil they think is best for each crop. Encourage them to think about what they learned in the previous activity </a:t>
            </a:r>
            <a:endParaRPr/>
          </a:p>
          <a:p>
            <a:pPr indent="-342900" lvl="0" marL="342900" rtl="0" algn="l">
              <a:lnSpc>
                <a:spcPct val="100000"/>
              </a:lnSpc>
              <a:spcBef>
                <a:spcPts val="0"/>
              </a:spcBef>
              <a:spcAft>
                <a:spcPts val="0"/>
              </a:spcAft>
              <a:buClr>
                <a:schemeClr val="dk1"/>
              </a:buClr>
              <a:buSzPts val="1800"/>
              <a:buChar char="•"/>
            </a:pPr>
            <a:r>
              <a:rPr lang="tr-TR" sz="2800">
                <a:latin typeface="Tahoma"/>
                <a:ea typeface="Tahoma"/>
                <a:cs typeface="Tahoma"/>
                <a:sym typeface="Tahoma"/>
              </a:rPr>
              <a:t>Have a fun matching game where students match each crop to the type of soil they believe is best for it. Use pre-printed cards with types of soil and crops for a memory game</a:t>
            </a:r>
            <a:endParaRPr sz="2800">
              <a:latin typeface="Tahoma"/>
              <a:ea typeface="Tahoma"/>
              <a:cs typeface="Tahoma"/>
              <a:sym typeface="Tahoma"/>
            </a:endParaRPr>
          </a:p>
        </p:txBody>
      </p:sp>
      <p:pic>
        <p:nvPicPr>
          <p:cNvPr id="208" name="Google Shape;208;p7"/>
          <p:cNvPicPr preferRelativeResize="0"/>
          <p:nvPr/>
        </p:nvPicPr>
        <p:blipFill rotWithShape="1">
          <a:blip r:embed="rId3">
            <a:alphaModFix/>
          </a:blip>
          <a:srcRect b="0" l="0" r="0" t="0"/>
          <a:stretch/>
        </p:blipFill>
        <p:spPr>
          <a:xfrm>
            <a:off x="152400" y="4066519"/>
            <a:ext cx="1178325" cy="2266025"/>
          </a:xfrm>
          <a:prstGeom prst="rect">
            <a:avLst/>
          </a:prstGeom>
          <a:noFill/>
          <a:ln>
            <a:noFill/>
          </a:ln>
        </p:spPr>
      </p:pic>
      <p:pic>
        <p:nvPicPr>
          <p:cNvPr id="209" name="Google Shape;209;p7"/>
          <p:cNvPicPr preferRelativeResize="0"/>
          <p:nvPr/>
        </p:nvPicPr>
        <p:blipFill rotWithShape="1">
          <a:blip r:embed="rId4">
            <a:alphaModFix/>
          </a:blip>
          <a:srcRect b="0" l="0" r="0" t="0"/>
          <a:stretch/>
        </p:blipFill>
        <p:spPr>
          <a:xfrm>
            <a:off x="152400" y="1570046"/>
            <a:ext cx="1783050" cy="1601950"/>
          </a:xfrm>
          <a:prstGeom prst="rect">
            <a:avLst/>
          </a:prstGeom>
          <a:noFill/>
          <a:ln>
            <a:noFill/>
          </a:ln>
        </p:spPr>
      </p:pic>
      <p:pic>
        <p:nvPicPr>
          <p:cNvPr id="210" name="Google Shape;210;p7"/>
          <p:cNvPicPr preferRelativeResize="0"/>
          <p:nvPr/>
        </p:nvPicPr>
        <p:blipFill rotWithShape="1">
          <a:blip r:embed="rId5">
            <a:alphaModFix/>
          </a:blip>
          <a:srcRect b="0" l="0" r="0" t="0"/>
          <a:stretch/>
        </p:blipFill>
        <p:spPr>
          <a:xfrm>
            <a:off x="1483125" y="3324396"/>
            <a:ext cx="1954403" cy="26058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7E3DBC"/>
              </a:buClr>
              <a:buSzPct val="111111"/>
              <a:buFont typeface="Tahoma"/>
              <a:buNone/>
            </a:pPr>
            <a:r>
              <a:rPr b="1" lang="tr-TR">
                <a:solidFill>
                  <a:srgbClr val="7E3DBC"/>
                </a:solidFill>
                <a:latin typeface="Tahoma"/>
                <a:ea typeface="Tahoma"/>
                <a:cs typeface="Tahoma"/>
                <a:sym typeface="Tahoma"/>
              </a:rPr>
              <a:t>Implementation - Activity 3: </a:t>
            </a:r>
            <a:endParaRPr/>
          </a:p>
          <a:p>
            <a:pPr indent="0" lvl="0" marL="0" rtl="0" algn="l">
              <a:lnSpc>
                <a:spcPct val="100000"/>
              </a:lnSpc>
              <a:spcBef>
                <a:spcPts val="0"/>
              </a:spcBef>
              <a:spcAft>
                <a:spcPts val="0"/>
              </a:spcAft>
              <a:buClr>
                <a:srgbClr val="7E3DBC"/>
              </a:buClr>
              <a:buSzPct val="45454"/>
              <a:buFont typeface="Tahoma"/>
              <a:buNone/>
            </a:pPr>
            <a:r>
              <a:rPr b="1" lang="tr-TR">
                <a:solidFill>
                  <a:srgbClr val="7E3DBC"/>
                </a:solidFill>
                <a:latin typeface="Tahoma"/>
                <a:ea typeface="Tahoma"/>
                <a:cs typeface="Tahoma"/>
                <a:sym typeface="Tahoma"/>
              </a:rPr>
              <a:t>Hands-on Planting (20 min)</a:t>
            </a:r>
            <a:endParaRPr/>
          </a:p>
        </p:txBody>
      </p:sp>
      <p:sp>
        <p:nvSpPr>
          <p:cNvPr id="216" name="Google Shape;216;p8"/>
          <p:cNvSpPr txBox="1"/>
          <p:nvPr/>
        </p:nvSpPr>
        <p:spPr>
          <a:xfrm>
            <a:off x="594049" y="1792536"/>
            <a:ext cx="7149600" cy="219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Tahoma"/>
                <a:ea typeface="Tahoma"/>
                <a:cs typeface="Tahoma"/>
                <a:sym typeface="Tahoma"/>
              </a:rPr>
              <a:t>1. Prepare the classroom together with students: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Tahoma"/>
                <a:ea typeface="Tahoma"/>
                <a:cs typeface="Tahoma"/>
                <a:sym typeface="Tahoma"/>
              </a:rPr>
              <a:t>spread a painting cover foil flat on a carpet,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Tahoma"/>
                <a:ea typeface="Tahoma"/>
                <a:cs typeface="Tahoma"/>
                <a:sym typeface="Tahoma"/>
              </a:rPr>
              <a:t>put the containers with soil and different seeds/plants in the foil center.</a:t>
            </a:r>
            <a:endParaRPr b="0" i="0" sz="24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Tahoma"/>
                <a:ea typeface="Tahoma"/>
                <a:cs typeface="Tahoma"/>
                <a:sym typeface="Tahoma"/>
              </a:rPr>
              <a:t>2. Provide each student with a small cup and some soil (use the presented samples of sand, silt, clay and loam).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ahoma"/>
              <a:ea typeface="Tahoma"/>
              <a:cs typeface="Tahoma"/>
              <a:sym typeface="Tahoma"/>
            </a:endParaRPr>
          </a:p>
        </p:txBody>
      </p:sp>
      <p:pic>
        <p:nvPicPr>
          <p:cNvPr id="217" name="Google Shape;217;p8"/>
          <p:cNvPicPr preferRelativeResize="0"/>
          <p:nvPr/>
        </p:nvPicPr>
        <p:blipFill rotWithShape="1">
          <a:blip r:embed="rId3">
            <a:alphaModFix/>
          </a:blip>
          <a:srcRect b="0" l="0" r="0" t="0"/>
          <a:stretch/>
        </p:blipFill>
        <p:spPr>
          <a:xfrm>
            <a:off x="3603744" y="4139940"/>
            <a:ext cx="3854525" cy="25667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9"/>
          <p:cNvPicPr preferRelativeResize="0"/>
          <p:nvPr/>
        </p:nvPicPr>
        <p:blipFill rotWithShape="1">
          <a:blip r:embed="rId3">
            <a:alphaModFix/>
          </a:blip>
          <a:srcRect b="0" l="0" r="0" t="0"/>
          <a:stretch/>
        </p:blipFill>
        <p:spPr>
          <a:xfrm>
            <a:off x="7052550" y="1570053"/>
            <a:ext cx="4675901" cy="2922426"/>
          </a:xfrm>
          <a:prstGeom prst="rect">
            <a:avLst/>
          </a:prstGeom>
          <a:noFill/>
          <a:ln>
            <a:noFill/>
          </a:ln>
        </p:spPr>
      </p:pic>
      <p:sp>
        <p:nvSpPr>
          <p:cNvPr id="223" name="Google Shape;223;p9"/>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7E3DBC"/>
              </a:buClr>
              <a:buSzPct val="111111"/>
              <a:buFont typeface="Tahoma"/>
              <a:buNone/>
            </a:pPr>
            <a:r>
              <a:rPr b="1" lang="tr-TR">
                <a:solidFill>
                  <a:srgbClr val="7E3DBC"/>
                </a:solidFill>
                <a:latin typeface="Tahoma"/>
                <a:ea typeface="Tahoma"/>
                <a:cs typeface="Tahoma"/>
                <a:sym typeface="Tahoma"/>
              </a:rPr>
              <a:t>Implementation - Activity 3: </a:t>
            </a:r>
            <a:endParaRPr/>
          </a:p>
          <a:p>
            <a:pPr indent="0" lvl="0" marL="0" rtl="0" algn="l">
              <a:lnSpc>
                <a:spcPct val="100000"/>
              </a:lnSpc>
              <a:spcBef>
                <a:spcPts val="0"/>
              </a:spcBef>
              <a:spcAft>
                <a:spcPts val="0"/>
              </a:spcAft>
              <a:buClr>
                <a:srgbClr val="7E3DBC"/>
              </a:buClr>
              <a:buSzPct val="45454"/>
              <a:buFont typeface="Tahoma"/>
              <a:buNone/>
            </a:pPr>
            <a:r>
              <a:rPr b="1" lang="tr-TR">
                <a:solidFill>
                  <a:srgbClr val="7E3DBC"/>
                </a:solidFill>
                <a:latin typeface="Tahoma"/>
                <a:ea typeface="Tahoma"/>
                <a:cs typeface="Tahoma"/>
                <a:sym typeface="Tahoma"/>
              </a:rPr>
              <a:t>Hands-on Planting (20 min)</a:t>
            </a:r>
            <a:endParaRPr/>
          </a:p>
        </p:txBody>
      </p:sp>
      <p:sp>
        <p:nvSpPr>
          <p:cNvPr id="224" name="Google Shape;224;p9"/>
          <p:cNvSpPr txBox="1"/>
          <p:nvPr>
            <p:ph idx="1" type="body"/>
          </p:nvPr>
        </p:nvSpPr>
        <p:spPr>
          <a:xfrm>
            <a:off x="10268558" y="5528993"/>
            <a:ext cx="1018200" cy="5973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chemeClr val="dk1"/>
              </a:buClr>
              <a:buSzPts val="2800"/>
              <a:buNone/>
            </a:pPr>
            <a:r>
              <a:t/>
            </a:r>
            <a:endParaRPr sz="2800">
              <a:latin typeface="Tahoma"/>
              <a:ea typeface="Tahoma"/>
              <a:cs typeface="Tahoma"/>
              <a:sym typeface="Tahoma"/>
            </a:endParaRPr>
          </a:p>
        </p:txBody>
      </p:sp>
      <p:sp>
        <p:nvSpPr>
          <p:cNvPr id="225" name="Google Shape;225;p9"/>
          <p:cNvSpPr txBox="1"/>
          <p:nvPr/>
        </p:nvSpPr>
        <p:spPr>
          <a:xfrm>
            <a:off x="645199" y="1664736"/>
            <a:ext cx="7252987" cy="45814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Tahoma"/>
                <a:ea typeface="Tahoma"/>
                <a:cs typeface="Tahoma"/>
                <a:sym typeface="Tahoma"/>
              </a:rPr>
              <a:t>3. Let the students plant a seed or a small potted plant in the soil, instruct students to water them. Encourage them to take care of it and observe how it grows. Give the students markers to label their plants (name/type of soil/species of a  plant)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Tahoma"/>
                <a:ea typeface="Tahoma"/>
                <a:cs typeface="Tahoma"/>
                <a:sym typeface="Tahoma"/>
              </a:rPr>
              <a:t>4. Tidy up the classroom together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Tahoma"/>
                <a:ea typeface="Tahoma"/>
                <a:cs typeface="Tahoma"/>
                <a:sym typeface="Tahoma"/>
              </a:rPr>
              <a:t>5. Place the plants on a window sill for further observation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