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6858000" cx="11880850"/>
  <p:notesSz cx="6858000" cy="9144000"/>
  <p:embeddedFontLst>
    <p:embeddedFont>
      <p:font typeface="Tahoma"/>
      <p:regular r:id="rId42"/>
      <p:bold r:id="rId43"/>
    </p:embeddedFont>
    <p:embeddedFont>
      <p:font typeface="Quattrocento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742">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48" roundtripDataSignature="AMtx7mjg0FOdFbCnnn5ft3nXgsfIYIUj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742"/>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Tahoma-regular.fntdata"/><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QuattrocentoSans-regular.fntdata"/><Relationship Id="rId21" Type="http://schemas.openxmlformats.org/officeDocument/2006/relationships/slide" Target="slides/slide15.xml"/><Relationship Id="rId43" Type="http://schemas.openxmlformats.org/officeDocument/2006/relationships/font" Target="fonts/Tahoma-bold.fntdata"/><Relationship Id="rId24" Type="http://schemas.openxmlformats.org/officeDocument/2006/relationships/slide" Target="slides/slide18.xml"/><Relationship Id="rId46" Type="http://schemas.openxmlformats.org/officeDocument/2006/relationships/font" Target="fonts/QuattrocentoSans-italic.fntdata"/><Relationship Id="rId23" Type="http://schemas.openxmlformats.org/officeDocument/2006/relationships/slide" Target="slides/slide17.xml"/><Relationship Id="rId45" Type="http://schemas.openxmlformats.org/officeDocument/2006/relationships/font" Target="fonts/Quattrocento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8" Type="http://customschemas.google.com/relationships/presentationmetadata" Target="metadata"/><Relationship Id="rId25" Type="http://schemas.openxmlformats.org/officeDocument/2006/relationships/slide" Target="slides/slide19.xml"/><Relationship Id="rId47" Type="http://schemas.openxmlformats.org/officeDocument/2006/relationships/font" Target="fonts/QuattrocentoSans-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1: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23: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24: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25: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26: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27: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28: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29: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30: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31: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45: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2: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46: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47: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48: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49: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50: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51: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52: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53: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54: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55: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3: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56: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57: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58: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59: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60: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p5: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4: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8: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19: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20: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21: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22:notes"/>
          <p:cNvSpPr/>
          <p:nvPr>
            <p:ph idx="2" type="sldImg"/>
          </p:nvPr>
        </p:nvSpPr>
        <p:spPr>
          <a:xfrm>
            <a:off x="458788" y="685800"/>
            <a:ext cx="59404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png"/><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p:cSld name="Başlık Slaydı">
    <p:bg>
      <p:bgPr>
        <a:gradFill>
          <a:gsLst>
            <a:gs pos="0">
              <a:srgbClr val="F8F7F4"/>
            </a:gs>
            <a:gs pos="100000">
              <a:srgbClr val="D7D5CB"/>
            </a:gs>
          </a:gsLst>
          <a:path path="circle">
            <a:fillToRect b="50%" l="50%" r="50%" t="50%"/>
          </a:path>
          <a:tileRect/>
        </a:gradFill>
      </p:bgPr>
    </p:bg>
    <p:spTree>
      <p:nvGrpSpPr>
        <p:cNvPr id="15" name="Shape 15"/>
        <p:cNvGrpSpPr/>
        <p:nvPr/>
      </p:nvGrpSpPr>
      <p:grpSpPr>
        <a:xfrm>
          <a:off x="0" y="0"/>
          <a:ext cx="0" cy="0"/>
          <a:chOff x="0" y="0"/>
          <a:chExt cx="0" cy="0"/>
        </a:xfrm>
      </p:grpSpPr>
      <p:sp>
        <p:nvSpPr>
          <p:cNvPr id="16" name="Google Shape;16;p7"/>
          <p:cNvSpPr txBox="1"/>
          <p:nvPr>
            <p:ph type="ctrTitle"/>
          </p:nvPr>
        </p:nvSpPr>
        <p:spPr>
          <a:xfrm>
            <a:off x="6233652" y="1041400"/>
            <a:ext cx="5270090" cy="23876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7"/>
          <p:cNvSpPr txBox="1"/>
          <p:nvPr>
            <p:ph idx="1" type="subTitle"/>
          </p:nvPr>
        </p:nvSpPr>
        <p:spPr>
          <a:xfrm>
            <a:off x="6341805" y="3529781"/>
            <a:ext cx="4724401" cy="1271287"/>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60"/>
              </a:spcBef>
              <a:spcAft>
                <a:spcPts val="0"/>
              </a:spcAft>
              <a:buClr>
                <a:schemeClr val="dk1"/>
              </a:buClr>
              <a:buSzPts val="1800"/>
              <a:buChar char="•"/>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p:txBody>
      </p:sp>
      <p:sp>
        <p:nvSpPr>
          <p:cNvPr id="18" name="Google Shape;18;p7"/>
          <p:cNvSpPr txBox="1"/>
          <p:nvPr/>
        </p:nvSpPr>
        <p:spPr>
          <a:xfrm>
            <a:off x="3048000" y="3246792"/>
            <a:ext cx="6096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Εικόνα που περιέχει λογότυπο, γραφικά, γραμματοσειρά, γραφιστική&#10;&#10;Περιγραφή που δημιουργήθηκε αυτόματα" id="19" name="Google Shape;19;p7"/>
          <p:cNvPicPr preferRelativeResize="0"/>
          <p:nvPr/>
        </p:nvPicPr>
        <p:blipFill rotWithShape="1">
          <a:blip r:embed="rId2">
            <a:alphaModFix/>
          </a:blip>
          <a:srcRect b="10231" l="10676" r="13271" t="1200"/>
          <a:stretch/>
        </p:blipFill>
        <p:spPr>
          <a:xfrm>
            <a:off x="1724763" y="0"/>
            <a:ext cx="4395020" cy="5079847"/>
          </a:xfrm>
          <a:prstGeom prst="rect">
            <a:avLst/>
          </a:prstGeom>
          <a:noFill/>
          <a:ln>
            <a:noFill/>
          </a:ln>
        </p:spPr>
      </p:pic>
      <p:pic>
        <p:nvPicPr>
          <p:cNvPr descr="Εικόνα που περιέχει κείμενο, γραμματοσειρά, σχεδίαση&#10;&#10;Περιγραφή που δημιουργήθηκε αυτόματα" id="20" name="Google Shape;20;p7"/>
          <p:cNvPicPr preferRelativeResize="0"/>
          <p:nvPr/>
        </p:nvPicPr>
        <p:blipFill rotWithShape="1">
          <a:blip r:embed="rId3">
            <a:alphaModFix/>
          </a:blip>
          <a:srcRect b="0" l="0" r="0" t="14417"/>
          <a:stretch/>
        </p:blipFill>
        <p:spPr>
          <a:xfrm>
            <a:off x="0" y="4806777"/>
            <a:ext cx="11880850" cy="1715447"/>
          </a:xfrm>
          <a:prstGeom prst="rect">
            <a:avLst/>
          </a:prstGeom>
          <a:noFill/>
          <a:ln>
            <a:noFill/>
          </a:ln>
        </p:spPr>
      </p:pic>
      <p:pic>
        <p:nvPicPr>
          <p:cNvPr descr="Εικόνα που περιέχει κείμενο, γραμματοσειρά, σχεδίαση&#10;&#10;Περιγραφή που δημιουργήθηκε αυτόματα" id="21" name="Google Shape;21;p7"/>
          <p:cNvPicPr preferRelativeResize="0"/>
          <p:nvPr/>
        </p:nvPicPr>
        <p:blipFill rotWithShape="1">
          <a:blip r:embed="rId3">
            <a:alphaModFix/>
          </a:blip>
          <a:srcRect b="0" l="0" r="0" t="84042"/>
          <a:stretch/>
        </p:blipFill>
        <p:spPr>
          <a:xfrm>
            <a:off x="0" y="6498150"/>
            <a:ext cx="11880850" cy="359849"/>
          </a:xfrm>
          <a:prstGeom prst="rect">
            <a:avLst/>
          </a:prstGeom>
          <a:noFill/>
          <a:ln>
            <a:noFill/>
          </a:ln>
        </p:spPr>
      </p:pic>
      <p:pic>
        <p:nvPicPr>
          <p:cNvPr id="22" name="Google Shape;22;p7"/>
          <p:cNvPicPr preferRelativeResize="0"/>
          <p:nvPr/>
        </p:nvPicPr>
        <p:blipFill rotWithShape="1">
          <a:blip r:embed="rId4">
            <a:alphaModFix/>
          </a:blip>
          <a:srcRect b="0" l="0" r="0" t="0"/>
          <a:stretch/>
        </p:blipFill>
        <p:spPr>
          <a:xfrm>
            <a:off x="0" y="6407481"/>
            <a:ext cx="1952246" cy="450518"/>
          </a:xfrm>
          <a:prstGeom prst="rect">
            <a:avLst/>
          </a:prstGeom>
          <a:noFill/>
          <a:ln>
            <a:noFill/>
          </a:ln>
        </p:spPr>
      </p:pic>
      <p:sp>
        <p:nvSpPr>
          <p:cNvPr id="23" name="Google Shape;23;p7"/>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spTree>
      <p:nvGrpSpPr>
        <p:cNvPr id="76" name="Shape 76"/>
        <p:cNvGrpSpPr/>
        <p:nvPr/>
      </p:nvGrpSpPr>
      <p:grpSpPr>
        <a:xfrm>
          <a:off x="0" y="0"/>
          <a:ext cx="0" cy="0"/>
          <a:chOff x="0" y="0"/>
          <a:chExt cx="0" cy="0"/>
        </a:xfrm>
      </p:grpSpPr>
      <p:sp>
        <p:nvSpPr>
          <p:cNvPr id="77" name="Google Shape;77;p16"/>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6"/>
          <p:cNvSpPr txBox="1"/>
          <p:nvPr>
            <p:ph idx="1" type="body"/>
          </p:nvPr>
        </p:nvSpPr>
        <p:spPr>
          <a:xfrm rot="5400000">
            <a:off x="3677445" y="-1483197"/>
            <a:ext cx="4525963" cy="1069276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9" name="Google Shape;79;p16"/>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80" name="Google Shape;80;p16"/>
          <p:cNvPicPr preferRelativeResize="0"/>
          <p:nvPr/>
        </p:nvPicPr>
        <p:blipFill rotWithShape="1">
          <a:blip r:embed="rId2">
            <a:alphaModFix/>
          </a:blip>
          <a:srcRect b="33904"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921"/>
              </a:srgbClr>
            </a:outerShdw>
          </a:effectLst>
        </p:spPr>
      </p:pic>
      <p:sp>
        <p:nvSpPr>
          <p:cNvPr id="81" name="Google Shape;81;p16"/>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82" name="Shape 82"/>
        <p:cNvGrpSpPr/>
        <p:nvPr/>
      </p:nvGrpSpPr>
      <p:grpSpPr>
        <a:xfrm>
          <a:off x="0" y="0"/>
          <a:ext cx="0" cy="0"/>
          <a:chOff x="0" y="0"/>
          <a:chExt cx="0" cy="0"/>
        </a:xfrm>
      </p:grpSpPr>
      <p:sp>
        <p:nvSpPr>
          <p:cNvPr id="83" name="Google Shape;83;p17"/>
          <p:cNvSpPr txBox="1"/>
          <p:nvPr>
            <p:ph type="title"/>
          </p:nvPr>
        </p:nvSpPr>
        <p:spPr>
          <a:xfrm rot="5400000">
            <a:off x="7024449" y="1863809"/>
            <a:ext cx="5851525" cy="2673191"/>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7"/>
          <p:cNvSpPr txBox="1"/>
          <p:nvPr>
            <p:ph idx="1" type="body"/>
          </p:nvPr>
        </p:nvSpPr>
        <p:spPr>
          <a:xfrm rot="5400000">
            <a:off x="1579060" y="-710376"/>
            <a:ext cx="5851525" cy="782156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5" name="Google Shape;85;p17"/>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86" name="Google Shape;86;p17"/>
          <p:cNvPicPr preferRelativeResize="0"/>
          <p:nvPr/>
        </p:nvPicPr>
        <p:blipFill rotWithShape="1">
          <a:blip r:embed="rId2">
            <a:alphaModFix/>
          </a:blip>
          <a:srcRect b="33904"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921"/>
              </a:srgbClr>
            </a:outerShdw>
          </a:effectLst>
        </p:spPr>
      </p:pic>
      <p:sp>
        <p:nvSpPr>
          <p:cNvPr id="87" name="Google Shape;87;p17"/>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94" name="Shape 94"/>
        <p:cNvGrpSpPr/>
        <p:nvPr/>
      </p:nvGrpSpPr>
      <p:grpSpPr>
        <a:xfrm>
          <a:off x="0" y="0"/>
          <a:ext cx="0" cy="0"/>
          <a:chOff x="0" y="0"/>
          <a:chExt cx="0" cy="0"/>
        </a:xfrm>
      </p:grpSpPr>
      <p:sp>
        <p:nvSpPr>
          <p:cNvPr id="95" name="Google Shape;95;p62"/>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62"/>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7" name="Google Shape;97;p62"/>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id="98" name="Google Shape;98;p62"/>
          <p:cNvPicPr preferRelativeResize="0"/>
          <p:nvPr/>
        </p:nvPicPr>
        <p:blipFill rotWithShape="1">
          <a:blip r:embed="rId2">
            <a:alphaModFix/>
          </a:blip>
          <a:srcRect b="33793" l="18322" r="18459" t="18391"/>
          <a:stretch/>
        </p:blipFill>
        <p:spPr>
          <a:xfrm>
            <a:off x="10684565" y="5953174"/>
            <a:ext cx="1196283" cy="904826"/>
          </a:xfrm>
          <a:prstGeom prst="rect">
            <a:avLst/>
          </a:prstGeom>
          <a:noFill/>
          <a:ln>
            <a:noFill/>
          </a:ln>
        </p:spPr>
      </p:pic>
      <p:sp>
        <p:nvSpPr>
          <p:cNvPr id="99" name="Google Shape;99;p62"/>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100" name="Shape 100"/>
        <p:cNvGrpSpPr/>
        <p:nvPr/>
      </p:nvGrpSpPr>
      <p:grpSpPr>
        <a:xfrm>
          <a:off x="0" y="0"/>
          <a:ext cx="0" cy="0"/>
          <a:chOff x="0" y="0"/>
          <a:chExt cx="0" cy="0"/>
        </a:xfrm>
      </p:grpSpPr>
      <p:sp>
        <p:nvSpPr>
          <p:cNvPr id="101" name="Google Shape;101;p63"/>
          <p:cNvSpPr txBox="1"/>
          <p:nvPr>
            <p:ph type="title"/>
          </p:nvPr>
        </p:nvSpPr>
        <p:spPr>
          <a:xfrm>
            <a:off x="938505" y="4406903"/>
            <a:ext cx="10098723"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63"/>
          <p:cNvSpPr txBox="1"/>
          <p:nvPr>
            <p:ph idx="1" type="body"/>
          </p:nvPr>
        </p:nvSpPr>
        <p:spPr>
          <a:xfrm>
            <a:off x="938505" y="2906717"/>
            <a:ext cx="10098723"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03" name="Google Shape;103;p63"/>
          <p:cNvSpPr txBox="1"/>
          <p:nvPr>
            <p:ph idx="10" type="dt"/>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63"/>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105" name="Google Shape;105;p63"/>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106" name="Shape 106"/>
        <p:cNvGrpSpPr/>
        <p:nvPr/>
      </p:nvGrpSpPr>
      <p:grpSpPr>
        <a:xfrm>
          <a:off x="0" y="0"/>
          <a:ext cx="0" cy="0"/>
          <a:chOff x="0" y="0"/>
          <a:chExt cx="0" cy="0"/>
        </a:xfrm>
      </p:grpSpPr>
      <p:sp>
        <p:nvSpPr>
          <p:cNvPr id="107" name="Google Shape;107;p64"/>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64"/>
          <p:cNvSpPr txBox="1"/>
          <p:nvPr>
            <p:ph idx="1" type="body"/>
          </p:nvPr>
        </p:nvSpPr>
        <p:spPr>
          <a:xfrm>
            <a:off x="594044" y="1600204"/>
            <a:ext cx="5247375"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09" name="Google Shape;109;p64"/>
          <p:cNvSpPr txBox="1"/>
          <p:nvPr>
            <p:ph idx="2" type="body"/>
          </p:nvPr>
        </p:nvSpPr>
        <p:spPr>
          <a:xfrm>
            <a:off x="6039432" y="1600204"/>
            <a:ext cx="5247375"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10" name="Google Shape;110;p64"/>
          <p:cNvSpPr txBox="1"/>
          <p:nvPr>
            <p:ph idx="10" type="dt"/>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64"/>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112" name="Google Shape;112;p64"/>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113" name="Google Shape;113;p64"/>
          <p:cNvSpPr txBox="1"/>
          <p:nvPr/>
        </p:nvSpPr>
        <p:spPr>
          <a:xfrm>
            <a:off x="4932425" y="6372000"/>
            <a:ext cx="2772198"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114" name="Shape 114"/>
        <p:cNvGrpSpPr/>
        <p:nvPr/>
      </p:nvGrpSpPr>
      <p:grpSpPr>
        <a:xfrm>
          <a:off x="0" y="0"/>
          <a:ext cx="0" cy="0"/>
          <a:chOff x="0" y="0"/>
          <a:chExt cx="0" cy="0"/>
        </a:xfrm>
      </p:grpSpPr>
      <p:sp>
        <p:nvSpPr>
          <p:cNvPr id="115" name="Google Shape;115;p65"/>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65"/>
          <p:cNvSpPr txBox="1"/>
          <p:nvPr>
            <p:ph idx="1" type="body"/>
          </p:nvPr>
        </p:nvSpPr>
        <p:spPr>
          <a:xfrm>
            <a:off x="594045" y="1535113"/>
            <a:ext cx="5249439"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17" name="Google Shape;117;p65"/>
          <p:cNvSpPr txBox="1"/>
          <p:nvPr>
            <p:ph idx="2" type="body"/>
          </p:nvPr>
        </p:nvSpPr>
        <p:spPr>
          <a:xfrm>
            <a:off x="594045" y="2174875"/>
            <a:ext cx="5249439"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18" name="Google Shape;118;p65"/>
          <p:cNvSpPr txBox="1"/>
          <p:nvPr>
            <p:ph idx="3" type="body"/>
          </p:nvPr>
        </p:nvSpPr>
        <p:spPr>
          <a:xfrm>
            <a:off x="6035310" y="1535113"/>
            <a:ext cx="5251501"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19" name="Google Shape;119;p65"/>
          <p:cNvSpPr txBox="1"/>
          <p:nvPr>
            <p:ph idx="4" type="body"/>
          </p:nvPr>
        </p:nvSpPr>
        <p:spPr>
          <a:xfrm>
            <a:off x="6035310" y="2174875"/>
            <a:ext cx="5251501"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20" name="Google Shape;120;p65"/>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121" name="Google Shape;121;p65"/>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122" name="Google Shape;122;p65"/>
          <p:cNvSpPr txBox="1"/>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123" name="Shape 123"/>
        <p:cNvGrpSpPr/>
        <p:nvPr/>
      </p:nvGrpSpPr>
      <p:grpSpPr>
        <a:xfrm>
          <a:off x="0" y="0"/>
          <a:ext cx="0" cy="0"/>
          <a:chOff x="0" y="0"/>
          <a:chExt cx="0" cy="0"/>
        </a:xfrm>
      </p:grpSpPr>
      <p:sp>
        <p:nvSpPr>
          <p:cNvPr id="124" name="Google Shape;124;p66"/>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66"/>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66"/>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127" name="Google Shape;127;p66"/>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128" name="Shape 128"/>
        <p:cNvGrpSpPr/>
        <p:nvPr/>
      </p:nvGrpSpPr>
      <p:grpSpPr>
        <a:xfrm>
          <a:off x="0" y="0"/>
          <a:ext cx="0" cy="0"/>
          <a:chOff x="0" y="0"/>
          <a:chExt cx="0" cy="0"/>
        </a:xfrm>
      </p:grpSpPr>
      <p:sp>
        <p:nvSpPr>
          <p:cNvPr id="129" name="Google Shape;129;p67"/>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130" name="Google Shape;130;p67"/>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131" name="Google Shape;131;p67"/>
          <p:cNvSpPr txBox="1"/>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132" name="Shape 132"/>
        <p:cNvGrpSpPr/>
        <p:nvPr/>
      </p:nvGrpSpPr>
      <p:grpSpPr>
        <a:xfrm>
          <a:off x="0" y="0"/>
          <a:ext cx="0" cy="0"/>
          <a:chOff x="0" y="0"/>
          <a:chExt cx="0" cy="0"/>
        </a:xfrm>
      </p:grpSpPr>
      <p:sp>
        <p:nvSpPr>
          <p:cNvPr id="133" name="Google Shape;133;p68"/>
          <p:cNvSpPr txBox="1"/>
          <p:nvPr>
            <p:ph type="title"/>
          </p:nvPr>
        </p:nvSpPr>
        <p:spPr>
          <a:xfrm>
            <a:off x="594044" y="273050"/>
            <a:ext cx="3908718"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68"/>
          <p:cNvSpPr txBox="1"/>
          <p:nvPr>
            <p:ph idx="1" type="body"/>
          </p:nvPr>
        </p:nvSpPr>
        <p:spPr>
          <a:xfrm>
            <a:off x="4645083" y="273054"/>
            <a:ext cx="6641726"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35" name="Google Shape;135;p68"/>
          <p:cNvSpPr txBox="1"/>
          <p:nvPr>
            <p:ph idx="2" type="body"/>
          </p:nvPr>
        </p:nvSpPr>
        <p:spPr>
          <a:xfrm>
            <a:off x="594044" y="1435103"/>
            <a:ext cx="3908718"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36" name="Google Shape;136;p68"/>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137" name="Google Shape;137;p68"/>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138" name="Google Shape;138;p68"/>
          <p:cNvSpPr txBox="1"/>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139" name="Shape 139"/>
        <p:cNvGrpSpPr/>
        <p:nvPr/>
      </p:nvGrpSpPr>
      <p:grpSpPr>
        <a:xfrm>
          <a:off x="0" y="0"/>
          <a:ext cx="0" cy="0"/>
          <a:chOff x="0" y="0"/>
          <a:chExt cx="0" cy="0"/>
        </a:xfrm>
      </p:grpSpPr>
      <p:sp>
        <p:nvSpPr>
          <p:cNvPr id="140" name="Google Shape;140;p69"/>
          <p:cNvSpPr txBox="1"/>
          <p:nvPr>
            <p:ph type="title"/>
          </p:nvPr>
        </p:nvSpPr>
        <p:spPr>
          <a:xfrm>
            <a:off x="2328730" y="4800601"/>
            <a:ext cx="712851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69"/>
          <p:cNvSpPr/>
          <p:nvPr>
            <p:ph idx="2" type="pic"/>
          </p:nvPr>
        </p:nvSpPr>
        <p:spPr>
          <a:xfrm>
            <a:off x="2328730" y="612775"/>
            <a:ext cx="7128510" cy="4114800"/>
          </a:xfrm>
          <a:prstGeom prst="rect">
            <a:avLst/>
          </a:prstGeom>
          <a:noFill/>
          <a:ln>
            <a:noFill/>
          </a:ln>
        </p:spPr>
      </p:sp>
      <p:sp>
        <p:nvSpPr>
          <p:cNvPr id="142" name="Google Shape;142;p69"/>
          <p:cNvSpPr txBox="1"/>
          <p:nvPr>
            <p:ph idx="1" type="body"/>
          </p:nvPr>
        </p:nvSpPr>
        <p:spPr>
          <a:xfrm>
            <a:off x="2328730" y="5367339"/>
            <a:ext cx="712851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43" name="Google Shape;143;p69"/>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144" name="Google Shape;144;p69"/>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145" name="Google Shape;145;p69"/>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4" name="Shape 24"/>
        <p:cNvGrpSpPr/>
        <p:nvPr/>
      </p:nvGrpSpPr>
      <p:grpSpPr>
        <a:xfrm>
          <a:off x="0" y="0"/>
          <a:ext cx="0" cy="0"/>
          <a:chOff x="0" y="0"/>
          <a:chExt cx="0" cy="0"/>
        </a:xfrm>
      </p:grpSpPr>
      <p:sp>
        <p:nvSpPr>
          <p:cNvPr id="25" name="Google Shape;25;p8"/>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 name="Google Shape;27;p8"/>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id="28" name="Google Shape;28;p8"/>
          <p:cNvPicPr preferRelativeResize="0"/>
          <p:nvPr/>
        </p:nvPicPr>
        <p:blipFill rotWithShape="1">
          <a:blip r:embed="rId2">
            <a:alphaModFix/>
          </a:blip>
          <a:srcRect b="33793" l="18322" r="18459" t="18391"/>
          <a:stretch/>
        </p:blipFill>
        <p:spPr>
          <a:xfrm>
            <a:off x="10684565" y="5953174"/>
            <a:ext cx="1196283" cy="904826"/>
          </a:xfrm>
          <a:prstGeom prst="rect">
            <a:avLst/>
          </a:prstGeom>
          <a:noFill/>
          <a:ln>
            <a:noFill/>
          </a:ln>
        </p:spPr>
      </p:pic>
      <p:sp>
        <p:nvSpPr>
          <p:cNvPr id="29" name="Google Shape;29;p8"/>
          <p:cNvSpPr txBox="1"/>
          <p:nvPr>
            <p:ph idx="10" type="dt"/>
          </p:nvPr>
        </p:nvSpPr>
        <p:spPr>
          <a:xfrm>
            <a:off x="4556443" y="6405587"/>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spTree>
      <p:nvGrpSpPr>
        <p:cNvPr id="146" name="Shape 146"/>
        <p:cNvGrpSpPr/>
        <p:nvPr/>
      </p:nvGrpSpPr>
      <p:grpSpPr>
        <a:xfrm>
          <a:off x="0" y="0"/>
          <a:ext cx="0" cy="0"/>
          <a:chOff x="0" y="0"/>
          <a:chExt cx="0" cy="0"/>
        </a:xfrm>
      </p:grpSpPr>
      <p:sp>
        <p:nvSpPr>
          <p:cNvPr id="147" name="Google Shape;147;p70"/>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70"/>
          <p:cNvSpPr txBox="1"/>
          <p:nvPr>
            <p:ph idx="1" type="body"/>
          </p:nvPr>
        </p:nvSpPr>
        <p:spPr>
          <a:xfrm rot="5400000">
            <a:off x="3677445" y="-1483197"/>
            <a:ext cx="4525963" cy="1069276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9" name="Google Shape;149;p70"/>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150" name="Google Shape;150;p70"/>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151" name="Google Shape;151;p70"/>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152" name="Shape 152"/>
        <p:cNvGrpSpPr/>
        <p:nvPr/>
      </p:nvGrpSpPr>
      <p:grpSpPr>
        <a:xfrm>
          <a:off x="0" y="0"/>
          <a:ext cx="0" cy="0"/>
          <a:chOff x="0" y="0"/>
          <a:chExt cx="0" cy="0"/>
        </a:xfrm>
      </p:grpSpPr>
      <p:sp>
        <p:nvSpPr>
          <p:cNvPr id="153" name="Google Shape;153;p71"/>
          <p:cNvSpPr txBox="1"/>
          <p:nvPr>
            <p:ph type="title"/>
          </p:nvPr>
        </p:nvSpPr>
        <p:spPr>
          <a:xfrm rot="5400000">
            <a:off x="7024449" y="1863809"/>
            <a:ext cx="5851525" cy="2673191"/>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71"/>
          <p:cNvSpPr txBox="1"/>
          <p:nvPr>
            <p:ph idx="1" type="body"/>
          </p:nvPr>
        </p:nvSpPr>
        <p:spPr>
          <a:xfrm rot="5400000">
            <a:off x="1579060" y="-710376"/>
            <a:ext cx="5851525" cy="782156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5" name="Google Shape;155;p71"/>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156" name="Google Shape;156;p71"/>
          <p:cNvPicPr preferRelativeResize="0"/>
          <p:nvPr/>
        </p:nvPicPr>
        <p:blipFill rotWithShape="1">
          <a:blip r:embed="rId2">
            <a:alphaModFix/>
          </a:blip>
          <a:srcRect b="33905"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313"/>
              </a:srgbClr>
            </a:outerShdw>
          </a:effectLst>
        </p:spPr>
      </p:pic>
      <p:sp>
        <p:nvSpPr>
          <p:cNvPr id="157" name="Google Shape;157;p71"/>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30" name="Shape 30"/>
        <p:cNvGrpSpPr/>
        <p:nvPr/>
      </p:nvGrpSpPr>
      <p:grpSpPr>
        <a:xfrm>
          <a:off x="0" y="0"/>
          <a:ext cx="0" cy="0"/>
          <a:chOff x="0" y="0"/>
          <a:chExt cx="0" cy="0"/>
        </a:xfrm>
      </p:grpSpPr>
      <p:sp>
        <p:nvSpPr>
          <p:cNvPr id="31" name="Google Shape;31;p9"/>
          <p:cNvSpPr txBox="1"/>
          <p:nvPr>
            <p:ph type="title"/>
          </p:nvPr>
        </p:nvSpPr>
        <p:spPr>
          <a:xfrm>
            <a:off x="938505" y="4406903"/>
            <a:ext cx="10098723"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9"/>
          <p:cNvSpPr txBox="1"/>
          <p:nvPr>
            <p:ph idx="1" type="body"/>
          </p:nvPr>
        </p:nvSpPr>
        <p:spPr>
          <a:xfrm>
            <a:off x="938505" y="2906717"/>
            <a:ext cx="10098723"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3" name="Google Shape;33;p9"/>
          <p:cNvSpPr txBox="1"/>
          <p:nvPr>
            <p:ph idx="10" type="dt"/>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35" name="Google Shape;35;p9"/>
          <p:cNvPicPr preferRelativeResize="0"/>
          <p:nvPr/>
        </p:nvPicPr>
        <p:blipFill rotWithShape="1">
          <a:blip r:embed="rId2">
            <a:alphaModFix/>
          </a:blip>
          <a:srcRect b="33904"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921"/>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6" name="Shape 36"/>
        <p:cNvGrpSpPr/>
        <p:nvPr/>
      </p:nvGrpSpPr>
      <p:grpSpPr>
        <a:xfrm>
          <a:off x="0" y="0"/>
          <a:ext cx="0" cy="0"/>
          <a:chOff x="0" y="0"/>
          <a:chExt cx="0" cy="0"/>
        </a:xfrm>
      </p:grpSpPr>
      <p:sp>
        <p:nvSpPr>
          <p:cNvPr id="37" name="Google Shape;37;p10"/>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 type="body"/>
          </p:nvPr>
        </p:nvSpPr>
        <p:spPr>
          <a:xfrm>
            <a:off x="594044" y="1600204"/>
            <a:ext cx="5247375"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9" name="Google Shape;39;p10"/>
          <p:cNvSpPr txBox="1"/>
          <p:nvPr>
            <p:ph idx="2" type="body"/>
          </p:nvPr>
        </p:nvSpPr>
        <p:spPr>
          <a:xfrm>
            <a:off x="6039432" y="1600204"/>
            <a:ext cx="5247375"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10"/>
          <p:cNvSpPr txBox="1"/>
          <p:nvPr>
            <p:ph idx="10" type="dt"/>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0"/>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42" name="Google Shape;42;p10"/>
          <p:cNvPicPr preferRelativeResize="0"/>
          <p:nvPr/>
        </p:nvPicPr>
        <p:blipFill rotWithShape="1">
          <a:blip r:embed="rId2">
            <a:alphaModFix/>
          </a:blip>
          <a:srcRect b="33904"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921"/>
              </a:srgbClr>
            </a:outerShdw>
          </a:effectLst>
        </p:spPr>
      </p:pic>
      <p:sp>
        <p:nvSpPr>
          <p:cNvPr id="43" name="Google Shape;43;p10"/>
          <p:cNvSpPr txBox="1"/>
          <p:nvPr/>
        </p:nvSpPr>
        <p:spPr>
          <a:xfrm>
            <a:off x="4932425" y="6372000"/>
            <a:ext cx="2772198"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4" name="Shape 44"/>
        <p:cNvGrpSpPr/>
        <p:nvPr/>
      </p:nvGrpSpPr>
      <p:grpSpPr>
        <a:xfrm>
          <a:off x="0" y="0"/>
          <a:ext cx="0" cy="0"/>
          <a:chOff x="0" y="0"/>
          <a:chExt cx="0" cy="0"/>
        </a:xfrm>
      </p:grpSpPr>
      <p:sp>
        <p:nvSpPr>
          <p:cNvPr id="45" name="Google Shape;45;p11"/>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1"/>
          <p:cNvSpPr txBox="1"/>
          <p:nvPr>
            <p:ph idx="1" type="body"/>
          </p:nvPr>
        </p:nvSpPr>
        <p:spPr>
          <a:xfrm>
            <a:off x="594045" y="1535113"/>
            <a:ext cx="5249439"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11"/>
          <p:cNvSpPr txBox="1"/>
          <p:nvPr>
            <p:ph idx="2" type="body"/>
          </p:nvPr>
        </p:nvSpPr>
        <p:spPr>
          <a:xfrm>
            <a:off x="594045" y="2174875"/>
            <a:ext cx="5249439"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11"/>
          <p:cNvSpPr txBox="1"/>
          <p:nvPr>
            <p:ph idx="3" type="body"/>
          </p:nvPr>
        </p:nvSpPr>
        <p:spPr>
          <a:xfrm>
            <a:off x="6035310" y="1535113"/>
            <a:ext cx="5251501"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11"/>
          <p:cNvSpPr txBox="1"/>
          <p:nvPr>
            <p:ph idx="4" type="body"/>
          </p:nvPr>
        </p:nvSpPr>
        <p:spPr>
          <a:xfrm>
            <a:off x="6035310" y="2174875"/>
            <a:ext cx="5251501"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11"/>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51" name="Google Shape;51;p11"/>
          <p:cNvPicPr preferRelativeResize="0"/>
          <p:nvPr/>
        </p:nvPicPr>
        <p:blipFill rotWithShape="1">
          <a:blip r:embed="rId2">
            <a:alphaModFix/>
          </a:blip>
          <a:srcRect b="33904"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921"/>
              </a:srgbClr>
            </a:outerShdw>
          </a:effectLst>
        </p:spPr>
      </p:pic>
      <p:sp>
        <p:nvSpPr>
          <p:cNvPr id="52" name="Google Shape;52;p11"/>
          <p:cNvSpPr txBox="1"/>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53" name="Shape 53"/>
        <p:cNvGrpSpPr/>
        <p:nvPr/>
      </p:nvGrpSpPr>
      <p:grpSpPr>
        <a:xfrm>
          <a:off x="0" y="0"/>
          <a:ext cx="0" cy="0"/>
          <a:chOff x="0" y="0"/>
          <a:chExt cx="0" cy="0"/>
        </a:xfrm>
      </p:grpSpPr>
      <p:sp>
        <p:nvSpPr>
          <p:cNvPr id="54" name="Google Shape;54;p12"/>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2"/>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57" name="Google Shape;57;p12"/>
          <p:cNvPicPr preferRelativeResize="0"/>
          <p:nvPr/>
        </p:nvPicPr>
        <p:blipFill rotWithShape="1">
          <a:blip r:embed="rId2">
            <a:alphaModFix/>
          </a:blip>
          <a:srcRect b="33904"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921"/>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8" name="Shape 58"/>
        <p:cNvGrpSpPr/>
        <p:nvPr/>
      </p:nvGrpSpPr>
      <p:grpSpPr>
        <a:xfrm>
          <a:off x="0" y="0"/>
          <a:ext cx="0" cy="0"/>
          <a:chOff x="0" y="0"/>
          <a:chExt cx="0" cy="0"/>
        </a:xfrm>
      </p:grpSpPr>
      <p:sp>
        <p:nvSpPr>
          <p:cNvPr id="59" name="Google Shape;59;p13"/>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60" name="Google Shape;60;p13"/>
          <p:cNvPicPr preferRelativeResize="0"/>
          <p:nvPr/>
        </p:nvPicPr>
        <p:blipFill rotWithShape="1">
          <a:blip r:embed="rId2">
            <a:alphaModFix/>
          </a:blip>
          <a:srcRect b="33904"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921"/>
              </a:srgbClr>
            </a:outerShdw>
          </a:effectLst>
        </p:spPr>
      </p:pic>
      <p:sp>
        <p:nvSpPr>
          <p:cNvPr id="61" name="Google Shape;61;p13"/>
          <p:cNvSpPr txBox="1"/>
          <p:nvPr/>
        </p:nvSpPr>
        <p:spPr>
          <a:xfrm>
            <a:off x="4932425" y="6372000"/>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62" name="Shape 62"/>
        <p:cNvGrpSpPr/>
        <p:nvPr/>
      </p:nvGrpSpPr>
      <p:grpSpPr>
        <a:xfrm>
          <a:off x="0" y="0"/>
          <a:ext cx="0" cy="0"/>
          <a:chOff x="0" y="0"/>
          <a:chExt cx="0" cy="0"/>
        </a:xfrm>
      </p:grpSpPr>
      <p:sp>
        <p:nvSpPr>
          <p:cNvPr id="63" name="Google Shape;63;p14"/>
          <p:cNvSpPr txBox="1"/>
          <p:nvPr>
            <p:ph type="title"/>
          </p:nvPr>
        </p:nvSpPr>
        <p:spPr>
          <a:xfrm>
            <a:off x="594044" y="273050"/>
            <a:ext cx="3908718"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4"/>
          <p:cNvSpPr txBox="1"/>
          <p:nvPr>
            <p:ph idx="1" type="body"/>
          </p:nvPr>
        </p:nvSpPr>
        <p:spPr>
          <a:xfrm>
            <a:off x="4645083" y="273054"/>
            <a:ext cx="6641726"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5" name="Google Shape;65;p14"/>
          <p:cNvSpPr txBox="1"/>
          <p:nvPr>
            <p:ph idx="2" type="body"/>
          </p:nvPr>
        </p:nvSpPr>
        <p:spPr>
          <a:xfrm>
            <a:off x="594044" y="1435103"/>
            <a:ext cx="3908718"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6" name="Google Shape;66;p14"/>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67" name="Google Shape;67;p14"/>
          <p:cNvPicPr preferRelativeResize="0"/>
          <p:nvPr/>
        </p:nvPicPr>
        <p:blipFill rotWithShape="1">
          <a:blip r:embed="rId2">
            <a:alphaModFix/>
          </a:blip>
          <a:srcRect b="33904"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921"/>
              </a:srgbClr>
            </a:outerShdw>
          </a:effectLst>
        </p:spPr>
      </p:pic>
      <p:sp>
        <p:nvSpPr>
          <p:cNvPr id="68" name="Google Shape;68;p14"/>
          <p:cNvSpPr txBox="1"/>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tr-TR" sz="1200" u="none" cap="none" strike="noStrike">
                <a:solidFill>
                  <a:srgbClr val="888888"/>
                </a:solidFill>
                <a:latin typeface="Calibri"/>
                <a:ea typeface="Calibri"/>
                <a:cs typeface="Calibri"/>
                <a:sym typeface="Calibri"/>
              </a:rPr>
              <a:t>14.06.2023</a:t>
            </a:r>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9" name="Shape 69"/>
        <p:cNvGrpSpPr/>
        <p:nvPr/>
      </p:nvGrpSpPr>
      <p:grpSpPr>
        <a:xfrm>
          <a:off x="0" y="0"/>
          <a:ext cx="0" cy="0"/>
          <a:chOff x="0" y="0"/>
          <a:chExt cx="0" cy="0"/>
        </a:xfrm>
      </p:grpSpPr>
      <p:sp>
        <p:nvSpPr>
          <p:cNvPr id="70" name="Google Shape;70;p15"/>
          <p:cNvSpPr txBox="1"/>
          <p:nvPr>
            <p:ph type="title"/>
          </p:nvPr>
        </p:nvSpPr>
        <p:spPr>
          <a:xfrm>
            <a:off x="2328730" y="4800601"/>
            <a:ext cx="712851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5"/>
          <p:cNvSpPr/>
          <p:nvPr>
            <p:ph idx="2" type="pic"/>
          </p:nvPr>
        </p:nvSpPr>
        <p:spPr>
          <a:xfrm>
            <a:off x="2328730" y="612775"/>
            <a:ext cx="7128510" cy="4114800"/>
          </a:xfrm>
          <a:prstGeom prst="rect">
            <a:avLst/>
          </a:prstGeom>
          <a:noFill/>
          <a:ln>
            <a:noFill/>
          </a:ln>
        </p:spPr>
      </p:sp>
      <p:sp>
        <p:nvSpPr>
          <p:cNvPr id="72" name="Google Shape;72;p15"/>
          <p:cNvSpPr txBox="1"/>
          <p:nvPr>
            <p:ph idx="1" type="body"/>
          </p:nvPr>
        </p:nvSpPr>
        <p:spPr>
          <a:xfrm>
            <a:off x="2328730" y="5367339"/>
            <a:ext cx="712851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3" name="Google Shape;73;p15"/>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Εικόνα που περιέχει λογότυπο, γραφικά, γραμματοσειρά, γραφιστική&#10;&#10;Περιγραφή που δημιουργήθηκε αυτόματα" id="74" name="Google Shape;74;p15"/>
          <p:cNvPicPr preferRelativeResize="0"/>
          <p:nvPr/>
        </p:nvPicPr>
        <p:blipFill rotWithShape="1">
          <a:blip r:embed="rId2">
            <a:alphaModFix/>
          </a:blip>
          <a:srcRect b="33904" l="16021" r="17025" t="18065"/>
          <a:stretch/>
        </p:blipFill>
        <p:spPr>
          <a:xfrm>
            <a:off x="10425677" y="5712013"/>
            <a:ext cx="1455173" cy="104386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3921"/>
              </a:srgbClr>
            </a:outerShdw>
          </a:effectLst>
        </p:spPr>
      </p:pic>
      <p:sp>
        <p:nvSpPr>
          <p:cNvPr id="75" name="Google Shape;75;p15"/>
          <p:cNvSpPr txBox="1"/>
          <p:nvPr>
            <p:ph idx="10" type="dt"/>
          </p:nvPr>
        </p:nvSpPr>
        <p:spPr>
          <a:xfrm>
            <a:off x="4327843" y="6390749"/>
            <a:ext cx="2772198" cy="365125"/>
          </a:xfrm>
          <a:prstGeom prst="rect">
            <a:avLst/>
          </a:prstGeom>
          <a:noFill/>
          <a:ln>
            <a:noFill/>
          </a:ln>
        </p:spPr>
        <p:txBody>
          <a:bodyPr anchorCtr="1"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2.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
          <p:cNvSpPr txBox="1"/>
          <p:nvPr>
            <p:ph idx="10" type="dt"/>
          </p:nvPr>
        </p:nvSpPr>
        <p:spPr>
          <a:xfrm>
            <a:off x="6534468" y="6356354"/>
            <a:ext cx="2772198"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id="14" name="Google Shape;14;p6"/>
          <p:cNvPicPr preferRelativeResize="0"/>
          <p:nvPr/>
        </p:nvPicPr>
        <p:blipFill rotWithShape="1">
          <a:blip r:embed="rId1">
            <a:alphaModFix/>
          </a:blip>
          <a:srcRect b="0" l="0" r="0" t="0"/>
          <a:stretch/>
        </p:blipFill>
        <p:spPr>
          <a:xfrm>
            <a:off x="0" y="6407481"/>
            <a:ext cx="1952246" cy="4505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61"/>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 name="Google Shape;90;p61"/>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1" name="Google Shape;91;p61"/>
          <p:cNvSpPr txBox="1"/>
          <p:nvPr>
            <p:ph idx="10" type="dt"/>
          </p:nvPr>
        </p:nvSpPr>
        <p:spPr>
          <a:xfrm>
            <a:off x="6534468" y="6356354"/>
            <a:ext cx="2772198"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2" name="Google Shape;92;p61"/>
          <p:cNvSpPr txBox="1"/>
          <p:nvPr>
            <p:ph idx="12" type="sldNum"/>
          </p:nvPr>
        </p:nvSpPr>
        <p:spPr>
          <a:xfrm>
            <a:off x="8514609" y="6356354"/>
            <a:ext cx="277219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id="93" name="Google Shape;93;p61"/>
          <p:cNvPicPr preferRelativeResize="0"/>
          <p:nvPr/>
        </p:nvPicPr>
        <p:blipFill rotWithShape="1">
          <a:blip r:embed="rId1">
            <a:alphaModFix/>
          </a:blip>
          <a:srcRect b="0" l="0" r="0" t="0"/>
          <a:stretch/>
        </p:blipFill>
        <p:spPr>
          <a:xfrm>
            <a:off x="0" y="6407481"/>
            <a:ext cx="1952246" cy="4505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2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hyperlink" Target="https://www.youtube.com/watch?v=iK_zYk8Ax6s" TargetMode="External"/><Relationship Id="rId4" Type="http://schemas.openxmlformats.org/officeDocument/2006/relationships/hyperlink" Target="https://www.youtube.com/watch?v=nmIono3tQoA" TargetMode="External"/><Relationship Id="rId5" Type="http://schemas.openxmlformats.org/officeDocument/2006/relationships/hyperlink" Target="https://www.youtube.com/watch?v=tgophFI451Y" TargetMode="External"/><Relationship Id="rId6" Type="http://schemas.openxmlformats.org/officeDocument/2006/relationships/hyperlink" Target="https://www.youtube.com/watch?v=tgophFI451Y" TargetMode="External"/><Relationship Id="rId7" Type="http://schemas.openxmlformats.org/officeDocument/2006/relationships/hyperlink" Target="https://www.youtube.com/watch?v=zDWs6NYbbUU" TargetMode="External"/><Relationship Id="rId8" Type="http://schemas.openxmlformats.org/officeDocument/2006/relationships/hyperlink" Target="https://www.youtube.com/watch?v=tmEj3MQPlT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4.png"/><Relationship Id="rId4" Type="http://schemas.openxmlformats.org/officeDocument/2006/relationships/hyperlink" Target="https://www.neoakruthi.com/blog/rainwater-harvesting-for-house.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7.jp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image" Target="../media/image1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9.jpg"/><Relationship Id="rId4" Type="http://schemas.openxmlformats.org/officeDocument/2006/relationships/image" Target="../media/image23.jpg"/><Relationship Id="rId5" Type="http://schemas.openxmlformats.org/officeDocument/2006/relationships/image" Target="../media/image22.jpg"/><Relationship Id="rId6" Type="http://schemas.openxmlformats.org/officeDocument/2006/relationships/image" Target="../media/image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youtube.com/watch?v=al-do-HGuIk" TargetMode="External"/><Relationship Id="rId4" Type="http://schemas.openxmlformats.org/officeDocument/2006/relationships/hyperlink" Target="https://www.youtube.com/watch?v=TWb4KlM2vts" TargetMode="External"/><Relationship Id="rId5" Type="http://schemas.openxmlformats.org/officeDocument/2006/relationships/hyperlink" Target="https://www.youtube.com/watch?v=bZ3O17hEgNE" TargetMode="External"/><Relationship Id="rId6" Type="http://schemas.openxmlformats.org/officeDocument/2006/relationships/hyperlink" Target="https://www.youtube.com/watch?v=kmmEV4ohSDA" TargetMode="External"/><Relationship Id="rId7"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sydneywater.com.au/" TargetMode="External"/><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
          <p:cNvSpPr txBox="1"/>
          <p:nvPr>
            <p:ph type="ctrTitle"/>
          </p:nvPr>
        </p:nvSpPr>
        <p:spPr>
          <a:xfrm>
            <a:off x="6233652" y="1041400"/>
            <a:ext cx="5270090" cy="2387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2400"/>
              <a:buFont typeface="Tahoma"/>
              <a:buNone/>
            </a:pPr>
            <a:r>
              <a:rPr b="1" lang="tr-TR" sz="5900">
                <a:solidFill>
                  <a:srgbClr val="7E3DBC"/>
                </a:solidFill>
                <a:latin typeface="Tahoma"/>
                <a:ea typeface="Tahoma"/>
                <a:cs typeface="Tahoma"/>
                <a:sym typeface="Tahoma"/>
              </a:rPr>
              <a:t>Module 6 </a:t>
            </a:r>
            <a:br>
              <a:rPr b="1" lang="tr-TR" sz="2400">
                <a:solidFill>
                  <a:srgbClr val="7E3DBC"/>
                </a:solidFill>
                <a:latin typeface="Tahoma"/>
                <a:ea typeface="Tahoma"/>
                <a:cs typeface="Tahoma"/>
                <a:sym typeface="Tahoma"/>
              </a:rPr>
            </a:br>
            <a:r>
              <a:rPr b="1" lang="tr-TR" sz="2700">
                <a:solidFill>
                  <a:srgbClr val="7E3DBC"/>
                </a:solidFill>
                <a:latin typeface="Tahoma"/>
                <a:ea typeface="Tahoma"/>
                <a:cs typeface="Tahoma"/>
                <a:sym typeface="Tahoma"/>
              </a:rPr>
              <a:t>Case Analysis for Ecological Problems in the Farm</a:t>
            </a:r>
            <a:endParaRPr b="1" sz="2700">
              <a:solidFill>
                <a:srgbClr val="7E3DBC"/>
              </a:solidFill>
              <a:latin typeface="Tahoma"/>
              <a:ea typeface="Tahoma"/>
              <a:cs typeface="Tahoma"/>
              <a:sym typeface="Tahoma"/>
            </a:endParaRPr>
          </a:p>
        </p:txBody>
      </p:sp>
      <p:sp>
        <p:nvSpPr>
          <p:cNvPr id="163" name="Google Shape;163;p1"/>
          <p:cNvSpPr txBox="1"/>
          <p:nvPr/>
        </p:nvSpPr>
        <p:spPr>
          <a:xfrm>
            <a:off x="6316919" y="3268415"/>
            <a:ext cx="5186823" cy="151313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09B1B"/>
              </a:buClr>
              <a:buSzPts val="3200"/>
              <a:buFont typeface="Arial"/>
              <a:buNone/>
            </a:pPr>
            <a:r>
              <a:rPr b="1" i="0" lang="tr-TR" sz="3000" u="none" cap="none" strike="noStrike">
                <a:solidFill>
                  <a:srgbClr val="409B1B"/>
                </a:solidFill>
                <a:latin typeface="Tahoma"/>
                <a:ea typeface="Tahoma"/>
                <a:cs typeface="Tahoma"/>
                <a:sym typeface="Tahoma"/>
              </a:rPr>
              <a:t>Presented by</a:t>
            </a:r>
            <a:endParaRPr b="0" i="0" sz="3000" u="none" cap="none" strike="noStrike">
              <a:solidFill>
                <a:srgbClr val="000000"/>
              </a:solidFill>
              <a:latin typeface="Tahoma"/>
              <a:ea typeface="Tahoma"/>
              <a:cs typeface="Tahoma"/>
              <a:sym typeface="Tahoma"/>
            </a:endParaRPr>
          </a:p>
          <a:p>
            <a:pPr indent="0" lvl="0" marL="0" marR="0" rtl="0" algn="l">
              <a:lnSpc>
                <a:spcPct val="100000"/>
              </a:lnSpc>
              <a:spcBef>
                <a:spcPts val="640"/>
              </a:spcBef>
              <a:spcAft>
                <a:spcPts val="0"/>
              </a:spcAft>
              <a:buClr>
                <a:srgbClr val="409B1B"/>
              </a:buClr>
              <a:buSzPts val="3200"/>
              <a:buFont typeface="Arial"/>
              <a:buNone/>
            </a:pPr>
            <a:r>
              <a:rPr b="1" i="0" lang="tr-TR" sz="1700" u="none" cap="none" strike="noStrike">
                <a:solidFill>
                  <a:srgbClr val="409B1B"/>
                </a:solidFill>
                <a:latin typeface="Tahoma"/>
                <a:ea typeface="Tahoma"/>
                <a:cs typeface="Tahoma"/>
                <a:sym typeface="Tahoma"/>
              </a:rPr>
              <a:t>Szkoła Podstawowa z Oddziałami Dwujęzycznymi nr 20 im. Jana Gutenberga  Fundacji Szkolnej w Warszawie</a:t>
            </a:r>
            <a:endParaRPr b="0" i="0" sz="1900" u="none" cap="none" strike="noStrike">
              <a:solidFill>
                <a:srgbClr val="000000"/>
              </a:solidFill>
              <a:latin typeface="Tahoma"/>
              <a:ea typeface="Tahoma"/>
              <a:cs typeface="Tahoma"/>
              <a:sym typeface="Tahoma"/>
            </a:endParaRPr>
          </a:p>
        </p:txBody>
      </p:sp>
      <p:sp>
        <p:nvSpPr>
          <p:cNvPr id="164" name="Google Shape;164;p1"/>
          <p:cNvSpPr txBox="1"/>
          <p:nvPr/>
        </p:nvSpPr>
        <p:spPr>
          <a:xfrm>
            <a:off x="9707305" y="6421387"/>
            <a:ext cx="2173545" cy="423094"/>
          </a:xfrm>
          <a:prstGeom prst="rect">
            <a:avLst/>
          </a:prstGeom>
          <a:noFill/>
          <a:ln>
            <a:noFill/>
          </a:ln>
        </p:spPr>
        <p:txBody>
          <a:bodyPr anchorCtr="0" anchor="t" bIns="45700" lIns="91425" spcFirstLastPara="1" rIns="91425" wrap="square" tIns="45700">
            <a:normAutofit fontScale="85000" lnSpcReduction="10000"/>
          </a:bodyPr>
          <a:lstStyle/>
          <a:p>
            <a:pPr indent="0" lvl="0" marL="0" marR="0" rtl="0" algn="l">
              <a:lnSpc>
                <a:spcPct val="100000"/>
              </a:lnSpc>
              <a:spcBef>
                <a:spcPts val="0"/>
              </a:spcBef>
              <a:spcAft>
                <a:spcPts val="0"/>
              </a:spcAft>
              <a:buClr>
                <a:srgbClr val="409B1B"/>
              </a:buClr>
              <a:buSzPct val="117647"/>
              <a:buFont typeface="Arial"/>
              <a:buNone/>
            </a:pPr>
            <a:r>
              <a:rPr b="1" i="0" lang="tr-TR" sz="1800" u="none" cap="none" strike="noStrike">
                <a:solidFill>
                  <a:srgbClr val="409B1B"/>
                </a:solidFill>
                <a:latin typeface="Tahoma"/>
                <a:ea typeface="Tahoma"/>
                <a:cs typeface="Tahoma"/>
                <a:sym typeface="Tahoma"/>
              </a:rPr>
              <a:t>Date: 03/10/2023</a:t>
            </a:r>
            <a:endParaRPr b="1" i="0" sz="1800" u="none" cap="none" strike="noStrike">
              <a:solidFill>
                <a:srgbClr val="409B1B"/>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4" name="Shape 224"/>
        <p:cNvGrpSpPr/>
        <p:nvPr/>
      </p:nvGrpSpPr>
      <p:grpSpPr>
        <a:xfrm>
          <a:off x="0" y="0"/>
          <a:ext cx="0" cy="0"/>
          <a:chOff x="0" y="0"/>
          <a:chExt cx="0" cy="0"/>
        </a:xfrm>
      </p:grpSpPr>
      <p:sp>
        <p:nvSpPr>
          <p:cNvPr id="225" name="Google Shape;225;p23"/>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t/>
            </a:r>
            <a:endParaRPr/>
          </a:p>
        </p:txBody>
      </p:sp>
      <p:sp>
        <p:nvSpPr>
          <p:cNvPr id="226" name="Google Shape;226;p23"/>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4"/>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tr-TR"/>
              <a:t>Instructions step by step</a:t>
            </a:r>
            <a:endParaRPr/>
          </a:p>
        </p:txBody>
      </p:sp>
      <p:sp>
        <p:nvSpPr>
          <p:cNvPr id="232" name="Google Shape;232;p24"/>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rPr lang="tr-TR"/>
              <a:t>Pre-activity (10 min.)</a:t>
            </a:r>
            <a:endParaRPr/>
          </a:p>
          <a:p>
            <a:pPr indent="0" lvl="0" marL="114300" rtl="0" algn="l">
              <a:lnSpc>
                <a:spcPct val="100000"/>
              </a:lnSpc>
              <a:spcBef>
                <a:spcPts val="360"/>
              </a:spcBef>
              <a:spcAft>
                <a:spcPts val="0"/>
              </a:spcAft>
              <a:buSzPts val="1800"/>
              <a:buNone/>
            </a:pPr>
            <a:r>
              <a:rPr lang="tr-TR"/>
              <a:t>Inquiry question: What are the processes of the natural water cycle? </a:t>
            </a:r>
            <a:endParaRPr/>
          </a:p>
          <a:p>
            <a:pPr indent="0" lvl="0" marL="114300" rtl="0" algn="l">
              <a:lnSpc>
                <a:spcPct val="100000"/>
              </a:lnSpc>
              <a:spcBef>
                <a:spcPts val="360"/>
              </a:spcBef>
              <a:spcAft>
                <a:spcPts val="0"/>
              </a:spcAft>
              <a:buSzPts val="1800"/>
              <a:buNone/>
            </a:pPr>
            <a:r>
              <a:t/>
            </a:r>
            <a:endParaRPr/>
          </a:p>
          <a:p>
            <a:pPr indent="0" lvl="0" marL="114300" rtl="0" algn="l">
              <a:lnSpc>
                <a:spcPct val="100000"/>
              </a:lnSpc>
              <a:spcBef>
                <a:spcPts val="360"/>
              </a:spcBef>
              <a:spcAft>
                <a:spcPts val="0"/>
              </a:spcAft>
              <a:buSzPts val="1800"/>
              <a:buNone/>
            </a:pPr>
            <a:r>
              <a:rPr lang="tr-TR"/>
              <a:t>Explore how water moves from the Earth to the atmosphere and back again and the stages of the natural water cycle. Pupils come forward to answer and express themselves</a:t>
            </a:r>
            <a:endParaRPr/>
          </a:p>
          <a:p>
            <a:pPr indent="0" lvl="0" marL="114300" rtl="0" algn="l">
              <a:lnSpc>
                <a:spcPct val="100000"/>
              </a:lnSpc>
              <a:spcBef>
                <a:spcPts val="360"/>
              </a:spcBef>
              <a:spcAft>
                <a:spcPts val="0"/>
              </a:spcAft>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5"/>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tr-TR"/>
              <a:t>Activity 1: Wondering about water (20 min.) </a:t>
            </a:r>
            <a:endParaRPr/>
          </a:p>
        </p:txBody>
      </p:sp>
      <p:sp>
        <p:nvSpPr>
          <p:cNvPr id="238" name="Google Shape;238;p25"/>
          <p:cNvSpPr txBox="1"/>
          <p:nvPr>
            <p:ph idx="1" type="body"/>
          </p:nvPr>
        </p:nvSpPr>
        <p:spPr>
          <a:xfrm>
            <a:off x="594044" y="1248698"/>
            <a:ext cx="10692765" cy="4877470"/>
          </a:xfrm>
          <a:prstGeom prst="rect">
            <a:avLst/>
          </a:prstGeom>
          <a:noFill/>
          <a:ln>
            <a:noFill/>
          </a:ln>
        </p:spPr>
        <p:txBody>
          <a:bodyPr anchorCtr="0" anchor="t" bIns="45700" lIns="91425" spcFirstLastPara="1" rIns="91425" wrap="square" tIns="45700">
            <a:normAutofit fontScale="70000" lnSpcReduction="20000"/>
          </a:bodyPr>
          <a:lstStyle/>
          <a:p>
            <a:pPr indent="-342900" lvl="0" marL="457200" rtl="0" algn="l">
              <a:lnSpc>
                <a:spcPct val="100000"/>
              </a:lnSpc>
              <a:spcBef>
                <a:spcPts val="360"/>
              </a:spcBef>
              <a:spcAft>
                <a:spcPts val="0"/>
              </a:spcAft>
              <a:buClr>
                <a:schemeClr val="dk1"/>
              </a:buClr>
              <a:buSzPct val="80357"/>
              <a:buChar char="•"/>
            </a:pPr>
            <a:r>
              <a:rPr lang="tr-TR"/>
              <a:t>Let students reflect on the following questions. </a:t>
            </a:r>
            <a:endParaRPr/>
          </a:p>
          <a:p>
            <a:pPr indent="-228600" lvl="0" marL="457200" rtl="0" algn="l">
              <a:lnSpc>
                <a:spcPct val="100000"/>
              </a:lnSpc>
              <a:spcBef>
                <a:spcPts val="360"/>
              </a:spcBef>
              <a:spcAft>
                <a:spcPts val="0"/>
              </a:spcAft>
              <a:buClr>
                <a:schemeClr val="dk1"/>
              </a:buClr>
              <a:buSzPct val="80357"/>
              <a:buNone/>
            </a:pPr>
            <a:r>
              <a:t/>
            </a:r>
            <a:endParaRPr/>
          </a:p>
          <a:p>
            <a:pPr indent="-342900" lvl="0" marL="457200" rtl="0" algn="l">
              <a:lnSpc>
                <a:spcPct val="100000"/>
              </a:lnSpc>
              <a:spcBef>
                <a:spcPts val="360"/>
              </a:spcBef>
              <a:spcAft>
                <a:spcPts val="0"/>
              </a:spcAft>
              <a:buClr>
                <a:schemeClr val="dk1"/>
              </a:buClr>
              <a:buSzPct val="80357"/>
              <a:buChar char="•"/>
            </a:pPr>
            <a:r>
              <a:rPr lang="tr-TR"/>
              <a:t>Have you ever wondered… </a:t>
            </a:r>
            <a:endParaRPr/>
          </a:p>
          <a:p>
            <a:pPr indent="-342900" lvl="0" marL="457200" rtl="0" algn="l">
              <a:lnSpc>
                <a:spcPct val="100000"/>
              </a:lnSpc>
              <a:spcBef>
                <a:spcPts val="360"/>
              </a:spcBef>
              <a:spcAft>
                <a:spcPts val="0"/>
              </a:spcAft>
              <a:buClr>
                <a:schemeClr val="dk1"/>
              </a:buClr>
              <a:buSzPct val="80357"/>
              <a:buChar char="•"/>
            </a:pPr>
            <a:r>
              <a:rPr lang="tr-TR"/>
              <a:t>Does water disappear? </a:t>
            </a:r>
            <a:endParaRPr/>
          </a:p>
          <a:p>
            <a:pPr indent="-342900" lvl="0" marL="457200" rtl="0" algn="l">
              <a:lnSpc>
                <a:spcPct val="100000"/>
              </a:lnSpc>
              <a:spcBef>
                <a:spcPts val="360"/>
              </a:spcBef>
              <a:spcAft>
                <a:spcPts val="0"/>
              </a:spcAft>
              <a:buClr>
                <a:schemeClr val="dk1"/>
              </a:buClr>
              <a:buSzPct val="80357"/>
              <a:buChar char="•"/>
            </a:pPr>
            <a:r>
              <a:rPr lang="tr-TR"/>
              <a:t>Have you ever seen a puddle dry? </a:t>
            </a:r>
            <a:endParaRPr/>
          </a:p>
          <a:p>
            <a:pPr indent="-342900" lvl="0" marL="457200" rtl="0" algn="l">
              <a:lnSpc>
                <a:spcPct val="100000"/>
              </a:lnSpc>
              <a:spcBef>
                <a:spcPts val="360"/>
              </a:spcBef>
              <a:spcAft>
                <a:spcPts val="0"/>
              </a:spcAft>
              <a:buClr>
                <a:schemeClr val="dk1"/>
              </a:buClr>
              <a:buSzPct val="80357"/>
              <a:buChar char="•"/>
            </a:pPr>
            <a:r>
              <a:rPr lang="tr-TR"/>
              <a:t>Where did the water go? </a:t>
            </a:r>
            <a:endParaRPr/>
          </a:p>
          <a:p>
            <a:pPr indent="-342900" lvl="0" marL="457200" rtl="0" algn="l">
              <a:lnSpc>
                <a:spcPct val="100000"/>
              </a:lnSpc>
              <a:spcBef>
                <a:spcPts val="360"/>
              </a:spcBef>
              <a:spcAft>
                <a:spcPts val="0"/>
              </a:spcAft>
              <a:buClr>
                <a:schemeClr val="dk1"/>
              </a:buClr>
              <a:buSzPct val="80357"/>
              <a:buChar char="•"/>
            </a:pPr>
            <a:r>
              <a:rPr lang="tr-TR"/>
              <a:t>How are clouds made? </a:t>
            </a:r>
            <a:endParaRPr/>
          </a:p>
          <a:p>
            <a:pPr indent="-342900" lvl="0" marL="457200" rtl="0" algn="l">
              <a:lnSpc>
                <a:spcPct val="100000"/>
              </a:lnSpc>
              <a:spcBef>
                <a:spcPts val="360"/>
              </a:spcBef>
              <a:spcAft>
                <a:spcPts val="0"/>
              </a:spcAft>
              <a:buClr>
                <a:schemeClr val="dk1"/>
              </a:buClr>
              <a:buSzPct val="80357"/>
              <a:buChar char="•"/>
            </a:pPr>
            <a:r>
              <a:rPr lang="tr-TR"/>
              <a:t>How does water get in clouds? Is rain new water? </a:t>
            </a:r>
            <a:endParaRPr/>
          </a:p>
          <a:p>
            <a:pPr indent="-342900" lvl="0" marL="457200" rtl="0" algn="l">
              <a:lnSpc>
                <a:spcPct val="100000"/>
              </a:lnSpc>
              <a:spcBef>
                <a:spcPts val="360"/>
              </a:spcBef>
              <a:spcAft>
                <a:spcPts val="0"/>
              </a:spcAft>
              <a:buClr>
                <a:schemeClr val="dk1"/>
              </a:buClr>
              <a:buSzPct val="80357"/>
              <a:buChar char="•"/>
            </a:pPr>
            <a:r>
              <a:rPr lang="tr-TR"/>
              <a:t>How does water move from the Earth to the clouds and back? </a:t>
            </a:r>
            <a:endParaRPr/>
          </a:p>
          <a:p>
            <a:pPr indent="-228600" lvl="0" marL="457200" rtl="0" algn="l">
              <a:lnSpc>
                <a:spcPct val="100000"/>
              </a:lnSpc>
              <a:spcBef>
                <a:spcPts val="360"/>
              </a:spcBef>
              <a:spcAft>
                <a:spcPts val="0"/>
              </a:spcAft>
              <a:buClr>
                <a:schemeClr val="dk1"/>
              </a:buClr>
              <a:buSzPct val="80357"/>
              <a:buNone/>
            </a:pPr>
            <a:r>
              <a:t/>
            </a:r>
            <a:endParaRPr/>
          </a:p>
          <a:p>
            <a:pPr indent="-342900" lvl="0" marL="457200" rtl="0" algn="l">
              <a:lnSpc>
                <a:spcPct val="100000"/>
              </a:lnSpc>
              <a:spcBef>
                <a:spcPts val="360"/>
              </a:spcBef>
              <a:spcAft>
                <a:spcPts val="0"/>
              </a:spcAft>
              <a:buClr>
                <a:schemeClr val="dk1"/>
              </a:buClr>
              <a:buSzPct val="80357"/>
              <a:buChar char="•"/>
            </a:pPr>
            <a:r>
              <a:rPr lang="tr-TR"/>
              <a:t>Either the teacher or students record statements and questions on cards and place on the wonder wall. </a:t>
            </a:r>
            <a:endParaRPr/>
          </a:p>
          <a:p>
            <a:pPr indent="-342900" lvl="0" marL="457200" rtl="0" algn="l">
              <a:lnSpc>
                <a:spcPct val="100000"/>
              </a:lnSpc>
              <a:spcBef>
                <a:spcPts val="360"/>
              </a:spcBef>
              <a:spcAft>
                <a:spcPts val="0"/>
              </a:spcAft>
              <a:buClr>
                <a:schemeClr val="dk1"/>
              </a:buClr>
              <a:buSzPct val="80357"/>
              <a:buChar char="•"/>
            </a:pPr>
            <a:r>
              <a:rPr lang="tr-TR"/>
              <a:t>Throughout the lessons, encourage students to reflect, ask questions and look for questions that have been answered. Use a word wall to capture any new vocabulary. </a:t>
            </a:r>
            <a:endParaRPr/>
          </a:p>
          <a:p>
            <a:pPr indent="-228600" lvl="0" marL="457200" rtl="0" algn="l">
              <a:lnSpc>
                <a:spcPct val="100000"/>
              </a:lnSpc>
              <a:spcBef>
                <a:spcPts val="360"/>
              </a:spcBef>
              <a:spcAft>
                <a:spcPts val="0"/>
              </a:spcAft>
              <a:buClr>
                <a:schemeClr val="dk1"/>
              </a:buClr>
              <a:buSzPct val="80357"/>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6"/>
          <p:cNvSpPr txBox="1"/>
          <p:nvPr>
            <p:ph type="title"/>
          </p:nvPr>
        </p:nvSpPr>
        <p:spPr>
          <a:xfrm>
            <a:off x="689734" y="264006"/>
            <a:ext cx="10692765"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50000"/>
              <a:buNone/>
            </a:pPr>
            <a:r>
              <a:rPr lang="tr-TR" sz="4000"/>
              <a:t>Activity 2: What is the natural water cycle? (30 min) </a:t>
            </a:r>
            <a:br>
              <a:rPr lang="tr-TR"/>
            </a:br>
            <a:endParaRPr/>
          </a:p>
        </p:txBody>
      </p:sp>
      <p:sp>
        <p:nvSpPr>
          <p:cNvPr id="244" name="Google Shape;244;p26"/>
          <p:cNvSpPr txBox="1"/>
          <p:nvPr>
            <p:ph idx="1" type="body"/>
          </p:nvPr>
        </p:nvSpPr>
        <p:spPr>
          <a:xfrm>
            <a:off x="594044" y="723014"/>
            <a:ext cx="10692765" cy="5403153"/>
          </a:xfrm>
          <a:prstGeom prst="rect">
            <a:avLst/>
          </a:prstGeom>
          <a:noFill/>
          <a:ln>
            <a:noFill/>
          </a:ln>
        </p:spPr>
        <p:txBody>
          <a:bodyPr anchorCtr="0" anchor="t" bIns="45700" lIns="91425" spcFirstLastPara="1" rIns="91425" wrap="square" tIns="45700">
            <a:normAutofit lnSpcReduction="10000"/>
          </a:bodyPr>
          <a:lstStyle/>
          <a:p>
            <a:pPr indent="0" lvl="0" marL="114300" rtl="0" algn="l">
              <a:lnSpc>
                <a:spcPct val="100000"/>
              </a:lnSpc>
              <a:spcBef>
                <a:spcPts val="360"/>
              </a:spcBef>
              <a:spcAft>
                <a:spcPts val="0"/>
              </a:spcAft>
              <a:buSzPts val="1800"/>
              <a:buNone/>
            </a:pPr>
            <a:r>
              <a:t/>
            </a:r>
            <a:endParaRPr/>
          </a:p>
          <a:p>
            <a:pPr indent="-342900" lvl="0" marL="457200" rtl="0" algn="l">
              <a:lnSpc>
                <a:spcPct val="100000"/>
              </a:lnSpc>
              <a:spcBef>
                <a:spcPts val="360"/>
              </a:spcBef>
              <a:spcAft>
                <a:spcPts val="0"/>
              </a:spcAft>
              <a:buClr>
                <a:schemeClr val="dk1"/>
              </a:buClr>
              <a:buSzPts val="1800"/>
              <a:buChar char="•"/>
            </a:pPr>
            <a:r>
              <a:rPr lang="tr-TR" sz="3600"/>
              <a:t>1.Using Background information, introduce and explore the natural water cycle and capture the vocabulary on the word wall. Prior learning: water can change states and exist as liquid, solid or gas. </a:t>
            </a:r>
            <a:endParaRPr/>
          </a:p>
          <a:p>
            <a:pPr indent="-342900" lvl="0" marL="457200" rtl="0" algn="l">
              <a:lnSpc>
                <a:spcPct val="100000"/>
              </a:lnSpc>
              <a:spcBef>
                <a:spcPts val="360"/>
              </a:spcBef>
              <a:spcAft>
                <a:spcPts val="0"/>
              </a:spcAft>
              <a:buClr>
                <a:schemeClr val="dk1"/>
              </a:buClr>
              <a:buSzPts val="1800"/>
              <a:buChar char="•"/>
            </a:pPr>
            <a:r>
              <a:rPr lang="tr-TR" sz="3600"/>
              <a:t>2. Sing and act out the Water Cycle Song - YouTube. The song can be repeated throughout the lessons. </a:t>
            </a:r>
            <a:endParaRPr/>
          </a:p>
          <a:p>
            <a:pPr indent="-342900" lvl="0" marL="457200" rtl="0" algn="l">
              <a:lnSpc>
                <a:spcPct val="100000"/>
              </a:lnSpc>
              <a:spcBef>
                <a:spcPts val="360"/>
              </a:spcBef>
              <a:spcAft>
                <a:spcPts val="0"/>
              </a:spcAft>
              <a:buClr>
                <a:schemeClr val="dk1"/>
              </a:buClr>
              <a:buSzPts val="1800"/>
              <a:buChar char="•"/>
            </a:pPr>
            <a:r>
              <a:rPr lang="tr-TR" sz="3600"/>
              <a:t>3. Watch the Water Cycle Video – on Youtube. </a:t>
            </a:r>
            <a:endParaRPr/>
          </a:p>
          <a:p>
            <a:pPr indent="-342900" lvl="0" marL="457200" rtl="0" algn="l">
              <a:lnSpc>
                <a:spcPct val="100000"/>
              </a:lnSpc>
              <a:spcBef>
                <a:spcPts val="360"/>
              </a:spcBef>
              <a:spcAft>
                <a:spcPts val="0"/>
              </a:spcAft>
              <a:buClr>
                <a:schemeClr val="dk1"/>
              </a:buClr>
              <a:buSzPts val="1800"/>
              <a:buChar char="•"/>
            </a:pPr>
            <a:r>
              <a:rPr lang="tr-TR" sz="3600"/>
              <a:t>4. Students complete the Natural water cycle worksheet.</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7"/>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45454"/>
              <a:buNone/>
            </a:pPr>
            <a:r>
              <a:rPr lang="tr-TR"/>
              <a:t>The water cycle adventure play </a:t>
            </a:r>
            <a:br>
              <a:rPr lang="tr-TR"/>
            </a:br>
            <a:endParaRPr/>
          </a:p>
        </p:txBody>
      </p:sp>
      <p:sp>
        <p:nvSpPr>
          <p:cNvPr id="250" name="Google Shape;250;p27"/>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Clr>
                <a:schemeClr val="dk1"/>
              </a:buClr>
              <a:buSzPts val="1800"/>
              <a:buChar char="•"/>
            </a:pPr>
            <a:r>
              <a:rPr lang="tr-TR"/>
              <a:t>Use the ‘Water cycle adventure play script’. The play follows the adventures of two water drops as they pass through the water cycle. Make copies of the play, assign roles and read the play in class. After reading the play, students could illustrate the journey of the water drops through the water cycle. </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8"/>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tr-TR"/>
              <a:t>Water cycle experiments</a:t>
            </a:r>
            <a:endParaRPr/>
          </a:p>
        </p:txBody>
      </p:sp>
      <p:sp>
        <p:nvSpPr>
          <p:cNvPr id="256" name="Google Shape;256;p28"/>
          <p:cNvSpPr txBox="1"/>
          <p:nvPr>
            <p:ph idx="1" type="body"/>
          </p:nvPr>
        </p:nvSpPr>
        <p:spPr>
          <a:xfrm>
            <a:off x="594044" y="1180214"/>
            <a:ext cx="10692765" cy="4945953"/>
          </a:xfrm>
          <a:prstGeom prst="rect">
            <a:avLst/>
          </a:prstGeom>
          <a:noFill/>
          <a:ln>
            <a:noFill/>
          </a:ln>
        </p:spPr>
        <p:txBody>
          <a:bodyPr anchorCtr="0" anchor="t" bIns="45700" lIns="91425" spcFirstLastPara="1" rIns="91425" wrap="square" tIns="45700">
            <a:normAutofit fontScale="55000" lnSpcReduction="20000"/>
          </a:bodyPr>
          <a:lstStyle/>
          <a:p>
            <a:pPr indent="-342900" lvl="0" marL="457200" rtl="0" algn="l">
              <a:lnSpc>
                <a:spcPct val="100000"/>
              </a:lnSpc>
              <a:spcBef>
                <a:spcPts val="360"/>
              </a:spcBef>
              <a:spcAft>
                <a:spcPts val="0"/>
              </a:spcAft>
              <a:buClr>
                <a:schemeClr val="dk1"/>
              </a:buClr>
              <a:buSzPct val="102272"/>
              <a:buChar char="•"/>
            </a:pPr>
            <a:r>
              <a:rPr b="1" lang="tr-TR"/>
              <a:t>Demonstration – Can you make a cloud? (30 min) </a:t>
            </a:r>
            <a:endParaRPr/>
          </a:p>
          <a:p>
            <a:pPr indent="-342900" lvl="0" marL="457200" rtl="0" algn="l">
              <a:lnSpc>
                <a:spcPct val="100000"/>
              </a:lnSpc>
              <a:spcBef>
                <a:spcPts val="360"/>
              </a:spcBef>
              <a:spcAft>
                <a:spcPts val="0"/>
              </a:spcAft>
              <a:buClr>
                <a:schemeClr val="dk1"/>
              </a:buClr>
              <a:buSzPct val="102272"/>
              <a:buChar char="•"/>
            </a:pPr>
            <a:r>
              <a:rPr b="1" lang="tr-TR"/>
              <a:t>Preparation: </a:t>
            </a:r>
            <a:endParaRPr/>
          </a:p>
          <a:p>
            <a:pPr indent="-342900" lvl="0" marL="457200" rtl="0" algn="l">
              <a:lnSpc>
                <a:spcPct val="100000"/>
              </a:lnSpc>
              <a:spcBef>
                <a:spcPts val="360"/>
              </a:spcBef>
              <a:spcAft>
                <a:spcPts val="0"/>
              </a:spcAft>
              <a:buClr>
                <a:schemeClr val="dk1"/>
              </a:buClr>
              <a:buSzPct val="102272"/>
              <a:buChar char="•"/>
            </a:pPr>
            <a:r>
              <a:rPr lang="tr-TR"/>
              <a:t>Using the Make a cloud brochure, prepare your materials for a class demonstration. Watch the Make a cloud experiment video to see how it’s done. </a:t>
            </a:r>
            <a:endParaRPr/>
          </a:p>
          <a:p>
            <a:pPr indent="-342900" lvl="0" marL="457200" rtl="0" algn="l">
              <a:lnSpc>
                <a:spcPct val="100000"/>
              </a:lnSpc>
              <a:spcBef>
                <a:spcPts val="360"/>
              </a:spcBef>
              <a:spcAft>
                <a:spcPts val="0"/>
              </a:spcAft>
              <a:buClr>
                <a:schemeClr val="dk1"/>
              </a:buClr>
              <a:buSzPct val="102272"/>
              <a:buChar char="•"/>
            </a:pPr>
            <a:r>
              <a:rPr b="1" lang="tr-TR"/>
              <a:t>Demonstration: </a:t>
            </a:r>
            <a:endParaRPr/>
          </a:p>
          <a:p>
            <a:pPr indent="-342900" lvl="0" marL="457200" rtl="0" algn="l">
              <a:lnSpc>
                <a:spcPct val="100000"/>
              </a:lnSpc>
              <a:spcBef>
                <a:spcPts val="360"/>
              </a:spcBef>
              <a:spcAft>
                <a:spcPts val="0"/>
              </a:spcAft>
              <a:buClr>
                <a:schemeClr val="dk1"/>
              </a:buClr>
              <a:buSzPct val="102272"/>
              <a:buChar char="•"/>
            </a:pPr>
            <a:r>
              <a:rPr lang="tr-TR"/>
              <a:t>1. Using the PowerPoint as a prompt, ask students to discuss as a class or in pairs: </a:t>
            </a:r>
            <a:endParaRPr/>
          </a:p>
          <a:p>
            <a:pPr indent="-342900" lvl="0" marL="457200" rtl="0" algn="l">
              <a:lnSpc>
                <a:spcPct val="100000"/>
              </a:lnSpc>
              <a:spcBef>
                <a:spcPts val="360"/>
              </a:spcBef>
              <a:spcAft>
                <a:spcPts val="0"/>
              </a:spcAft>
              <a:buClr>
                <a:schemeClr val="dk1"/>
              </a:buClr>
              <a:buSzPct val="102272"/>
              <a:buChar char="•"/>
            </a:pPr>
            <a:r>
              <a:rPr lang="tr-TR"/>
              <a:t>• What are clouds? How are they made? What are they made of? Why does rain fall from clouds? </a:t>
            </a:r>
            <a:endParaRPr/>
          </a:p>
          <a:p>
            <a:pPr indent="-342900" lvl="0" marL="457200" rtl="0" algn="l">
              <a:lnSpc>
                <a:spcPct val="100000"/>
              </a:lnSpc>
              <a:spcBef>
                <a:spcPts val="360"/>
              </a:spcBef>
              <a:spcAft>
                <a:spcPts val="0"/>
              </a:spcAft>
              <a:buClr>
                <a:schemeClr val="dk1"/>
              </a:buClr>
              <a:buSzPct val="102272"/>
              <a:buChar char="•"/>
            </a:pPr>
            <a:r>
              <a:rPr lang="tr-TR"/>
              <a:t>• Can you make a cloud? </a:t>
            </a:r>
            <a:endParaRPr/>
          </a:p>
          <a:p>
            <a:pPr indent="-342900" lvl="0" marL="457200" rtl="0" algn="l">
              <a:lnSpc>
                <a:spcPct val="100000"/>
              </a:lnSpc>
              <a:spcBef>
                <a:spcPts val="360"/>
              </a:spcBef>
              <a:spcAft>
                <a:spcPts val="0"/>
              </a:spcAft>
              <a:buClr>
                <a:schemeClr val="dk1"/>
              </a:buClr>
              <a:buSzPct val="102272"/>
              <a:buChar char="•"/>
            </a:pPr>
            <a:r>
              <a:rPr lang="tr-TR"/>
              <a:t>2. Recall the water cycle by singing the Water Cycle Song. </a:t>
            </a:r>
            <a:endParaRPr/>
          </a:p>
          <a:p>
            <a:pPr indent="-342900" lvl="0" marL="457200" rtl="0" algn="l">
              <a:lnSpc>
                <a:spcPct val="100000"/>
              </a:lnSpc>
              <a:spcBef>
                <a:spcPts val="360"/>
              </a:spcBef>
              <a:spcAft>
                <a:spcPts val="0"/>
              </a:spcAft>
              <a:buClr>
                <a:schemeClr val="dk1"/>
              </a:buClr>
              <a:buSzPct val="102272"/>
              <a:buChar char="•"/>
            </a:pPr>
            <a:r>
              <a:rPr lang="tr-TR"/>
              <a:t>3. Perform the demonstration with your students. </a:t>
            </a:r>
            <a:endParaRPr/>
          </a:p>
          <a:p>
            <a:pPr indent="-342900" lvl="0" marL="457200" rtl="0" algn="l">
              <a:lnSpc>
                <a:spcPct val="100000"/>
              </a:lnSpc>
              <a:spcBef>
                <a:spcPts val="360"/>
              </a:spcBef>
              <a:spcAft>
                <a:spcPts val="0"/>
              </a:spcAft>
              <a:buClr>
                <a:schemeClr val="dk1"/>
              </a:buClr>
              <a:buSzPct val="102272"/>
              <a:buChar char="•"/>
            </a:pPr>
            <a:r>
              <a:rPr lang="tr-TR"/>
              <a:t>4. Using the See, think, wonder worksheet students record their thoughts. Ask students prompting questions: </a:t>
            </a:r>
            <a:endParaRPr/>
          </a:p>
          <a:p>
            <a:pPr indent="-342900" lvl="0" marL="457200" rtl="0" algn="l">
              <a:lnSpc>
                <a:spcPct val="100000"/>
              </a:lnSpc>
              <a:spcBef>
                <a:spcPts val="360"/>
              </a:spcBef>
              <a:spcAft>
                <a:spcPts val="0"/>
              </a:spcAft>
              <a:buClr>
                <a:schemeClr val="dk1"/>
              </a:buClr>
              <a:buSzPct val="102272"/>
              <a:buChar char="•"/>
            </a:pPr>
            <a:r>
              <a:rPr lang="tr-TR"/>
              <a:t>• What happened? Why? </a:t>
            </a:r>
            <a:endParaRPr/>
          </a:p>
          <a:p>
            <a:pPr indent="-342900" lvl="0" marL="457200" rtl="0" algn="l">
              <a:lnSpc>
                <a:spcPct val="100000"/>
              </a:lnSpc>
              <a:spcBef>
                <a:spcPts val="360"/>
              </a:spcBef>
              <a:spcAft>
                <a:spcPts val="0"/>
              </a:spcAft>
              <a:buClr>
                <a:schemeClr val="dk1"/>
              </a:buClr>
              <a:buSzPct val="102272"/>
              <a:buChar char="•"/>
            </a:pPr>
            <a:r>
              <a:rPr lang="tr-TR"/>
              <a:t>• Why did we warm the water? What makes water warm on Earth? </a:t>
            </a:r>
            <a:endParaRPr/>
          </a:p>
          <a:p>
            <a:pPr indent="-342900" lvl="0" marL="457200" rtl="0" algn="l">
              <a:lnSpc>
                <a:spcPct val="100000"/>
              </a:lnSpc>
              <a:spcBef>
                <a:spcPts val="360"/>
              </a:spcBef>
              <a:spcAft>
                <a:spcPts val="0"/>
              </a:spcAft>
              <a:buClr>
                <a:schemeClr val="dk1"/>
              </a:buClr>
              <a:buSzPct val="102272"/>
              <a:buChar char="•"/>
            </a:pPr>
            <a:r>
              <a:rPr lang="tr-TR"/>
              <a:t>• Why did we use ice cubes? </a:t>
            </a:r>
            <a:endParaRPr/>
          </a:p>
          <a:p>
            <a:pPr indent="-342900" lvl="0" marL="457200" rtl="0" algn="l">
              <a:lnSpc>
                <a:spcPct val="100000"/>
              </a:lnSpc>
              <a:spcBef>
                <a:spcPts val="360"/>
              </a:spcBef>
              <a:spcAft>
                <a:spcPts val="0"/>
              </a:spcAft>
              <a:buClr>
                <a:schemeClr val="dk1"/>
              </a:buClr>
              <a:buSzPct val="102272"/>
              <a:buChar char="•"/>
            </a:pPr>
            <a:r>
              <a:rPr lang="tr-TR"/>
              <a:t>• Why did we see condensation, a cloud? </a:t>
            </a:r>
            <a:endParaRPr/>
          </a:p>
          <a:p>
            <a:pPr indent="-342900" lvl="0" marL="457200" rtl="0" algn="l">
              <a:lnSpc>
                <a:spcPct val="100000"/>
              </a:lnSpc>
              <a:spcBef>
                <a:spcPts val="360"/>
              </a:spcBef>
              <a:spcAft>
                <a:spcPts val="0"/>
              </a:spcAft>
              <a:buClr>
                <a:schemeClr val="dk1"/>
              </a:buClr>
              <a:buSzPct val="102272"/>
              <a:buChar char="•"/>
            </a:pPr>
            <a:r>
              <a:rPr lang="tr-TR"/>
              <a:t>5. Watch the Make a cloud experiment video and use the PowerPoint and Discussion notes to help answer some of their questions and describe what happened. Students can revise their worksheet if needed. </a:t>
            </a:r>
            <a:endParaRPr/>
          </a:p>
          <a:p>
            <a:pPr indent="-228600" lvl="0" marL="457200" rtl="0" algn="l">
              <a:lnSpc>
                <a:spcPct val="100000"/>
              </a:lnSpc>
              <a:spcBef>
                <a:spcPts val="360"/>
              </a:spcBef>
              <a:spcAft>
                <a:spcPts val="0"/>
              </a:spcAft>
              <a:buClr>
                <a:schemeClr val="dk1"/>
              </a:buClr>
              <a:buSzPct val="102272"/>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9"/>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45454"/>
              <a:buNone/>
            </a:pPr>
            <a:br>
              <a:rPr lang="tr-TR"/>
            </a:br>
            <a:r>
              <a:rPr lang="tr-TR" sz="4000"/>
              <a:t>Practical investigation – Does water disappear? (30 min) </a:t>
            </a:r>
            <a:br>
              <a:rPr lang="tr-TR"/>
            </a:br>
            <a:endParaRPr/>
          </a:p>
        </p:txBody>
      </p:sp>
      <p:sp>
        <p:nvSpPr>
          <p:cNvPr id="262" name="Google Shape;262;p29"/>
          <p:cNvSpPr txBox="1"/>
          <p:nvPr>
            <p:ph idx="1" type="body"/>
          </p:nvPr>
        </p:nvSpPr>
        <p:spPr>
          <a:xfrm>
            <a:off x="508983" y="1052623"/>
            <a:ext cx="10692765" cy="5401339"/>
          </a:xfrm>
          <a:prstGeom prst="rect">
            <a:avLst/>
          </a:prstGeom>
          <a:noFill/>
          <a:ln>
            <a:noFill/>
          </a:ln>
        </p:spPr>
        <p:txBody>
          <a:bodyPr anchorCtr="0" anchor="t" bIns="45700" lIns="91425" spcFirstLastPara="1" rIns="91425" wrap="square" tIns="45700">
            <a:normAutofit fontScale="62500" lnSpcReduction="20000"/>
          </a:bodyPr>
          <a:lstStyle/>
          <a:p>
            <a:pPr indent="-342900" lvl="0" marL="457200" rtl="0" algn="l">
              <a:lnSpc>
                <a:spcPct val="100000"/>
              </a:lnSpc>
              <a:spcBef>
                <a:spcPts val="360"/>
              </a:spcBef>
              <a:spcAft>
                <a:spcPts val="0"/>
              </a:spcAft>
              <a:buClr>
                <a:schemeClr val="dk1"/>
              </a:buClr>
              <a:buSzPct val="90000"/>
              <a:buChar char="•"/>
            </a:pPr>
            <a:r>
              <a:rPr b="1" lang="tr-TR"/>
              <a:t>Preparation: </a:t>
            </a:r>
            <a:endParaRPr/>
          </a:p>
          <a:p>
            <a:pPr indent="-342900" lvl="0" marL="457200" rtl="0" algn="l">
              <a:lnSpc>
                <a:spcPct val="100000"/>
              </a:lnSpc>
              <a:spcBef>
                <a:spcPts val="360"/>
              </a:spcBef>
              <a:spcAft>
                <a:spcPts val="0"/>
              </a:spcAft>
              <a:buClr>
                <a:schemeClr val="dk1"/>
              </a:buClr>
              <a:buSzPct val="90000"/>
              <a:buChar char="•"/>
            </a:pPr>
            <a:r>
              <a:rPr lang="tr-TR"/>
              <a:t>Using the Water evaporation experiment brochure prepare your materials for two sets or more. Watch the Water evaporation experiment video to see how it’s done. Note: The results of this experiment will take a few days. </a:t>
            </a:r>
            <a:endParaRPr/>
          </a:p>
          <a:p>
            <a:pPr indent="-342900" lvl="0" marL="457200" rtl="0" algn="l">
              <a:lnSpc>
                <a:spcPct val="100000"/>
              </a:lnSpc>
              <a:spcBef>
                <a:spcPts val="360"/>
              </a:spcBef>
              <a:spcAft>
                <a:spcPts val="0"/>
              </a:spcAft>
              <a:buClr>
                <a:schemeClr val="dk1"/>
              </a:buClr>
              <a:buSzPct val="90000"/>
              <a:buChar char="•"/>
            </a:pPr>
            <a:r>
              <a:rPr b="1" lang="tr-TR"/>
              <a:t>Practical investigation: </a:t>
            </a:r>
            <a:endParaRPr/>
          </a:p>
          <a:p>
            <a:pPr indent="0" lvl="0" marL="114300" rtl="0" algn="l">
              <a:lnSpc>
                <a:spcPct val="100000"/>
              </a:lnSpc>
              <a:spcBef>
                <a:spcPts val="360"/>
              </a:spcBef>
              <a:spcAft>
                <a:spcPts val="0"/>
              </a:spcAft>
              <a:buSzPct val="90000"/>
              <a:buNone/>
            </a:pPr>
            <a:r>
              <a:rPr lang="tr-TR"/>
              <a:t>1. Watch the Water Evaporation Experiment video. Ask students to reflect on these questions: </a:t>
            </a:r>
            <a:endParaRPr/>
          </a:p>
          <a:p>
            <a:pPr indent="0" lvl="0" marL="114300" rtl="0" algn="l">
              <a:lnSpc>
                <a:spcPct val="100000"/>
              </a:lnSpc>
              <a:spcBef>
                <a:spcPts val="360"/>
              </a:spcBef>
              <a:spcAft>
                <a:spcPts val="0"/>
              </a:spcAft>
              <a:buSzPct val="90000"/>
              <a:buNone/>
            </a:pPr>
            <a:r>
              <a:rPr lang="tr-TR"/>
              <a:t>• Does water disappear? </a:t>
            </a:r>
            <a:endParaRPr/>
          </a:p>
          <a:p>
            <a:pPr indent="0" lvl="0" marL="114300" rtl="0" algn="l">
              <a:lnSpc>
                <a:spcPct val="100000"/>
              </a:lnSpc>
              <a:spcBef>
                <a:spcPts val="360"/>
              </a:spcBef>
              <a:spcAft>
                <a:spcPts val="0"/>
              </a:spcAft>
              <a:buSzPct val="90000"/>
              <a:buNone/>
            </a:pPr>
            <a:r>
              <a:rPr lang="tr-TR"/>
              <a:t>• Why are there jars, one with a lid and one without a lid? </a:t>
            </a:r>
            <a:endParaRPr/>
          </a:p>
          <a:p>
            <a:pPr indent="0" lvl="0" marL="114300" rtl="0" algn="l">
              <a:lnSpc>
                <a:spcPct val="100000"/>
              </a:lnSpc>
              <a:spcBef>
                <a:spcPts val="360"/>
              </a:spcBef>
              <a:spcAft>
                <a:spcPts val="0"/>
              </a:spcAft>
              <a:buSzPct val="90000"/>
              <a:buNone/>
            </a:pPr>
            <a:r>
              <a:rPr lang="tr-TR"/>
              <a:t>• What changes will we see? How can we compare the differences?</a:t>
            </a:r>
            <a:endParaRPr/>
          </a:p>
          <a:p>
            <a:pPr indent="-228600" lvl="0" marL="457200" rtl="0" algn="l">
              <a:lnSpc>
                <a:spcPct val="100000"/>
              </a:lnSpc>
              <a:spcBef>
                <a:spcPts val="360"/>
              </a:spcBef>
              <a:spcAft>
                <a:spcPts val="0"/>
              </a:spcAft>
              <a:buClr>
                <a:schemeClr val="dk1"/>
              </a:buClr>
              <a:buSzPct val="90000"/>
              <a:buNone/>
            </a:pPr>
            <a:r>
              <a:t/>
            </a:r>
            <a:endParaRPr/>
          </a:p>
          <a:p>
            <a:pPr indent="0" lvl="0" marL="114300" rtl="0" algn="l">
              <a:lnSpc>
                <a:spcPct val="100000"/>
              </a:lnSpc>
              <a:spcBef>
                <a:spcPts val="360"/>
              </a:spcBef>
              <a:spcAft>
                <a:spcPts val="0"/>
              </a:spcAft>
              <a:buSzPct val="90000"/>
              <a:buNone/>
            </a:pPr>
            <a:r>
              <a:rPr lang="tr-TR"/>
              <a:t>2. Display the Plan an investigation template in the PowerPoint to help students think and work like a scientist. </a:t>
            </a:r>
            <a:endParaRPr/>
          </a:p>
          <a:p>
            <a:pPr indent="0" lvl="0" marL="114300" rtl="0" algn="l">
              <a:lnSpc>
                <a:spcPct val="100000"/>
              </a:lnSpc>
              <a:spcBef>
                <a:spcPts val="360"/>
              </a:spcBef>
              <a:spcAft>
                <a:spcPts val="0"/>
              </a:spcAft>
              <a:buSzPct val="90000"/>
              <a:buNone/>
            </a:pPr>
            <a:r>
              <a:rPr lang="tr-TR"/>
              <a:t>3. Record students’ predictions, materials, risks and safe choices to conduct the investigation. </a:t>
            </a:r>
            <a:endParaRPr/>
          </a:p>
          <a:p>
            <a:pPr indent="0" lvl="0" marL="114300" rtl="0" algn="l">
              <a:lnSpc>
                <a:spcPct val="100000"/>
              </a:lnSpc>
              <a:spcBef>
                <a:spcPts val="360"/>
              </a:spcBef>
              <a:spcAft>
                <a:spcPts val="0"/>
              </a:spcAft>
              <a:buSzPct val="90000"/>
              <a:buNone/>
            </a:pPr>
            <a:r>
              <a:rPr lang="tr-TR"/>
              <a:t>4. Set up a set of jars or multiple sets, placing one set in a windowsill with sunlight and one set in the shade. This will help with the concept of heat or sunlight driving evaporation. </a:t>
            </a:r>
            <a:endParaRPr/>
          </a:p>
          <a:p>
            <a:pPr indent="0" lvl="0" marL="114300" rtl="0" algn="l">
              <a:lnSpc>
                <a:spcPct val="100000"/>
              </a:lnSpc>
              <a:spcBef>
                <a:spcPts val="360"/>
              </a:spcBef>
              <a:spcAft>
                <a:spcPts val="0"/>
              </a:spcAft>
              <a:buSzPct val="90000"/>
              <a:buNone/>
            </a:pPr>
            <a:r>
              <a:rPr lang="tr-TR"/>
              <a:t>5. Ask students to predict which one they think will evaporate most. </a:t>
            </a:r>
            <a:endParaRPr/>
          </a:p>
          <a:p>
            <a:pPr indent="0" lvl="0" marL="114300" rtl="0" algn="l">
              <a:lnSpc>
                <a:spcPct val="100000"/>
              </a:lnSpc>
              <a:spcBef>
                <a:spcPts val="360"/>
              </a:spcBef>
              <a:spcAft>
                <a:spcPts val="0"/>
              </a:spcAft>
              <a:buSzPct val="90000"/>
              <a:buNone/>
            </a:pPr>
            <a:r>
              <a:rPr lang="tr-TR"/>
              <a:t>6. Use the Measure and compare worksheet for students to record observations over several days. </a:t>
            </a:r>
            <a:endParaRPr/>
          </a:p>
          <a:p>
            <a:pPr indent="-228600" lvl="0" marL="457200" rtl="0" algn="l">
              <a:lnSpc>
                <a:spcPct val="100000"/>
              </a:lnSpc>
              <a:spcBef>
                <a:spcPts val="360"/>
              </a:spcBef>
              <a:spcAft>
                <a:spcPts val="0"/>
              </a:spcAft>
              <a:buClr>
                <a:schemeClr val="dk1"/>
              </a:buClr>
              <a:buSzPct val="90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0"/>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tr-TR" sz="3600"/>
              <a:t>Practical investigation – Does water disappear? (30 min) </a:t>
            </a:r>
            <a:endParaRPr sz="3600"/>
          </a:p>
        </p:txBody>
      </p:sp>
      <p:sp>
        <p:nvSpPr>
          <p:cNvPr id="268" name="Google Shape;268;p30"/>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457200" rtl="0" algn="l">
              <a:lnSpc>
                <a:spcPct val="100000"/>
              </a:lnSpc>
              <a:spcBef>
                <a:spcPts val="360"/>
              </a:spcBef>
              <a:spcAft>
                <a:spcPts val="0"/>
              </a:spcAft>
              <a:buClr>
                <a:schemeClr val="dk1"/>
              </a:buClr>
              <a:buSzPct val="60810"/>
              <a:buChar char="•"/>
            </a:pPr>
            <a:r>
              <a:rPr lang="tr-TR"/>
              <a:t>7. Discuss their findings in the Measure and compare worksheet. </a:t>
            </a:r>
            <a:endParaRPr/>
          </a:p>
          <a:p>
            <a:pPr indent="-342900" lvl="0" marL="457200" rtl="0" algn="l">
              <a:lnSpc>
                <a:spcPct val="100000"/>
              </a:lnSpc>
              <a:spcBef>
                <a:spcPts val="360"/>
              </a:spcBef>
              <a:spcAft>
                <a:spcPts val="0"/>
              </a:spcAft>
              <a:buClr>
                <a:schemeClr val="dk1"/>
              </a:buClr>
              <a:buSzPct val="60810"/>
              <a:buChar char="•"/>
            </a:pPr>
            <a:r>
              <a:rPr lang="tr-TR"/>
              <a:t>8. (Optional) Graph the class data to visualise how much water each jar lost and how fast. </a:t>
            </a:r>
            <a:endParaRPr/>
          </a:p>
          <a:p>
            <a:pPr indent="-342900" lvl="0" marL="457200" rtl="0" algn="l">
              <a:lnSpc>
                <a:spcPct val="100000"/>
              </a:lnSpc>
              <a:spcBef>
                <a:spcPts val="360"/>
              </a:spcBef>
              <a:spcAft>
                <a:spcPts val="0"/>
              </a:spcAft>
              <a:buClr>
                <a:schemeClr val="dk1"/>
              </a:buClr>
              <a:buSzPct val="60810"/>
              <a:buChar char="•"/>
            </a:pPr>
            <a:r>
              <a:rPr lang="tr-TR"/>
              <a:t>9. Record students’ observations, conclusions and questions in the Plan an investigation template. </a:t>
            </a:r>
            <a:endParaRPr/>
          </a:p>
          <a:p>
            <a:pPr indent="-228600" lvl="0" marL="457200" rtl="0" algn="l">
              <a:lnSpc>
                <a:spcPct val="100000"/>
              </a:lnSpc>
              <a:spcBef>
                <a:spcPts val="360"/>
              </a:spcBef>
              <a:spcAft>
                <a:spcPts val="0"/>
              </a:spcAft>
              <a:buClr>
                <a:schemeClr val="dk1"/>
              </a:buClr>
              <a:buSzPct val="60810"/>
              <a:buNone/>
            </a:pPr>
            <a:r>
              <a:t/>
            </a:r>
            <a:endParaRPr/>
          </a:p>
          <a:p>
            <a:pPr indent="-342900" lvl="0" marL="457200" rtl="0" algn="l">
              <a:lnSpc>
                <a:spcPct val="100000"/>
              </a:lnSpc>
              <a:spcBef>
                <a:spcPts val="360"/>
              </a:spcBef>
              <a:spcAft>
                <a:spcPts val="0"/>
              </a:spcAft>
              <a:buClr>
                <a:schemeClr val="dk1"/>
              </a:buClr>
              <a:buSzPct val="60810"/>
              <a:buChar char="•"/>
            </a:pPr>
            <a:r>
              <a:rPr lang="tr-TR"/>
              <a:t>An alternative experiment is to pour a small amount of water on pavement, some in the shade and some in direct sunlight. Draw a chalk line around each puddle and measure and record how quickly the water evaporates over time. </a:t>
            </a:r>
            <a:endParaRPr/>
          </a:p>
          <a:p>
            <a:pPr indent="-228600" lvl="0" marL="457200" rtl="0" algn="l">
              <a:lnSpc>
                <a:spcPct val="100000"/>
              </a:lnSpc>
              <a:spcBef>
                <a:spcPts val="360"/>
              </a:spcBef>
              <a:spcAft>
                <a:spcPts val="0"/>
              </a:spcAft>
              <a:buClr>
                <a:schemeClr val="dk1"/>
              </a:buClr>
              <a:buSzPct val="6081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1"/>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tr-TR"/>
              <a:t>Optional</a:t>
            </a:r>
            <a:endParaRPr/>
          </a:p>
        </p:txBody>
      </p:sp>
      <p:sp>
        <p:nvSpPr>
          <p:cNvPr id="274" name="Google Shape;274;p31"/>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lnSpcReduction="10000"/>
          </a:bodyPr>
          <a:lstStyle/>
          <a:p>
            <a:pPr indent="0" lvl="0" marL="114300" rtl="0" algn="l">
              <a:lnSpc>
                <a:spcPct val="100000"/>
              </a:lnSpc>
              <a:spcBef>
                <a:spcPts val="360"/>
              </a:spcBef>
              <a:spcAft>
                <a:spcPts val="0"/>
              </a:spcAft>
              <a:buSzPts val="1800"/>
              <a:buNone/>
            </a:pPr>
            <a:r>
              <a:rPr b="1" lang="tr-TR"/>
              <a:t>Make a water cycle model </a:t>
            </a:r>
            <a:endParaRPr/>
          </a:p>
          <a:p>
            <a:pPr indent="-342900" lvl="0" marL="457200" rtl="0" algn="l">
              <a:lnSpc>
                <a:spcPct val="100000"/>
              </a:lnSpc>
              <a:spcBef>
                <a:spcPts val="360"/>
              </a:spcBef>
              <a:spcAft>
                <a:spcPts val="0"/>
              </a:spcAft>
              <a:buClr>
                <a:schemeClr val="dk1"/>
              </a:buClr>
              <a:buSzPts val="1800"/>
              <a:buChar char="•"/>
            </a:pPr>
            <a:r>
              <a:rPr lang="tr-TR"/>
              <a:t>Using the Make a water cycle model instruction sheet each student, or in groups, can create their own water cycle in a plastic sandwich bag. </a:t>
            </a:r>
            <a:endParaRPr/>
          </a:p>
          <a:p>
            <a:pPr indent="-228600" lvl="0" marL="457200" rtl="0" algn="l">
              <a:lnSpc>
                <a:spcPct val="100000"/>
              </a:lnSpc>
              <a:spcBef>
                <a:spcPts val="360"/>
              </a:spcBef>
              <a:spcAft>
                <a:spcPts val="0"/>
              </a:spcAft>
              <a:buClr>
                <a:schemeClr val="dk1"/>
              </a:buClr>
              <a:buSzPts val="1800"/>
              <a:buNone/>
            </a:pPr>
            <a:r>
              <a:t/>
            </a:r>
            <a:endParaRPr b="1"/>
          </a:p>
          <a:p>
            <a:pPr indent="0" lvl="0" marL="114300" rtl="0" algn="l">
              <a:lnSpc>
                <a:spcPct val="100000"/>
              </a:lnSpc>
              <a:spcBef>
                <a:spcPts val="360"/>
              </a:spcBef>
              <a:spcAft>
                <a:spcPts val="0"/>
              </a:spcAft>
              <a:buSzPts val="1800"/>
              <a:buNone/>
            </a:pPr>
            <a:r>
              <a:rPr b="1" lang="tr-TR"/>
              <a:t>Water cycle terrarium </a:t>
            </a:r>
            <a:endParaRPr/>
          </a:p>
          <a:p>
            <a:pPr indent="-342900" lvl="0" marL="457200" rtl="0" algn="l">
              <a:lnSpc>
                <a:spcPct val="100000"/>
              </a:lnSpc>
              <a:spcBef>
                <a:spcPts val="360"/>
              </a:spcBef>
              <a:spcAft>
                <a:spcPts val="0"/>
              </a:spcAft>
              <a:buClr>
                <a:schemeClr val="dk1"/>
              </a:buClr>
              <a:buSzPts val="1800"/>
              <a:buChar char="•"/>
            </a:pPr>
            <a:r>
              <a:rPr lang="tr-TR"/>
              <a:t>	Make a mini Earth and discover the water cycle in action using the Make a terrarium brochure and Water cycle and terrarium experiment video.</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5"/>
          <p:cNvSpPr txBox="1"/>
          <p:nvPr>
            <p:ph type="title"/>
          </p:nvPr>
        </p:nvSpPr>
        <p:spPr>
          <a:xfrm>
            <a:off x="594041" y="938809"/>
            <a:ext cx="10692765" cy="63418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4400"/>
              <a:buFont typeface="Tahoma"/>
              <a:buNone/>
            </a:pPr>
            <a:r>
              <a:rPr lang="tr-TR" sz="3200">
                <a:latin typeface="Tahoma"/>
                <a:ea typeface="Tahoma"/>
                <a:cs typeface="Tahoma"/>
                <a:sym typeface="Tahoma"/>
              </a:rPr>
              <a:t>Purpose / Learning objectives</a:t>
            </a:r>
            <a:endParaRPr sz="3200">
              <a:latin typeface="Tahoma"/>
              <a:ea typeface="Tahoma"/>
              <a:cs typeface="Tahoma"/>
              <a:sym typeface="Tahoma"/>
            </a:endParaRPr>
          </a:p>
        </p:txBody>
      </p:sp>
      <p:sp>
        <p:nvSpPr>
          <p:cNvPr id="280" name="Google Shape;280;p45"/>
          <p:cNvSpPr txBox="1"/>
          <p:nvPr>
            <p:ph idx="1" type="body"/>
          </p:nvPr>
        </p:nvSpPr>
        <p:spPr>
          <a:xfrm>
            <a:off x="381247" y="2183266"/>
            <a:ext cx="6032226" cy="2878960"/>
          </a:xfrm>
          <a:prstGeom prst="rect">
            <a:avLst/>
          </a:prstGeom>
          <a:noFill/>
          <a:ln>
            <a:noFill/>
          </a:ln>
        </p:spPr>
        <p:txBody>
          <a:bodyPr anchorCtr="0" anchor="t" bIns="45700" lIns="91425" spcFirstLastPara="1" rIns="91425" wrap="square" tIns="45700">
            <a:normAutofit/>
          </a:bodyPr>
          <a:lstStyle/>
          <a:p>
            <a:pPr indent="-457200" lvl="0" marL="457200" rtl="0" algn="l">
              <a:lnSpc>
                <a:spcPct val="100000"/>
              </a:lnSpc>
              <a:spcBef>
                <a:spcPts val="0"/>
              </a:spcBef>
              <a:spcAft>
                <a:spcPts val="0"/>
              </a:spcAft>
              <a:buSzPts val="2800"/>
              <a:buChar char="•"/>
            </a:pPr>
            <a:r>
              <a:rPr lang="tr-TR" sz="2800">
                <a:latin typeface="Tahoma"/>
                <a:ea typeface="Tahoma"/>
                <a:cs typeface="Tahoma"/>
                <a:sym typeface="Tahoma"/>
              </a:rPr>
              <a:t>how to collect water?</a:t>
            </a:r>
            <a:endParaRPr/>
          </a:p>
          <a:p>
            <a:pPr indent="-457200" lvl="0" marL="457200" rtl="0" algn="l">
              <a:lnSpc>
                <a:spcPct val="100000"/>
              </a:lnSpc>
              <a:spcBef>
                <a:spcPts val="0"/>
              </a:spcBef>
              <a:spcAft>
                <a:spcPts val="0"/>
              </a:spcAft>
              <a:buSzPts val="2800"/>
              <a:buChar char="•"/>
            </a:pPr>
            <a:r>
              <a:rPr lang="tr-TR" sz="2800">
                <a:latin typeface="Tahoma"/>
                <a:ea typeface="Tahoma"/>
                <a:cs typeface="Tahoma"/>
                <a:sym typeface="Tahoma"/>
              </a:rPr>
              <a:t>slowing down the water cycle</a:t>
            </a:r>
            <a:endParaRPr/>
          </a:p>
          <a:p>
            <a:pPr indent="-457200" lvl="0" marL="457200" rtl="0" algn="l">
              <a:lnSpc>
                <a:spcPct val="100000"/>
              </a:lnSpc>
              <a:spcBef>
                <a:spcPts val="0"/>
              </a:spcBef>
              <a:spcAft>
                <a:spcPts val="0"/>
              </a:spcAft>
              <a:buSzPts val="2800"/>
              <a:buChar char="•"/>
            </a:pPr>
            <a:r>
              <a:rPr lang="tr-TR" sz="2800">
                <a:latin typeface="Tahoma"/>
                <a:ea typeface="Tahoma"/>
                <a:cs typeface="Tahoma"/>
                <a:sym typeface="Tahoma"/>
              </a:rPr>
              <a:t>prevention of water loss through evaporation</a:t>
            </a:r>
            <a:endParaRPr/>
          </a:p>
          <a:p>
            <a:pPr indent="-457200" lvl="0" marL="457200" rtl="0" algn="l">
              <a:lnSpc>
                <a:spcPct val="100000"/>
              </a:lnSpc>
              <a:spcBef>
                <a:spcPts val="0"/>
              </a:spcBef>
              <a:spcAft>
                <a:spcPts val="0"/>
              </a:spcAft>
              <a:buSzPts val="2800"/>
              <a:buChar char="•"/>
            </a:pPr>
            <a:r>
              <a:rPr lang="tr-TR" sz="2800">
                <a:latin typeface="Tahoma"/>
                <a:ea typeface="Tahoma"/>
                <a:cs typeface="Tahoma"/>
                <a:sym typeface="Tahoma"/>
              </a:rPr>
              <a:t>preservation and protection our natural resources</a:t>
            </a:r>
            <a:endParaRPr sz="2800">
              <a:latin typeface="Tahoma"/>
              <a:ea typeface="Tahoma"/>
              <a:cs typeface="Tahoma"/>
              <a:sym typeface="Tahoma"/>
            </a:endParaRPr>
          </a:p>
          <a:p>
            <a:pPr indent="0" lvl="0" marL="0" rtl="0" algn="l">
              <a:lnSpc>
                <a:spcPct val="100000"/>
              </a:lnSpc>
              <a:spcBef>
                <a:spcPts val="0"/>
              </a:spcBef>
              <a:spcAft>
                <a:spcPts val="0"/>
              </a:spcAft>
              <a:buClr>
                <a:schemeClr val="dk1"/>
              </a:buClr>
              <a:buSzPts val="2800"/>
              <a:buNone/>
            </a:pPr>
            <a:r>
              <a:t/>
            </a:r>
            <a:endParaRPr sz="2800">
              <a:latin typeface="Tahoma"/>
              <a:ea typeface="Tahoma"/>
              <a:cs typeface="Tahoma"/>
              <a:sym typeface="Tahoma"/>
            </a:endParaRPr>
          </a:p>
        </p:txBody>
      </p:sp>
      <p:pic>
        <p:nvPicPr>
          <p:cNvPr descr="Obraz zawierający clipart, rysowanie, ilustracja, kreskówka" id="281" name="Google Shape;281;p45"/>
          <p:cNvPicPr preferRelativeResize="0"/>
          <p:nvPr/>
        </p:nvPicPr>
        <p:blipFill rotWithShape="1">
          <a:blip r:embed="rId3">
            <a:alphaModFix/>
          </a:blip>
          <a:srcRect b="0" l="0" r="0" t="0"/>
          <a:stretch/>
        </p:blipFill>
        <p:spPr>
          <a:xfrm>
            <a:off x="6812378" y="2299200"/>
            <a:ext cx="4774907" cy="2985809"/>
          </a:xfrm>
          <a:prstGeom prst="rect">
            <a:avLst/>
          </a:prstGeom>
          <a:noFill/>
          <a:ln>
            <a:noFill/>
          </a:ln>
        </p:spPr>
      </p:pic>
      <p:sp>
        <p:nvSpPr>
          <p:cNvPr id="282" name="Google Shape;282;p45"/>
          <p:cNvSpPr txBox="1"/>
          <p:nvPr/>
        </p:nvSpPr>
        <p:spPr>
          <a:xfrm>
            <a:off x="806838" y="87288"/>
            <a:ext cx="10692765" cy="651160"/>
          </a:xfrm>
          <a:prstGeom prst="rect">
            <a:avLst/>
          </a:prstGeom>
          <a:noFill/>
          <a:ln>
            <a:noFill/>
          </a:ln>
        </p:spPr>
        <p:txBody>
          <a:bodyPr anchorCtr="0" anchor="ctr" bIns="45700" lIns="91425" spcFirstLastPara="1" rIns="91425" wrap="square" tIns="45700">
            <a:normAutofit fontScale="32500" lnSpcReduction="20000"/>
          </a:bodyPr>
          <a:lstStyle/>
          <a:p>
            <a:pPr indent="0" lvl="0" marL="0" marR="0" rtl="0" algn="ctr">
              <a:lnSpc>
                <a:spcPct val="100000"/>
              </a:lnSpc>
              <a:spcBef>
                <a:spcPts val="0"/>
              </a:spcBef>
              <a:spcAft>
                <a:spcPts val="0"/>
              </a:spcAft>
              <a:buClr>
                <a:srgbClr val="7E3DBC"/>
              </a:buClr>
              <a:buSzPct val="125874"/>
              <a:buFont typeface="Tahoma"/>
              <a:buNone/>
            </a:pPr>
            <a:r>
              <a:t/>
            </a:r>
            <a:endParaRPr b="0" i="0" sz="4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7E3DBC"/>
              </a:buClr>
              <a:buSzPct val="162962"/>
              <a:buFont typeface="Tahoma"/>
              <a:buNone/>
            </a:pPr>
            <a:r>
              <a:rPr b="1" i="0" lang="tr-TR" sz="8400" u="none" cap="none" strike="noStrike">
                <a:solidFill>
                  <a:srgbClr val="7E3DBC"/>
                </a:solidFill>
                <a:latin typeface="Tahoma"/>
                <a:ea typeface="Tahoma"/>
                <a:cs typeface="Tahoma"/>
                <a:sym typeface="Tahoma"/>
              </a:rPr>
              <a:t>LESSON PLAN 2: Water Conservation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
          <p:cNvSpPr txBox="1"/>
          <p:nvPr>
            <p:ph type="title"/>
          </p:nvPr>
        </p:nvSpPr>
        <p:spPr>
          <a:xfrm>
            <a:off x="594041" y="1048279"/>
            <a:ext cx="10692765" cy="81186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4400"/>
              <a:buFont typeface="Tahoma"/>
              <a:buNone/>
            </a:pPr>
            <a:r>
              <a:rPr lang="tr-TR" sz="2800">
                <a:latin typeface="Tahoma"/>
                <a:ea typeface="Tahoma"/>
                <a:cs typeface="Tahoma"/>
                <a:sym typeface="Tahoma"/>
              </a:rPr>
              <a:t>Purpose / Learning objectives</a:t>
            </a:r>
            <a:endParaRPr sz="2800">
              <a:latin typeface="Tahoma"/>
              <a:ea typeface="Tahoma"/>
              <a:cs typeface="Tahoma"/>
              <a:sym typeface="Tahoma"/>
            </a:endParaRPr>
          </a:p>
        </p:txBody>
      </p:sp>
      <p:sp>
        <p:nvSpPr>
          <p:cNvPr id="170" name="Google Shape;170;p2"/>
          <p:cNvSpPr txBox="1"/>
          <p:nvPr>
            <p:ph idx="1" type="body"/>
          </p:nvPr>
        </p:nvSpPr>
        <p:spPr>
          <a:xfrm>
            <a:off x="594042" y="2057399"/>
            <a:ext cx="10692765" cy="45259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lang="tr-TR" sz="2200">
                <a:latin typeface="Tahoma"/>
                <a:ea typeface="Tahoma"/>
                <a:cs typeface="Tahoma"/>
                <a:sym typeface="Tahoma"/>
              </a:rPr>
              <a:t>After successful completion of the lesson, students will be able to:</a:t>
            </a:r>
            <a:endParaRPr/>
          </a:p>
          <a:p>
            <a:pPr indent="0" lvl="0" marL="0" rtl="0" algn="l">
              <a:lnSpc>
                <a:spcPct val="100000"/>
              </a:lnSpc>
              <a:spcBef>
                <a:spcPts val="0"/>
              </a:spcBef>
              <a:spcAft>
                <a:spcPts val="0"/>
              </a:spcAft>
              <a:buClr>
                <a:schemeClr val="dk1"/>
              </a:buClr>
              <a:buSzPts val="2800"/>
              <a:buNone/>
            </a:pPr>
            <a:r>
              <a:t/>
            </a:r>
            <a:endParaRPr sz="2200">
              <a:latin typeface="Tahoma"/>
              <a:ea typeface="Tahoma"/>
              <a:cs typeface="Tahoma"/>
              <a:sym typeface="Tahoma"/>
            </a:endParaRPr>
          </a:p>
          <a:p>
            <a:pPr indent="-342900" lvl="0" marL="342900" rtl="0" algn="l">
              <a:lnSpc>
                <a:spcPct val="100000"/>
              </a:lnSpc>
              <a:spcBef>
                <a:spcPts val="0"/>
              </a:spcBef>
              <a:spcAft>
                <a:spcPts val="0"/>
              </a:spcAft>
              <a:buClr>
                <a:schemeClr val="dk1"/>
              </a:buClr>
              <a:buSzPts val="2800"/>
              <a:buChar char="•"/>
            </a:pPr>
            <a:r>
              <a:rPr lang="tr-TR" sz="2200">
                <a:latin typeface="Tahoma"/>
                <a:ea typeface="Tahoma"/>
                <a:cs typeface="Tahoma"/>
                <a:sym typeface="Tahoma"/>
              </a:rPr>
              <a:t>Define water cycle</a:t>
            </a:r>
            <a:endParaRPr/>
          </a:p>
          <a:p>
            <a:pPr indent="-342900" lvl="0" marL="342900" rtl="0" algn="l">
              <a:lnSpc>
                <a:spcPct val="100000"/>
              </a:lnSpc>
              <a:spcBef>
                <a:spcPts val="0"/>
              </a:spcBef>
              <a:spcAft>
                <a:spcPts val="0"/>
              </a:spcAft>
              <a:buClr>
                <a:schemeClr val="dk1"/>
              </a:buClr>
              <a:buSzPts val="2800"/>
              <a:buChar char="•"/>
            </a:pPr>
            <a:r>
              <a:rPr lang="tr-TR" sz="2200">
                <a:latin typeface="Tahoma"/>
                <a:ea typeface="Tahoma"/>
                <a:cs typeface="Tahoma"/>
                <a:sym typeface="Tahoma"/>
              </a:rPr>
              <a:t>List, label, and explain the major processes of the water cycle</a:t>
            </a:r>
            <a:endParaRPr/>
          </a:p>
          <a:p>
            <a:pPr indent="-342900" lvl="0" marL="342900" rtl="0" algn="l">
              <a:lnSpc>
                <a:spcPct val="100000"/>
              </a:lnSpc>
              <a:spcBef>
                <a:spcPts val="0"/>
              </a:spcBef>
              <a:spcAft>
                <a:spcPts val="0"/>
              </a:spcAft>
              <a:buClr>
                <a:schemeClr val="dk1"/>
              </a:buClr>
              <a:buSzPts val="2800"/>
              <a:buChar char="•"/>
            </a:pPr>
            <a:r>
              <a:rPr lang="tr-TR" sz="2200">
                <a:latin typeface="Tahoma"/>
                <a:ea typeface="Tahoma"/>
                <a:cs typeface="Tahoma"/>
                <a:sym typeface="Tahoma"/>
              </a:rPr>
              <a:t>Evaluate the importance of the water cycle for living organisms</a:t>
            </a:r>
            <a:endParaRPr/>
          </a:p>
          <a:p>
            <a:pPr indent="-342900" lvl="0" marL="342900" rtl="0" algn="l">
              <a:lnSpc>
                <a:spcPct val="100000"/>
              </a:lnSpc>
              <a:spcBef>
                <a:spcPts val="0"/>
              </a:spcBef>
              <a:spcAft>
                <a:spcPts val="0"/>
              </a:spcAft>
              <a:buClr>
                <a:schemeClr val="dk1"/>
              </a:buClr>
              <a:buSzPts val="2800"/>
              <a:buChar char="•"/>
            </a:pPr>
            <a:r>
              <a:rPr lang="tr-TR" sz="2200">
                <a:latin typeface="Tahoma"/>
                <a:ea typeface="Tahoma"/>
                <a:cs typeface="Tahoma"/>
                <a:sym typeface="Tahoma"/>
              </a:rPr>
              <a:t>Investigate the relationship between temperature and rate of evaporation</a:t>
            </a:r>
            <a:endParaRPr/>
          </a:p>
          <a:p>
            <a:pPr indent="-342900" lvl="0" marL="342900" rtl="0" algn="l">
              <a:lnSpc>
                <a:spcPct val="100000"/>
              </a:lnSpc>
              <a:spcBef>
                <a:spcPts val="0"/>
              </a:spcBef>
              <a:spcAft>
                <a:spcPts val="0"/>
              </a:spcAft>
              <a:buClr>
                <a:schemeClr val="dk1"/>
              </a:buClr>
              <a:buSzPts val="2800"/>
              <a:buChar char="•"/>
            </a:pPr>
            <a:r>
              <a:rPr lang="tr-TR" sz="2200">
                <a:latin typeface="Tahoma"/>
                <a:ea typeface="Tahoma"/>
                <a:cs typeface="Tahoma"/>
                <a:sym typeface="Tahoma"/>
              </a:rPr>
              <a:t>Discuss the role of plants in the water cycle</a:t>
            </a:r>
            <a:endParaRPr/>
          </a:p>
          <a:p>
            <a:pPr indent="-342900" lvl="0" marL="342900" rtl="0" algn="l">
              <a:lnSpc>
                <a:spcPct val="100000"/>
              </a:lnSpc>
              <a:spcBef>
                <a:spcPts val="0"/>
              </a:spcBef>
              <a:spcAft>
                <a:spcPts val="0"/>
              </a:spcAft>
              <a:buClr>
                <a:schemeClr val="dk1"/>
              </a:buClr>
              <a:buSzPts val="2800"/>
              <a:buChar char="•"/>
            </a:pPr>
            <a:r>
              <a:rPr lang="tr-TR" sz="2200">
                <a:latin typeface="Tahoma"/>
                <a:ea typeface="Tahoma"/>
                <a:cs typeface="Tahoma"/>
                <a:sym typeface="Tahoma"/>
              </a:rPr>
              <a:t>Explain how the natural water cycle works using multiple medium</a:t>
            </a:r>
            <a:endParaRPr/>
          </a:p>
          <a:p>
            <a:pPr indent="-342900" lvl="0" marL="342900" rtl="0" algn="l">
              <a:lnSpc>
                <a:spcPct val="100000"/>
              </a:lnSpc>
              <a:spcBef>
                <a:spcPts val="0"/>
              </a:spcBef>
              <a:spcAft>
                <a:spcPts val="0"/>
              </a:spcAft>
              <a:buClr>
                <a:schemeClr val="dk1"/>
              </a:buClr>
              <a:buSzPts val="2800"/>
              <a:buChar char="•"/>
            </a:pPr>
            <a:r>
              <a:rPr lang="tr-TR" sz="2200">
                <a:latin typeface="Tahoma"/>
                <a:ea typeface="Tahoma"/>
                <a:cs typeface="Tahoma"/>
                <a:sym typeface="Tahoma"/>
              </a:rPr>
              <a:t>Explore how we interact and manage the water cycle to meet our needs</a:t>
            </a:r>
            <a:endParaRPr/>
          </a:p>
          <a:p>
            <a:pPr indent="-165100" lvl="0" marL="342900" rtl="0" algn="l">
              <a:lnSpc>
                <a:spcPct val="100000"/>
              </a:lnSpc>
              <a:spcBef>
                <a:spcPts val="0"/>
              </a:spcBef>
              <a:spcAft>
                <a:spcPts val="0"/>
              </a:spcAft>
              <a:buClr>
                <a:schemeClr val="dk1"/>
              </a:buClr>
              <a:buSzPts val="2800"/>
              <a:buNone/>
            </a:pPr>
            <a:r>
              <a:t/>
            </a:r>
            <a:endParaRPr sz="2800">
              <a:latin typeface="Tahoma"/>
              <a:ea typeface="Tahoma"/>
              <a:cs typeface="Tahoma"/>
              <a:sym typeface="Tahoma"/>
            </a:endParaRPr>
          </a:p>
        </p:txBody>
      </p:sp>
      <p:pic>
        <p:nvPicPr>
          <p:cNvPr descr="Obraz zawierający ubrania, osoba, Sztuka dziecięca, obuwie" id="171" name="Google Shape;171;p2"/>
          <p:cNvPicPr preferRelativeResize="0"/>
          <p:nvPr/>
        </p:nvPicPr>
        <p:blipFill rotWithShape="1">
          <a:blip r:embed="rId3">
            <a:alphaModFix/>
          </a:blip>
          <a:srcRect b="0" l="0" r="0" t="0"/>
          <a:stretch/>
        </p:blipFill>
        <p:spPr>
          <a:xfrm>
            <a:off x="8981310" y="2047494"/>
            <a:ext cx="2518293" cy="1524523"/>
          </a:xfrm>
          <a:prstGeom prst="rect">
            <a:avLst/>
          </a:prstGeom>
          <a:noFill/>
          <a:ln>
            <a:noFill/>
          </a:ln>
        </p:spPr>
      </p:pic>
      <p:pic>
        <p:nvPicPr>
          <p:cNvPr descr="Obraz zawierający osoba, ubrania, design, ilustracja" id="172" name="Google Shape;172;p2"/>
          <p:cNvPicPr preferRelativeResize="0"/>
          <p:nvPr/>
        </p:nvPicPr>
        <p:blipFill rotWithShape="1">
          <a:blip r:embed="rId4">
            <a:alphaModFix/>
          </a:blip>
          <a:srcRect b="0" l="0" r="0" t="0"/>
          <a:stretch/>
        </p:blipFill>
        <p:spPr>
          <a:xfrm>
            <a:off x="7074700" y="5086636"/>
            <a:ext cx="2772198" cy="1684066"/>
          </a:xfrm>
          <a:prstGeom prst="rect">
            <a:avLst/>
          </a:prstGeom>
          <a:noFill/>
          <a:ln>
            <a:noFill/>
          </a:ln>
        </p:spPr>
      </p:pic>
      <p:sp>
        <p:nvSpPr>
          <p:cNvPr id="173" name="Google Shape;173;p2"/>
          <p:cNvSpPr txBox="1"/>
          <p:nvPr/>
        </p:nvSpPr>
        <p:spPr>
          <a:xfrm>
            <a:off x="806838" y="87288"/>
            <a:ext cx="10692765" cy="651160"/>
          </a:xfrm>
          <a:prstGeom prst="rect">
            <a:avLst/>
          </a:prstGeom>
          <a:noFill/>
          <a:ln>
            <a:noFill/>
          </a:ln>
        </p:spPr>
        <p:txBody>
          <a:bodyPr anchorCtr="0" anchor="ctr" bIns="45700" lIns="91425" spcFirstLastPara="1" rIns="91425" wrap="square" tIns="45700">
            <a:normAutofit fontScale="32500" lnSpcReduction="20000"/>
          </a:bodyPr>
          <a:lstStyle/>
          <a:p>
            <a:pPr indent="0" lvl="0" marL="0" marR="0" rtl="0" algn="ctr">
              <a:lnSpc>
                <a:spcPct val="100000"/>
              </a:lnSpc>
              <a:spcBef>
                <a:spcPts val="0"/>
              </a:spcBef>
              <a:spcAft>
                <a:spcPts val="0"/>
              </a:spcAft>
              <a:buClr>
                <a:srgbClr val="7E3DBC"/>
              </a:buClr>
              <a:buSzPct val="125874"/>
              <a:buFont typeface="Tahoma"/>
              <a:buNone/>
            </a:pPr>
            <a:r>
              <a:t/>
            </a:r>
            <a:endParaRPr b="0" i="0" sz="4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7E3DBC"/>
              </a:buClr>
              <a:buSzPct val="162962"/>
              <a:buFont typeface="Tahoma"/>
              <a:buNone/>
            </a:pPr>
            <a:r>
              <a:rPr b="1" i="0" lang="tr-TR" sz="8400" u="none" cap="none" strike="noStrike">
                <a:solidFill>
                  <a:srgbClr val="7E3DBC"/>
                </a:solidFill>
                <a:latin typeface="Tahoma"/>
                <a:ea typeface="Tahoma"/>
                <a:cs typeface="Tahoma"/>
                <a:sym typeface="Tahoma"/>
              </a:rPr>
              <a:t>LESSON PLAN 1: Water Cycle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6"/>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4400"/>
              <a:buFont typeface="Tahoma"/>
              <a:buNone/>
            </a:pPr>
            <a:r>
              <a:rPr lang="tr-TR"/>
              <a:t>Intersecting objectives</a:t>
            </a:r>
            <a:endParaRPr/>
          </a:p>
        </p:txBody>
      </p:sp>
      <p:sp>
        <p:nvSpPr>
          <p:cNvPr id="288" name="Google Shape;288;p46"/>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lang="tr-TR" sz="2800">
                <a:latin typeface="Tahoma"/>
                <a:ea typeface="Tahoma"/>
                <a:cs typeface="Tahoma"/>
                <a:sym typeface="Tahoma"/>
              </a:rPr>
              <a:t>Students will know how:</a:t>
            </a:r>
            <a:endParaRPr/>
          </a:p>
          <a:p>
            <a:pPr indent="0" lvl="0" marL="0" rtl="0" algn="l">
              <a:lnSpc>
                <a:spcPct val="100000"/>
              </a:lnSpc>
              <a:spcBef>
                <a:spcPts val="0"/>
              </a:spcBef>
              <a:spcAft>
                <a:spcPts val="0"/>
              </a:spcAft>
              <a:buClr>
                <a:schemeClr val="dk1"/>
              </a:buClr>
              <a:buSzPts val="2800"/>
              <a:buNone/>
            </a:pPr>
            <a:r>
              <a:rPr lang="tr-TR" sz="2800">
                <a:latin typeface="Tahoma"/>
                <a:ea typeface="Tahoma"/>
                <a:cs typeface="Tahoma"/>
                <a:sym typeface="Tahoma"/>
              </a:rPr>
              <a:t>•	to fight with drought by retaining water</a:t>
            </a:r>
            <a:endParaRPr/>
          </a:p>
          <a:p>
            <a:pPr indent="0" lvl="0" marL="0" rtl="0" algn="l">
              <a:lnSpc>
                <a:spcPct val="100000"/>
              </a:lnSpc>
              <a:spcBef>
                <a:spcPts val="0"/>
              </a:spcBef>
              <a:spcAft>
                <a:spcPts val="0"/>
              </a:spcAft>
              <a:buClr>
                <a:schemeClr val="dk1"/>
              </a:buClr>
              <a:buSzPts val="2800"/>
              <a:buNone/>
            </a:pPr>
            <a:r>
              <a:rPr lang="tr-TR" sz="2800">
                <a:latin typeface="Tahoma"/>
                <a:ea typeface="Tahoma"/>
                <a:cs typeface="Tahoma"/>
                <a:sym typeface="Tahoma"/>
              </a:rPr>
              <a:t>•	to manage water as a sustainable resource</a:t>
            </a:r>
            <a:endParaRPr/>
          </a:p>
          <a:p>
            <a:pPr indent="0" lvl="0" marL="0" rtl="0" algn="l">
              <a:lnSpc>
                <a:spcPct val="100000"/>
              </a:lnSpc>
              <a:spcBef>
                <a:spcPts val="0"/>
              </a:spcBef>
              <a:spcAft>
                <a:spcPts val="0"/>
              </a:spcAft>
              <a:buClr>
                <a:schemeClr val="dk1"/>
              </a:buClr>
              <a:buSzPts val="2800"/>
              <a:buNone/>
            </a:pPr>
            <a:r>
              <a:rPr lang="tr-TR" sz="2800">
                <a:latin typeface="Tahoma"/>
                <a:ea typeface="Tahoma"/>
                <a:cs typeface="Tahoma"/>
                <a:sym typeface="Tahoma"/>
              </a:rPr>
              <a:t>•	to protect the water environment</a:t>
            </a:r>
            <a:endParaRPr/>
          </a:p>
          <a:p>
            <a:pPr indent="0" lvl="0" marL="0" rtl="0" algn="l">
              <a:lnSpc>
                <a:spcPct val="100000"/>
              </a:lnSpc>
              <a:spcBef>
                <a:spcPts val="0"/>
              </a:spcBef>
              <a:spcAft>
                <a:spcPts val="0"/>
              </a:spcAft>
              <a:buClr>
                <a:schemeClr val="dk1"/>
              </a:buClr>
              <a:buSzPts val="2800"/>
              <a:buNone/>
            </a:pPr>
            <a:r>
              <a:rPr lang="tr-TR" sz="2800">
                <a:latin typeface="Tahoma"/>
                <a:ea typeface="Tahoma"/>
                <a:cs typeface="Tahoma"/>
                <a:sym typeface="Tahoma"/>
              </a:rPr>
              <a:t>•	to meet current and future agriculture demand</a:t>
            </a:r>
            <a:endParaRPr sz="2800">
              <a:latin typeface="Tahoma"/>
              <a:ea typeface="Tahoma"/>
              <a:cs typeface="Tahoma"/>
              <a:sym typeface="Tahoma"/>
            </a:endParaRPr>
          </a:p>
        </p:txBody>
      </p:sp>
      <p:pic>
        <p:nvPicPr>
          <p:cNvPr descr="Obraz zawierający rysowanie, clipart, ilustracja, ssak" id="289" name="Google Shape;289;p46"/>
          <p:cNvPicPr preferRelativeResize="0"/>
          <p:nvPr/>
        </p:nvPicPr>
        <p:blipFill rotWithShape="1">
          <a:blip r:embed="rId3">
            <a:alphaModFix/>
          </a:blip>
          <a:srcRect b="0" l="0" r="0" t="0"/>
          <a:stretch/>
        </p:blipFill>
        <p:spPr>
          <a:xfrm>
            <a:off x="6020110" y="3899622"/>
            <a:ext cx="4008793" cy="250596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7"/>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tr-TR"/>
              <a:t>Facilitation</a:t>
            </a:r>
            <a:endParaRPr/>
          </a:p>
        </p:txBody>
      </p:sp>
      <p:sp>
        <p:nvSpPr>
          <p:cNvPr id="295" name="Google Shape;295;p47"/>
          <p:cNvSpPr txBox="1"/>
          <p:nvPr>
            <p:ph idx="1" type="body"/>
          </p:nvPr>
        </p:nvSpPr>
        <p:spPr>
          <a:xfrm>
            <a:off x="594044" y="1246243"/>
            <a:ext cx="10692765" cy="4525963"/>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rPr lang="tr-TR"/>
              <a:t>The school provides the materials and conditions for the rain harvesting system and irrigation system model constructions.</a:t>
            </a:r>
            <a:endParaRPr/>
          </a:p>
          <a:p>
            <a:pPr indent="-139700" lvl="0" marL="342900" rtl="0" algn="l">
              <a:lnSpc>
                <a:spcPct val="100000"/>
              </a:lnSpc>
              <a:spcBef>
                <a:spcPts val="0"/>
              </a:spcBef>
              <a:spcAft>
                <a:spcPts val="0"/>
              </a:spcAft>
              <a:buClr>
                <a:schemeClr val="dk1"/>
              </a:buClr>
              <a:buSzPts val="3200"/>
              <a:buNone/>
            </a:pPr>
            <a:r>
              <a:rPr lang="tr-TR"/>
              <a:t>The teacher has presentations, films, animations. There is a large blank poster in the classroom where pupils can write down answers to questions, ideas, suggestions.</a:t>
            </a:r>
            <a:endParaRPr/>
          </a:p>
          <a:p>
            <a:pPr indent="-139700" lvl="0" marL="342900" rtl="0" algn="l">
              <a:lnSpc>
                <a:spcPct val="100000"/>
              </a:lnSpc>
              <a:spcBef>
                <a:spcPts val="0"/>
              </a:spcBef>
              <a:spcAft>
                <a:spcPts val="0"/>
              </a:spcAft>
              <a:buClr>
                <a:schemeClr val="dk1"/>
              </a:buClr>
              <a:buSzPts val="3200"/>
              <a:buNone/>
            </a:pPr>
            <a:r>
              <a:rPr lang="tr-TR"/>
              <a:t>Students work in a 4 person groups.</a:t>
            </a:r>
            <a:endParaRPr/>
          </a:p>
          <a:p>
            <a:pPr indent="-139700" lvl="0" marL="342900" rtl="0" algn="l">
              <a:lnSpc>
                <a:spcPct val="100000"/>
              </a:lnSpc>
              <a:spcBef>
                <a:spcPts val="0"/>
              </a:spcBef>
              <a:spcAft>
                <a:spcPts val="0"/>
              </a:spcAft>
              <a:buClr>
                <a:schemeClr val="dk1"/>
              </a:buClr>
              <a:buSzPts val="3200"/>
              <a:buNone/>
            </a:pPr>
            <a:r>
              <a:t/>
            </a:r>
            <a:endParaRPr/>
          </a:p>
          <a:p>
            <a:pPr indent="-139700" lvl="0" marL="342900" rtl="0" algn="l">
              <a:lnSpc>
                <a:spcPct val="100000"/>
              </a:lnSpc>
              <a:spcBef>
                <a:spcPts val="0"/>
              </a:spcBef>
              <a:spcAft>
                <a:spcPts val="0"/>
              </a:spcAft>
              <a:buClr>
                <a:schemeClr val="dk1"/>
              </a:buClr>
              <a:buSzPts val="3200"/>
              <a:buNone/>
            </a:pPr>
            <a:r>
              <a:t/>
            </a:r>
            <a:endParaRPr/>
          </a:p>
        </p:txBody>
      </p:sp>
      <p:pic>
        <p:nvPicPr>
          <p:cNvPr descr="Obraz zawierający rysowanie, Sztuka dziecięca, clipart, narciarstwo" id="296" name="Google Shape;296;p47"/>
          <p:cNvPicPr preferRelativeResize="0"/>
          <p:nvPr/>
        </p:nvPicPr>
        <p:blipFill rotWithShape="1">
          <a:blip r:embed="rId3">
            <a:alphaModFix/>
          </a:blip>
          <a:srcRect b="0" l="0" r="0" t="0"/>
          <a:stretch/>
        </p:blipFill>
        <p:spPr>
          <a:xfrm>
            <a:off x="6331973" y="4218245"/>
            <a:ext cx="3873911" cy="242164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8"/>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tr-TR"/>
              <a:t>Ideas for follow - up</a:t>
            </a:r>
            <a:endParaRPr/>
          </a:p>
        </p:txBody>
      </p:sp>
      <p:sp>
        <p:nvSpPr>
          <p:cNvPr id="302" name="Google Shape;302;p48"/>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100000"/>
              </a:lnSpc>
              <a:spcBef>
                <a:spcPts val="360"/>
              </a:spcBef>
              <a:spcAft>
                <a:spcPts val="0"/>
              </a:spcAft>
              <a:buClr>
                <a:schemeClr val="dk1"/>
              </a:buClr>
              <a:buSzPts val="1800"/>
              <a:buChar char="•"/>
            </a:pPr>
            <a:r>
              <a:rPr lang="tr-TR"/>
              <a:t>Visit a farm. Ask the farmer how he is dealing with the water shortage. Which irrigation solutions are most effective in his assessment. What are the main problems standing in the way of their implementation?</a:t>
            </a:r>
            <a:endParaRPr/>
          </a:p>
          <a:p>
            <a:pPr indent="-228600" lvl="0" marL="457200" rtl="0" algn="l">
              <a:lnSpc>
                <a:spcPct val="100000"/>
              </a:lnSpc>
              <a:spcBef>
                <a:spcPts val="360"/>
              </a:spcBef>
              <a:spcAft>
                <a:spcPts val="0"/>
              </a:spcAft>
              <a:buClr>
                <a:schemeClr val="dk1"/>
              </a:buClr>
              <a:buSzPts val="1800"/>
              <a:buNone/>
            </a:pPr>
            <a:r>
              <a:t/>
            </a:r>
            <a:endParaRPr/>
          </a:p>
          <a:p>
            <a:pPr indent="-342900" lvl="0" marL="457200" rtl="0" algn="l">
              <a:lnSpc>
                <a:spcPct val="100000"/>
              </a:lnSpc>
              <a:spcBef>
                <a:spcPts val="360"/>
              </a:spcBef>
              <a:spcAft>
                <a:spcPts val="0"/>
              </a:spcAft>
              <a:buClr>
                <a:schemeClr val="dk1"/>
              </a:buClr>
              <a:buSzPts val="1800"/>
              <a:buChar char="•"/>
            </a:pPr>
            <a:r>
              <a:rPr lang="tr-TR"/>
              <a:t>The problem of water management has accompanied farmers for thousands of years. How did the ancient civilisations of Egypt or China deal with it? Read about it, get information.</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9"/>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tr-TR"/>
              <a:t>Resources required</a:t>
            </a:r>
            <a:endParaRPr/>
          </a:p>
        </p:txBody>
      </p:sp>
      <p:sp>
        <p:nvSpPr>
          <p:cNvPr id="308" name="Google Shape;308;p49"/>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rPr lang="tr-TR"/>
              <a:t>•	Smartboard with Internet access</a:t>
            </a:r>
            <a:endParaRPr/>
          </a:p>
          <a:p>
            <a:pPr indent="0" lvl="0" marL="114300" rtl="0" algn="l">
              <a:lnSpc>
                <a:spcPct val="100000"/>
              </a:lnSpc>
              <a:spcBef>
                <a:spcPts val="360"/>
              </a:spcBef>
              <a:spcAft>
                <a:spcPts val="0"/>
              </a:spcAft>
              <a:buSzPts val="1800"/>
              <a:buNone/>
            </a:pPr>
            <a:r>
              <a:rPr lang="tr-TR"/>
              <a:t>•	Power Point Presentation of different rain harvesting and irrigation systems </a:t>
            </a:r>
            <a:endParaRPr/>
          </a:p>
        </p:txBody>
      </p:sp>
      <p:pic>
        <p:nvPicPr>
          <p:cNvPr descr="Obraz zawierający rysowanie, ilustracja, kreskówka, sztuka" id="309" name="Google Shape;309;p49"/>
          <p:cNvPicPr preferRelativeResize="0"/>
          <p:nvPr/>
        </p:nvPicPr>
        <p:blipFill rotWithShape="1">
          <a:blip r:embed="rId3">
            <a:alphaModFix/>
          </a:blip>
          <a:srcRect b="0" l="0" r="0" t="0"/>
          <a:stretch/>
        </p:blipFill>
        <p:spPr>
          <a:xfrm>
            <a:off x="4186705" y="3005835"/>
            <a:ext cx="5283646" cy="33028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0"/>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45454"/>
              <a:buNone/>
            </a:pPr>
            <a:r>
              <a:rPr lang="tr-TR"/>
              <a:t>Source / The day of the lesson: Materials &amp; Class preparation</a:t>
            </a:r>
            <a:endParaRPr/>
          </a:p>
        </p:txBody>
      </p:sp>
      <p:sp>
        <p:nvSpPr>
          <p:cNvPr id="315" name="Google Shape;315;p50"/>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just">
              <a:lnSpc>
                <a:spcPct val="115000"/>
              </a:lnSpc>
              <a:spcBef>
                <a:spcPts val="360"/>
              </a:spcBef>
              <a:spcAft>
                <a:spcPts val="0"/>
              </a:spcAft>
              <a:buSzPct val="64171"/>
              <a:buFont typeface="Noto Sans Symbols"/>
              <a:buChar char="∙"/>
            </a:pPr>
            <a:r>
              <a:rPr lang="tr-TR" sz="3300">
                <a:latin typeface="Calibri"/>
                <a:ea typeface="Calibri"/>
                <a:cs typeface="Calibri"/>
                <a:sym typeface="Calibri"/>
              </a:rPr>
              <a:t>Watch video: </a:t>
            </a:r>
            <a:r>
              <a:rPr lang="tr-TR" sz="3300" u="sng">
                <a:solidFill>
                  <a:srgbClr val="0563C1"/>
                </a:solidFill>
                <a:latin typeface="Calibri"/>
                <a:ea typeface="Calibri"/>
                <a:cs typeface="Calibri"/>
                <a:sym typeface="Calibri"/>
                <a:hlinkClick r:id="rId3">
                  <a:extLst>
                    <a:ext uri="{A12FA001-AC4F-418D-AE19-62706E023703}">
                      <ahyp:hlinkClr val="tx"/>
                    </a:ext>
                  </a:extLst>
                </a:hlinkClick>
              </a:rPr>
              <a:t>Holding Water: Working with Nature to Drought-Proof Your Farm - YouTube</a:t>
            </a:r>
            <a:endParaRPr sz="3300">
              <a:latin typeface="Calibri"/>
              <a:ea typeface="Calibri"/>
              <a:cs typeface="Calibri"/>
              <a:sym typeface="Calibri"/>
            </a:endParaRPr>
          </a:p>
          <a:p>
            <a:pPr indent="-342900" lvl="0" marL="342900" rtl="0" algn="just">
              <a:lnSpc>
                <a:spcPct val="115000"/>
              </a:lnSpc>
              <a:spcBef>
                <a:spcPts val="360"/>
              </a:spcBef>
              <a:spcAft>
                <a:spcPts val="0"/>
              </a:spcAft>
              <a:buSzPct val="64171"/>
              <a:buFont typeface="Noto Sans Symbols"/>
              <a:buChar char="∙"/>
            </a:pPr>
            <a:r>
              <a:rPr lang="tr-TR" sz="3300">
                <a:latin typeface="Calibri"/>
                <a:ea typeface="Calibri"/>
                <a:cs typeface="Calibri"/>
                <a:sym typeface="Calibri"/>
              </a:rPr>
              <a:t>Watch video: </a:t>
            </a:r>
            <a:r>
              <a:rPr lang="tr-TR" sz="3300" u="sng">
                <a:solidFill>
                  <a:srgbClr val="0563C1"/>
                </a:solidFill>
                <a:latin typeface="Calibri"/>
                <a:ea typeface="Calibri"/>
                <a:cs typeface="Calibri"/>
                <a:sym typeface="Calibri"/>
                <a:hlinkClick r:id="rId4">
                  <a:extLst>
                    <a:ext uri="{A12FA001-AC4F-418D-AE19-62706E023703}">
                      <ahyp:hlinkClr val="tx"/>
                    </a:ext>
                  </a:extLst>
                </a:hlinkClick>
              </a:rPr>
              <a:t>4 Tips for Water Conservation in Agriculture - YouTube</a:t>
            </a:r>
            <a:endParaRPr sz="3300">
              <a:latin typeface="Calibri"/>
              <a:ea typeface="Calibri"/>
              <a:cs typeface="Calibri"/>
              <a:sym typeface="Calibri"/>
            </a:endParaRPr>
          </a:p>
          <a:p>
            <a:pPr indent="-342900" lvl="0" marL="342900" rtl="0" algn="just">
              <a:lnSpc>
                <a:spcPct val="115000"/>
              </a:lnSpc>
              <a:spcBef>
                <a:spcPts val="360"/>
              </a:spcBef>
              <a:spcAft>
                <a:spcPts val="0"/>
              </a:spcAft>
              <a:buSzPct val="64171"/>
              <a:buFont typeface="Noto Sans Symbols"/>
              <a:buChar char="∙"/>
            </a:pPr>
            <a:r>
              <a:rPr lang="tr-TR" sz="3300">
                <a:latin typeface="Calibri"/>
                <a:ea typeface="Calibri"/>
                <a:cs typeface="Calibri"/>
                <a:sym typeface="Calibri"/>
              </a:rPr>
              <a:t>Watch video: </a:t>
            </a:r>
            <a:r>
              <a:rPr lang="tr-TR" sz="3300" u="sng">
                <a:solidFill>
                  <a:srgbClr val="0563C1"/>
                </a:solidFill>
                <a:latin typeface="Quattrocento Sans"/>
                <a:ea typeface="Quattrocento Sans"/>
                <a:cs typeface="Quattrocento Sans"/>
                <a:sym typeface="Quattrocento Sans"/>
                <a:hlinkClick r:id="rId5">
                  <a:extLst>
                    <a:ext uri="{A12FA001-AC4F-418D-AE19-62706E023703}">
                      <ahyp:hlinkClr val="tx"/>
                    </a:ext>
                  </a:extLst>
                </a:hlinkClick>
              </a:rPr>
              <a:t>💧</a:t>
            </a:r>
            <a:r>
              <a:rPr lang="tr-TR" sz="3300" u="sng">
                <a:solidFill>
                  <a:srgbClr val="0563C1"/>
                </a:solidFill>
                <a:latin typeface="Calibri"/>
                <a:ea typeface="Calibri"/>
                <a:cs typeface="Calibri"/>
                <a:sym typeface="Calibri"/>
                <a:hlinkClick r:id="rId6">
                  <a:extLst>
                    <a:ext uri="{A12FA001-AC4F-418D-AE19-62706E023703}">
                      <ahyp:hlinkClr val="tx"/>
                    </a:ext>
                  </a:extLst>
                </a:hlinkClick>
              </a:rPr>
              <a:t>Best Ways to Collect Rainwater - YouTube</a:t>
            </a:r>
            <a:endParaRPr sz="3300">
              <a:latin typeface="Calibri"/>
              <a:ea typeface="Calibri"/>
              <a:cs typeface="Calibri"/>
              <a:sym typeface="Calibri"/>
            </a:endParaRPr>
          </a:p>
          <a:p>
            <a:pPr indent="-342900" lvl="0" marL="342900" rtl="0" algn="just">
              <a:lnSpc>
                <a:spcPct val="115000"/>
              </a:lnSpc>
              <a:spcBef>
                <a:spcPts val="360"/>
              </a:spcBef>
              <a:spcAft>
                <a:spcPts val="0"/>
              </a:spcAft>
              <a:buSzPct val="64171"/>
              <a:buFont typeface="Noto Sans Symbols"/>
              <a:buChar char="∙"/>
            </a:pPr>
            <a:r>
              <a:rPr lang="tr-TR" sz="3300" u="sng">
                <a:solidFill>
                  <a:srgbClr val="0563C1"/>
                </a:solidFill>
                <a:latin typeface="Calibri"/>
                <a:ea typeface="Calibri"/>
                <a:cs typeface="Calibri"/>
                <a:sym typeface="Calibri"/>
                <a:hlinkClick r:id="rId7">
                  <a:extLst>
                    <a:ext uri="{A12FA001-AC4F-418D-AE19-62706E023703}">
                      <ahyp:hlinkClr val="tx"/>
                    </a:ext>
                  </a:extLst>
                </a:hlinkClick>
              </a:rPr>
              <a:t>The Self Watering garden: How to Create a Passive Rainwater System with Dr Cally Brennan - YouTube</a:t>
            </a:r>
            <a:endParaRPr sz="3300">
              <a:latin typeface="Calibri"/>
              <a:ea typeface="Calibri"/>
              <a:cs typeface="Calibri"/>
              <a:sym typeface="Calibri"/>
            </a:endParaRPr>
          </a:p>
          <a:p>
            <a:pPr indent="-342900" lvl="0" marL="342900" rtl="0" algn="just">
              <a:lnSpc>
                <a:spcPct val="115000"/>
              </a:lnSpc>
              <a:spcBef>
                <a:spcPts val="360"/>
              </a:spcBef>
              <a:spcAft>
                <a:spcPts val="0"/>
              </a:spcAft>
              <a:buSzPct val="64171"/>
              <a:buFont typeface="Noto Sans Symbols"/>
              <a:buChar char="∙"/>
            </a:pPr>
            <a:r>
              <a:rPr lang="tr-TR" sz="3300" u="sng">
                <a:solidFill>
                  <a:srgbClr val="0563C1"/>
                </a:solidFill>
                <a:latin typeface="Calibri"/>
                <a:ea typeface="Calibri"/>
                <a:cs typeface="Calibri"/>
                <a:sym typeface="Calibri"/>
                <a:hlinkClick r:id="rId8">
                  <a:extLst>
                    <a:ext uri="{A12FA001-AC4F-418D-AE19-62706E023703}">
                      <ahyp:hlinkClr val="tx"/>
                    </a:ext>
                  </a:extLst>
                </a:hlinkClick>
              </a:rPr>
              <a:t>Drip Irrigation Basics - YouTube</a:t>
            </a:r>
            <a:r>
              <a:rPr b="1" lang="tr-TR" sz="3300">
                <a:latin typeface="Calibri"/>
                <a:ea typeface="Calibri"/>
                <a:cs typeface="Calibri"/>
                <a:sym typeface="Calibri"/>
              </a:rPr>
              <a:t> </a:t>
            </a:r>
            <a:endParaRPr sz="3300">
              <a:latin typeface="Calibri"/>
              <a:ea typeface="Calibri"/>
              <a:cs typeface="Calibri"/>
              <a:sym typeface="Calibri"/>
            </a:endParaRPr>
          </a:p>
          <a:p>
            <a:pPr indent="-342900" lvl="0" marL="342900" rtl="0" algn="just">
              <a:lnSpc>
                <a:spcPct val="115000"/>
              </a:lnSpc>
              <a:spcBef>
                <a:spcPts val="360"/>
              </a:spcBef>
              <a:spcAft>
                <a:spcPts val="0"/>
              </a:spcAft>
              <a:buSzPct val="64171"/>
              <a:buFont typeface="Noto Sans Symbols"/>
              <a:buChar char="∙"/>
            </a:pPr>
            <a:r>
              <a:rPr lang="tr-TR" sz="3300">
                <a:latin typeface="Calibri"/>
                <a:ea typeface="Calibri"/>
                <a:cs typeface="Calibri"/>
                <a:sym typeface="Calibri"/>
              </a:rPr>
              <a:t>http://thewaterproject.org/rain_catchment.asp</a:t>
            </a:r>
            <a:endParaRPr sz="3300">
              <a:latin typeface="Calibri"/>
              <a:ea typeface="Calibri"/>
              <a:cs typeface="Calibri"/>
              <a:sym typeface="Calibri"/>
            </a:endParaRPr>
          </a:p>
          <a:p>
            <a:pPr indent="-228600" lvl="0" marL="457200" rtl="0" algn="l">
              <a:lnSpc>
                <a:spcPct val="100000"/>
              </a:lnSpc>
              <a:spcBef>
                <a:spcPts val="1360"/>
              </a:spcBef>
              <a:spcAft>
                <a:spcPts val="0"/>
              </a:spcAft>
              <a:buClr>
                <a:schemeClr val="dk1"/>
              </a:buClr>
              <a:buSzPct val="66176"/>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1"/>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50000"/>
              <a:buNone/>
            </a:pPr>
            <a:r>
              <a:rPr b="0" i="0" lang="tr-TR" sz="4000" u="none" cap="none" strike="noStrike">
                <a:solidFill>
                  <a:srgbClr val="000000"/>
                </a:solidFill>
                <a:latin typeface="Calibri"/>
                <a:ea typeface="Calibri"/>
                <a:cs typeface="Calibri"/>
                <a:sym typeface="Calibri"/>
              </a:rPr>
              <a:t>Source / The day of the lesson: Materials &amp; Class preparation</a:t>
            </a:r>
            <a:endParaRPr/>
          </a:p>
        </p:txBody>
      </p:sp>
      <p:sp>
        <p:nvSpPr>
          <p:cNvPr id="321" name="Google Shape;321;p51"/>
          <p:cNvSpPr txBox="1"/>
          <p:nvPr>
            <p:ph idx="1" type="body"/>
          </p:nvPr>
        </p:nvSpPr>
        <p:spPr>
          <a:xfrm>
            <a:off x="594044" y="1600204"/>
            <a:ext cx="10692765" cy="4662944"/>
          </a:xfrm>
          <a:prstGeom prst="rect">
            <a:avLst/>
          </a:prstGeom>
          <a:noFill/>
          <a:ln>
            <a:noFill/>
          </a:ln>
        </p:spPr>
        <p:txBody>
          <a:bodyPr anchorCtr="0" anchor="t" bIns="45700" lIns="91425" spcFirstLastPara="1" rIns="91425" wrap="square" tIns="45700">
            <a:normAutofit fontScale="55000" lnSpcReduction="20000"/>
          </a:bodyPr>
          <a:lstStyle/>
          <a:p>
            <a:pPr indent="0" lvl="0" marL="114300" rtl="0" algn="l">
              <a:lnSpc>
                <a:spcPct val="100000"/>
              </a:lnSpc>
              <a:spcBef>
                <a:spcPts val="360"/>
              </a:spcBef>
              <a:spcAft>
                <a:spcPts val="0"/>
              </a:spcAft>
              <a:buSzPct val="102272"/>
              <a:buNone/>
            </a:pPr>
            <a:r>
              <a:rPr b="1" lang="tr-TR"/>
              <a:t>Materials:</a:t>
            </a:r>
            <a:endParaRPr/>
          </a:p>
          <a:p>
            <a:pPr indent="-342900" lvl="0" marL="457200" rtl="0" algn="l">
              <a:lnSpc>
                <a:spcPct val="100000"/>
              </a:lnSpc>
              <a:spcBef>
                <a:spcPts val="360"/>
              </a:spcBef>
              <a:spcAft>
                <a:spcPts val="0"/>
              </a:spcAft>
              <a:buClr>
                <a:schemeClr val="dk1"/>
              </a:buClr>
              <a:buSzPct val="86124"/>
              <a:buChar char="•"/>
            </a:pPr>
            <a:r>
              <a:rPr lang="tr-TR" sz="3800"/>
              <a:t>drawings/Posters</a:t>
            </a:r>
            <a:endParaRPr sz="3800"/>
          </a:p>
          <a:p>
            <a:pPr indent="-342900" lvl="0" marL="457200" rtl="0" algn="l">
              <a:lnSpc>
                <a:spcPct val="100000"/>
              </a:lnSpc>
              <a:spcBef>
                <a:spcPts val="360"/>
              </a:spcBef>
              <a:spcAft>
                <a:spcPts val="0"/>
              </a:spcAft>
              <a:buClr>
                <a:schemeClr val="dk1"/>
              </a:buClr>
              <a:buSzPct val="86124"/>
              <a:buChar char="•"/>
            </a:pPr>
            <a:r>
              <a:rPr lang="tr-TR" sz="3800"/>
              <a:t>rainwater catchment surface </a:t>
            </a:r>
            <a:endParaRPr/>
          </a:p>
          <a:p>
            <a:pPr indent="-342900" lvl="0" marL="457200" rtl="0" algn="l">
              <a:lnSpc>
                <a:spcPct val="100000"/>
              </a:lnSpc>
              <a:spcBef>
                <a:spcPts val="360"/>
              </a:spcBef>
              <a:spcAft>
                <a:spcPts val="0"/>
              </a:spcAft>
              <a:buClr>
                <a:schemeClr val="dk1"/>
              </a:buClr>
              <a:buSzPct val="86124"/>
              <a:buChar char="•"/>
            </a:pPr>
            <a:r>
              <a:rPr lang="tr-TR" sz="3800"/>
              <a:t>conveyance system (pipes) </a:t>
            </a:r>
            <a:endParaRPr/>
          </a:p>
          <a:p>
            <a:pPr indent="-342900" lvl="0" marL="457200" rtl="0" algn="l">
              <a:lnSpc>
                <a:spcPct val="100000"/>
              </a:lnSpc>
              <a:spcBef>
                <a:spcPts val="360"/>
              </a:spcBef>
              <a:spcAft>
                <a:spcPts val="0"/>
              </a:spcAft>
              <a:buClr>
                <a:schemeClr val="dk1"/>
              </a:buClr>
              <a:buSzPct val="86124"/>
              <a:buChar char="•"/>
            </a:pPr>
            <a:r>
              <a:rPr lang="tr-TR" sz="3800"/>
              <a:t>water storage tank</a:t>
            </a:r>
            <a:endParaRPr/>
          </a:p>
          <a:p>
            <a:pPr indent="-342900" lvl="0" marL="457200" rtl="0" algn="l">
              <a:lnSpc>
                <a:spcPct val="100000"/>
              </a:lnSpc>
              <a:spcBef>
                <a:spcPts val="360"/>
              </a:spcBef>
              <a:spcAft>
                <a:spcPts val="0"/>
              </a:spcAft>
              <a:buClr>
                <a:schemeClr val="dk1"/>
              </a:buClr>
              <a:buSzPct val="86124"/>
              <a:buChar char="•"/>
            </a:pPr>
            <a:r>
              <a:rPr lang="tr-TR" sz="3800"/>
              <a:t>plastic tubes, </a:t>
            </a:r>
            <a:endParaRPr/>
          </a:p>
          <a:p>
            <a:pPr indent="-342900" lvl="0" marL="457200" rtl="0" algn="l">
              <a:lnSpc>
                <a:spcPct val="100000"/>
              </a:lnSpc>
              <a:spcBef>
                <a:spcPts val="360"/>
              </a:spcBef>
              <a:spcAft>
                <a:spcPts val="0"/>
              </a:spcAft>
              <a:buClr>
                <a:schemeClr val="dk1"/>
              </a:buClr>
              <a:buSzPct val="86124"/>
              <a:buChar char="•"/>
            </a:pPr>
            <a:r>
              <a:rPr lang="tr-TR" sz="3800"/>
              <a:t>rubber hoses, </a:t>
            </a:r>
            <a:endParaRPr/>
          </a:p>
          <a:p>
            <a:pPr indent="-342900" lvl="0" marL="457200" rtl="0" algn="l">
              <a:lnSpc>
                <a:spcPct val="100000"/>
              </a:lnSpc>
              <a:spcBef>
                <a:spcPts val="360"/>
              </a:spcBef>
              <a:spcAft>
                <a:spcPts val="0"/>
              </a:spcAft>
              <a:buClr>
                <a:schemeClr val="dk1"/>
              </a:buClr>
              <a:buSzPct val="86124"/>
              <a:buChar char="•"/>
            </a:pPr>
            <a:r>
              <a:rPr lang="tr-TR" sz="3800"/>
              <a:t>straws, </a:t>
            </a:r>
            <a:endParaRPr/>
          </a:p>
          <a:p>
            <a:pPr indent="-342900" lvl="0" marL="457200" rtl="0" algn="l">
              <a:lnSpc>
                <a:spcPct val="100000"/>
              </a:lnSpc>
              <a:spcBef>
                <a:spcPts val="360"/>
              </a:spcBef>
              <a:spcAft>
                <a:spcPts val="0"/>
              </a:spcAft>
              <a:buClr>
                <a:schemeClr val="dk1"/>
              </a:buClr>
              <a:buSzPct val="86124"/>
              <a:buChar char="•"/>
            </a:pPr>
            <a:r>
              <a:rPr lang="tr-TR" sz="3800"/>
              <a:t>aluminium foil, </a:t>
            </a:r>
            <a:endParaRPr/>
          </a:p>
          <a:p>
            <a:pPr indent="-342900" lvl="0" marL="457200" rtl="0" algn="l">
              <a:lnSpc>
                <a:spcPct val="100000"/>
              </a:lnSpc>
              <a:spcBef>
                <a:spcPts val="360"/>
              </a:spcBef>
              <a:spcAft>
                <a:spcPts val="0"/>
              </a:spcAft>
              <a:buClr>
                <a:schemeClr val="dk1"/>
              </a:buClr>
              <a:buSzPct val="86124"/>
              <a:buChar char="•"/>
            </a:pPr>
            <a:r>
              <a:rPr lang="tr-TR" sz="3800"/>
              <a:t>plastic wrap, </a:t>
            </a:r>
            <a:endParaRPr/>
          </a:p>
          <a:p>
            <a:pPr indent="-342900" lvl="0" marL="457200" rtl="0" algn="l">
              <a:lnSpc>
                <a:spcPct val="100000"/>
              </a:lnSpc>
              <a:spcBef>
                <a:spcPts val="360"/>
              </a:spcBef>
              <a:spcAft>
                <a:spcPts val="0"/>
              </a:spcAft>
              <a:buClr>
                <a:schemeClr val="dk1"/>
              </a:buClr>
              <a:buSzPct val="86124"/>
              <a:buChar char="•"/>
            </a:pPr>
            <a:r>
              <a:rPr lang="tr-TR" sz="3800"/>
              <a:t>plastic cups, </a:t>
            </a:r>
            <a:endParaRPr/>
          </a:p>
          <a:p>
            <a:pPr indent="-342900" lvl="0" marL="457200" rtl="0" algn="l">
              <a:lnSpc>
                <a:spcPct val="100000"/>
              </a:lnSpc>
              <a:spcBef>
                <a:spcPts val="360"/>
              </a:spcBef>
              <a:spcAft>
                <a:spcPts val="0"/>
              </a:spcAft>
              <a:buClr>
                <a:schemeClr val="dk1"/>
              </a:buClr>
              <a:buSzPct val="86124"/>
              <a:buChar char="•"/>
            </a:pPr>
            <a:r>
              <a:rPr lang="tr-TR" sz="3800"/>
              <a:t>knife, </a:t>
            </a:r>
            <a:endParaRPr/>
          </a:p>
          <a:p>
            <a:pPr indent="-342900" lvl="0" marL="457200" rtl="0" algn="l">
              <a:lnSpc>
                <a:spcPct val="100000"/>
              </a:lnSpc>
              <a:spcBef>
                <a:spcPts val="360"/>
              </a:spcBef>
              <a:spcAft>
                <a:spcPts val="0"/>
              </a:spcAft>
              <a:buClr>
                <a:schemeClr val="dk1"/>
              </a:buClr>
              <a:buSzPct val="86124"/>
              <a:buChar char="•"/>
            </a:pPr>
            <a:r>
              <a:rPr lang="tr-TR" sz="3800"/>
              <a:t>scissors, </a:t>
            </a:r>
            <a:endParaRPr/>
          </a:p>
          <a:p>
            <a:pPr indent="-342900" lvl="0" marL="457200" rtl="0" algn="l">
              <a:lnSpc>
                <a:spcPct val="100000"/>
              </a:lnSpc>
              <a:spcBef>
                <a:spcPts val="360"/>
              </a:spcBef>
              <a:spcAft>
                <a:spcPts val="0"/>
              </a:spcAft>
              <a:buClr>
                <a:schemeClr val="dk1"/>
              </a:buClr>
              <a:buSzPct val="86124"/>
              <a:buChar char="•"/>
            </a:pPr>
            <a:r>
              <a:rPr lang="tr-TR" sz="3800"/>
              <a:t>wire, </a:t>
            </a:r>
            <a:endParaRPr/>
          </a:p>
          <a:p>
            <a:pPr indent="-342900" lvl="0" marL="457200" rtl="0" algn="l">
              <a:lnSpc>
                <a:spcPct val="100000"/>
              </a:lnSpc>
              <a:spcBef>
                <a:spcPts val="360"/>
              </a:spcBef>
              <a:spcAft>
                <a:spcPts val="0"/>
              </a:spcAft>
              <a:buClr>
                <a:schemeClr val="dk1"/>
              </a:buClr>
              <a:buSzPct val="86124"/>
              <a:buChar char="•"/>
            </a:pPr>
            <a:r>
              <a:rPr lang="tr-TR" sz="3800"/>
              <a:t>string </a:t>
            </a:r>
            <a:endParaRPr/>
          </a:p>
          <a:p>
            <a:pPr indent="-228600" lvl="0" marL="457200" rtl="0" algn="l">
              <a:lnSpc>
                <a:spcPct val="100000"/>
              </a:lnSpc>
              <a:spcBef>
                <a:spcPts val="360"/>
              </a:spcBef>
              <a:spcAft>
                <a:spcPts val="0"/>
              </a:spcAft>
              <a:buClr>
                <a:schemeClr val="dk1"/>
              </a:buClr>
              <a:buSzPct val="102272"/>
              <a:buNone/>
            </a:pPr>
            <a:r>
              <a:t/>
            </a:r>
            <a:endParaRPr/>
          </a:p>
        </p:txBody>
      </p:sp>
      <p:pic>
        <p:nvPicPr>
          <p:cNvPr descr="Obraz zawierający Sztuka dziecięca, rysowanie, kreskówka, ilustracja" id="322" name="Google Shape;322;p51"/>
          <p:cNvPicPr preferRelativeResize="0"/>
          <p:nvPr/>
        </p:nvPicPr>
        <p:blipFill rotWithShape="1">
          <a:blip r:embed="rId3">
            <a:alphaModFix/>
          </a:blip>
          <a:srcRect b="0" l="0" r="0" t="0"/>
          <a:stretch/>
        </p:blipFill>
        <p:spPr>
          <a:xfrm>
            <a:off x="4083157" y="2025445"/>
            <a:ext cx="6779054" cy="423770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2"/>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tr-TR"/>
              <a:t>Implementation</a:t>
            </a:r>
            <a:endParaRPr/>
          </a:p>
        </p:txBody>
      </p:sp>
      <p:sp>
        <p:nvSpPr>
          <p:cNvPr id="328" name="Google Shape;328;p52"/>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Clr>
                <a:schemeClr val="dk1"/>
              </a:buClr>
              <a:buSzPts val="1800"/>
              <a:buChar char="•"/>
            </a:pPr>
            <a:r>
              <a:rPr lang="tr-TR"/>
              <a:t>Pre-activity (5 min.):</a:t>
            </a:r>
            <a:endParaRPr/>
          </a:p>
          <a:p>
            <a:pPr indent="-342900" lvl="0" marL="457200" rtl="0" algn="l">
              <a:lnSpc>
                <a:spcPct val="100000"/>
              </a:lnSpc>
              <a:spcBef>
                <a:spcPts val="360"/>
              </a:spcBef>
              <a:spcAft>
                <a:spcPts val="0"/>
              </a:spcAft>
              <a:buClr>
                <a:schemeClr val="dk1"/>
              </a:buClr>
              <a:buSzPts val="1800"/>
              <a:buChar char="•"/>
            </a:pPr>
            <a:r>
              <a:rPr lang="tr-TR"/>
              <a:t>Ask students to list the main sources of water available to farmers. Have them recall the main types of rainfall. Students write their answers on a poster.</a:t>
            </a:r>
            <a:endParaRPr/>
          </a:p>
          <a:p>
            <a:pPr indent="0" lvl="0" marL="114300" rtl="0" algn="l">
              <a:lnSpc>
                <a:spcPct val="100000"/>
              </a:lnSpc>
              <a:spcBef>
                <a:spcPts val="360"/>
              </a:spcBef>
              <a:spcAft>
                <a:spcPts val="0"/>
              </a:spcAft>
              <a:buSzPts val="1800"/>
              <a:buNone/>
            </a:pPr>
            <a:r>
              <a:t/>
            </a:r>
            <a:endParaRPr/>
          </a:p>
        </p:txBody>
      </p:sp>
      <p:pic>
        <p:nvPicPr>
          <p:cNvPr descr="Obraz zawierający osoba, kreskówka, ilustracja" id="329" name="Google Shape;329;p52"/>
          <p:cNvPicPr preferRelativeResize="0"/>
          <p:nvPr/>
        </p:nvPicPr>
        <p:blipFill rotWithShape="1">
          <a:blip r:embed="rId3">
            <a:alphaModFix/>
          </a:blip>
          <a:srcRect b="0" l="0" r="0" t="0"/>
          <a:stretch/>
        </p:blipFill>
        <p:spPr>
          <a:xfrm>
            <a:off x="5688733" y="3824237"/>
            <a:ext cx="4163192" cy="260248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3"/>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tr-TR"/>
              <a:t>Rainfall distribution map (15 min.)</a:t>
            </a:r>
            <a:endParaRPr/>
          </a:p>
        </p:txBody>
      </p:sp>
      <p:sp>
        <p:nvSpPr>
          <p:cNvPr id="335" name="Google Shape;335;p53"/>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fontScale="92500"/>
          </a:bodyPr>
          <a:lstStyle/>
          <a:p>
            <a:pPr indent="-342900" lvl="0" marL="457200" rtl="0" algn="l">
              <a:lnSpc>
                <a:spcPct val="100000"/>
              </a:lnSpc>
              <a:spcBef>
                <a:spcPts val="360"/>
              </a:spcBef>
              <a:spcAft>
                <a:spcPts val="0"/>
              </a:spcAft>
              <a:buClr>
                <a:schemeClr val="dk1"/>
              </a:buClr>
              <a:buSzPct val="60810"/>
              <a:buChar char="•"/>
            </a:pPr>
            <a:r>
              <a:rPr lang="tr-TR"/>
              <a:t>The teacher displays a map of rainfall distribution in Europe on the screen. Selected pupils read out from the map the countries, regions with very little rainfall.</a:t>
            </a:r>
            <a:endParaRPr/>
          </a:p>
          <a:p>
            <a:pPr indent="0" lvl="0" marL="114300" rtl="0" algn="l">
              <a:lnSpc>
                <a:spcPct val="100000"/>
              </a:lnSpc>
              <a:spcBef>
                <a:spcPts val="360"/>
              </a:spcBef>
              <a:spcAft>
                <a:spcPts val="0"/>
              </a:spcAft>
              <a:buSzPct val="60810"/>
              <a:buNone/>
            </a:pPr>
            <a:r>
              <a:rPr lang="tr-TR"/>
              <a:t>•	Ask your students to find the relationship between temperature and evaporation rate</a:t>
            </a:r>
            <a:endParaRPr/>
          </a:p>
          <a:p>
            <a:pPr indent="0" lvl="0" marL="114300" rtl="0" algn="l">
              <a:lnSpc>
                <a:spcPct val="100000"/>
              </a:lnSpc>
              <a:spcBef>
                <a:spcPts val="360"/>
              </a:spcBef>
              <a:spcAft>
                <a:spcPts val="0"/>
              </a:spcAft>
              <a:buSzPct val="60810"/>
              <a:buNone/>
            </a:pPr>
            <a:r>
              <a:rPr lang="tr-TR"/>
              <a:t>•	Facilitate discussion with students about impact of drought</a:t>
            </a:r>
            <a:endParaRPr/>
          </a:p>
          <a:p>
            <a:pPr indent="0" lvl="0" marL="114300" rtl="0" algn="l">
              <a:lnSpc>
                <a:spcPct val="100000"/>
              </a:lnSpc>
              <a:spcBef>
                <a:spcPts val="360"/>
              </a:spcBef>
              <a:spcAft>
                <a:spcPts val="0"/>
              </a:spcAft>
              <a:buSzPct val="60810"/>
              <a:buNone/>
            </a:pPr>
            <a:r>
              <a:rPr lang="tr-TR"/>
              <a:t>•	ask students to think about the possibilities of obtaining water suitable for agricultural purposes</a:t>
            </a:r>
            <a:endParaRPr/>
          </a:p>
          <a:p>
            <a:pPr indent="0" lvl="0" marL="114300" rtl="0" algn="l">
              <a:lnSpc>
                <a:spcPct val="100000"/>
              </a:lnSpc>
              <a:spcBef>
                <a:spcPts val="360"/>
              </a:spcBef>
              <a:spcAft>
                <a:spcPts val="0"/>
              </a:spcAft>
              <a:buSzPct val="60810"/>
              <a:buNone/>
            </a:pPr>
            <a:r>
              <a:rPr lang="tr-TR"/>
              <a:t>Write your answers, observations on the poster</a:t>
            </a:r>
            <a:endParaRPr/>
          </a:p>
          <a:p>
            <a:pPr indent="-228600" lvl="0" marL="457200" rtl="0" algn="l">
              <a:lnSpc>
                <a:spcPct val="100000"/>
              </a:lnSpc>
              <a:spcBef>
                <a:spcPts val="360"/>
              </a:spcBef>
              <a:spcAft>
                <a:spcPts val="0"/>
              </a:spcAft>
              <a:buClr>
                <a:schemeClr val="dk1"/>
              </a:buClr>
              <a:buSzPct val="6081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4"/>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t/>
            </a:r>
            <a:endParaRPr/>
          </a:p>
        </p:txBody>
      </p:sp>
      <p:sp>
        <p:nvSpPr>
          <p:cNvPr id="341" name="Google Shape;341;p54"/>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t/>
            </a:r>
            <a:endParaRPr/>
          </a:p>
        </p:txBody>
      </p:sp>
      <p:pic>
        <p:nvPicPr>
          <p:cNvPr descr="Obraz zawierający mapa, tekst, atlas" id="342" name="Google Shape;342;p54"/>
          <p:cNvPicPr preferRelativeResize="0"/>
          <p:nvPr/>
        </p:nvPicPr>
        <p:blipFill rotWithShape="1">
          <a:blip r:embed="rId3">
            <a:alphaModFix/>
          </a:blip>
          <a:srcRect b="0" l="0" r="0" t="0"/>
          <a:stretch/>
        </p:blipFill>
        <p:spPr>
          <a:xfrm>
            <a:off x="2020571" y="73209"/>
            <a:ext cx="8519610" cy="6451830"/>
          </a:xfrm>
          <a:prstGeom prst="rect">
            <a:avLst/>
          </a:prstGeom>
          <a:noFill/>
          <a:ln>
            <a:noFill/>
          </a:ln>
        </p:spPr>
      </p:pic>
      <p:sp>
        <p:nvSpPr>
          <p:cNvPr id="343" name="Google Shape;343;p54"/>
          <p:cNvSpPr txBox="1"/>
          <p:nvPr/>
        </p:nvSpPr>
        <p:spPr>
          <a:xfrm>
            <a:off x="3524906" y="138723"/>
            <a:ext cx="873104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tr-TR" sz="1400" u="none" cap="none" strike="noStrike">
                <a:solidFill>
                  <a:srgbClr val="000000"/>
                </a:solidFill>
                <a:latin typeface="Arial"/>
                <a:ea typeface="Arial"/>
                <a:cs typeface="Arial"/>
                <a:sym typeface="Arial"/>
              </a:rPr>
              <a:t>Source: https://external-preview.redd.it/w5GWr82JXHIeXZFSajk-sRmzkjRlj0c1hGt3StA04SQ.jpg?auto=webp&amp;s=8cbaa1439ea33594d4a7102ab3f6b084de74cfcb</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5"/>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tr-TR"/>
              <a:t>ACTIVITIES       </a:t>
            </a:r>
            <a:r>
              <a:rPr lang="tr-TR" sz="4400">
                <a:latin typeface="Calibri"/>
                <a:ea typeface="Calibri"/>
                <a:cs typeface="Calibri"/>
                <a:sym typeface="Calibri"/>
              </a:rPr>
              <a:t>20 (10+10) min</a:t>
            </a:r>
            <a:endParaRPr/>
          </a:p>
        </p:txBody>
      </p:sp>
      <p:sp>
        <p:nvSpPr>
          <p:cNvPr id="349" name="Google Shape;349;p55"/>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lnSpcReduction="10000"/>
          </a:bodyPr>
          <a:lstStyle/>
          <a:p>
            <a:pPr indent="-342900" lvl="0" marL="457200" rtl="0" algn="just">
              <a:lnSpc>
                <a:spcPct val="115000"/>
              </a:lnSpc>
              <a:spcBef>
                <a:spcPts val="360"/>
              </a:spcBef>
              <a:spcAft>
                <a:spcPts val="0"/>
              </a:spcAft>
              <a:buSzPts val="1800"/>
              <a:buChar char="•"/>
            </a:pPr>
            <a:r>
              <a:rPr lang="tr-TR" sz="3200">
                <a:latin typeface="Calibri"/>
                <a:ea typeface="Calibri"/>
                <a:cs typeface="Calibri"/>
                <a:sym typeface="Calibri"/>
              </a:rPr>
              <a:t>Divide students into 4 person groups. Watch sample video materials to get inspired.</a:t>
            </a:r>
            <a:endParaRPr sz="2800">
              <a:latin typeface="Calibri"/>
              <a:ea typeface="Calibri"/>
              <a:cs typeface="Calibri"/>
              <a:sym typeface="Calibri"/>
            </a:endParaRPr>
          </a:p>
          <a:p>
            <a:pPr indent="-342900" lvl="0" marL="457200" rtl="0" algn="just">
              <a:lnSpc>
                <a:spcPct val="115000"/>
              </a:lnSpc>
              <a:spcBef>
                <a:spcPts val="1360"/>
              </a:spcBef>
              <a:spcAft>
                <a:spcPts val="0"/>
              </a:spcAft>
              <a:buSzPts val="1800"/>
              <a:buChar char="•"/>
            </a:pPr>
            <a:r>
              <a:rPr lang="tr-TR" sz="3200">
                <a:latin typeface="Calibri"/>
                <a:ea typeface="Calibri"/>
                <a:cs typeface="Calibri"/>
                <a:sym typeface="Calibri"/>
              </a:rPr>
              <a:t>STEAM Activity 1. Design your own rainwater harvesting system</a:t>
            </a:r>
            <a:endParaRPr sz="2800">
              <a:latin typeface="Calibri"/>
              <a:ea typeface="Calibri"/>
              <a:cs typeface="Calibri"/>
              <a:sym typeface="Calibri"/>
            </a:endParaRPr>
          </a:p>
          <a:p>
            <a:pPr indent="-342900" lvl="0" marL="457200" rtl="0" algn="just">
              <a:lnSpc>
                <a:spcPct val="115000"/>
              </a:lnSpc>
              <a:spcBef>
                <a:spcPts val="1360"/>
              </a:spcBef>
              <a:spcAft>
                <a:spcPts val="0"/>
              </a:spcAft>
              <a:buSzPts val="1800"/>
              <a:buChar char="•"/>
            </a:pPr>
            <a:r>
              <a:rPr lang="tr-TR" sz="3200">
                <a:latin typeface="Calibri"/>
                <a:ea typeface="Calibri"/>
                <a:cs typeface="Calibri"/>
                <a:sym typeface="Calibri"/>
              </a:rPr>
              <a:t>STEAM Activity 2. Design your own irrigation system</a:t>
            </a:r>
            <a:endParaRPr sz="2800">
              <a:latin typeface="Calibri"/>
              <a:ea typeface="Calibri"/>
              <a:cs typeface="Calibri"/>
              <a:sym typeface="Calibri"/>
            </a:endParaRPr>
          </a:p>
          <a:p>
            <a:pPr indent="-342900" lvl="0" marL="457200" rtl="0" algn="just">
              <a:lnSpc>
                <a:spcPct val="115000"/>
              </a:lnSpc>
              <a:spcBef>
                <a:spcPts val="1360"/>
              </a:spcBef>
              <a:spcAft>
                <a:spcPts val="0"/>
              </a:spcAft>
              <a:buSzPts val="1800"/>
              <a:buChar char="•"/>
            </a:pPr>
            <a:r>
              <a:rPr lang="tr-TR" sz="3200">
                <a:latin typeface="Calibri"/>
                <a:ea typeface="Calibri"/>
                <a:cs typeface="Calibri"/>
                <a:sym typeface="Calibri"/>
              </a:rPr>
              <a:t>Pupils design systems by drawing them on cards or using simple graphics software.</a:t>
            </a:r>
            <a:endParaRPr sz="2800">
              <a:latin typeface="Calibri"/>
              <a:ea typeface="Calibri"/>
              <a:cs typeface="Calibri"/>
              <a:sym typeface="Calibri"/>
            </a:endParaRPr>
          </a:p>
          <a:p>
            <a:pPr indent="-228600" lvl="0" marL="457200" rtl="0" algn="l">
              <a:lnSpc>
                <a:spcPct val="100000"/>
              </a:lnSpc>
              <a:spcBef>
                <a:spcPts val="1360"/>
              </a:spcBef>
              <a:spcAft>
                <a:spcPts val="0"/>
              </a:spcAft>
              <a:buClr>
                <a:schemeClr val="dk1"/>
              </a:buClr>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7E3DBC"/>
              </a:buClr>
              <a:buSzPts val="4400"/>
              <a:buFont typeface="Tahoma"/>
              <a:buNone/>
            </a:pPr>
            <a:r>
              <a:rPr lang="tr-TR" sz="4400">
                <a:latin typeface="Calibri"/>
                <a:ea typeface="Calibri"/>
                <a:cs typeface="Calibri"/>
                <a:sym typeface="Calibri"/>
              </a:rPr>
              <a:t>Intersecting objectives</a:t>
            </a:r>
            <a:endParaRPr/>
          </a:p>
        </p:txBody>
      </p:sp>
      <p:sp>
        <p:nvSpPr>
          <p:cNvPr id="179" name="Google Shape;179;p3"/>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342900" lvl="0" marL="342900" rtl="0" algn="just">
              <a:lnSpc>
                <a:spcPct val="115000"/>
              </a:lnSpc>
              <a:spcBef>
                <a:spcPts val="360"/>
              </a:spcBef>
              <a:spcAft>
                <a:spcPts val="0"/>
              </a:spcAft>
              <a:buSzPts val="1800"/>
              <a:buFont typeface="Noto Sans Symbols"/>
              <a:buChar char="∙"/>
            </a:pPr>
            <a:r>
              <a:rPr lang="tr-TR">
                <a:latin typeface="Calibri"/>
                <a:ea typeface="Calibri"/>
                <a:cs typeface="Calibri"/>
                <a:sym typeface="Calibri"/>
              </a:rPr>
              <a:t>agricultural efficiency</a:t>
            </a:r>
            <a:endParaRPr>
              <a:latin typeface="Calibri"/>
              <a:ea typeface="Calibri"/>
              <a:cs typeface="Calibri"/>
              <a:sym typeface="Calibri"/>
            </a:endParaRPr>
          </a:p>
          <a:p>
            <a:pPr indent="-342900" lvl="0" marL="342900" rtl="0" algn="just">
              <a:lnSpc>
                <a:spcPct val="115000"/>
              </a:lnSpc>
              <a:spcBef>
                <a:spcPts val="360"/>
              </a:spcBef>
              <a:spcAft>
                <a:spcPts val="0"/>
              </a:spcAft>
              <a:buSzPts val="1800"/>
              <a:buFont typeface="Noto Sans Symbols"/>
              <a:buChar char="∙"/>
            </a:pPr>
            <a:r>
              <a:rPr lang="tr-TR">
                <a:latin typeface="Calibri"/>
                <a:ea typeface="Calibri"/>
                <a:cs typeface="Calibri"/>
                <a:sym typeface="Calibri"/>
              </a:rPr>
              <a:t>the problem of hunger and malnutrition</a:t>
            </a:r>
            <a:endParaRPr>
              <a:latin typeface="Calibri"/>
              <a:ea typeface="Calibri"/>
              <a:cs typeface="Calibri"/>
              <a:sym typeface="Calibri"/>
            </a:endParaRPr>
          </a:p>
          <a:p>
            <a:pPr indent="-342900" lvl="0" marL="342900" rtl="0" algn="just">
              <a:lnSpc>
                <a:spcPct val="115000"/>
              </a:lnSpc>
              <a:spcBef>
                <a:spcPts val="360"/>
              </a:spcBef>
              <a:spcAft>
                <a:spcPts val="0"/>
              </a:spcAft>
              <a:buSzPts val="1800"/>
              <a:buFont typeface="Noto Sans Symbols"/>
              <a:buChar char="∙"/>
            </a:pPr>
            <a:r>
              <a:rPr lang="tr-TR">
                <a:latin typeface="Calibri"/>
                <a:ea typeface="Calibri"/>
                <a:cs typeface="Calibri"/>
                <a:sym typeface="Calibri"/>
              </a:rPr>
              <a:t>overdrying of soils</a:t>
            </a:r>
            <a:endParaRPr>
              <a:latin typeface="Calibri"/>
              <a:ea typeface="Calibri"/>
              <a:cs typeface="Calibri"/>
              <a:sym typeface="Calibri"/>
            </a:endParaRPr>
          </a:p>
          <a:p>
            <a:pPr indent="0" lvl="0" marL="0" rtl="0" algn="just">
              <a:lnSpc>
                <a:spcPct val="115000"/>
              </a:lnSpc>
              <a:spcBef>
                <a:spcPts val="1360"/>
              </a:spcBef>
              <a:spcAft>
                <a:spcPts val="0"/>
              </a:spcAft>
              <a:buSzPts val="1800"/>
              <a:buNone/>
            </a:pPr>
            <a:r>
              <a:rPr lang="tr-TR">
                <a:latin typeface="Calibri"/>
                <a:ea typeface="Calibri"/>
                <a:cs typeface="Calibri"/>
                <a:sym typeface="Calibri"/>
              </a:rPr>
              <a:t> </a:t>
            </a:r>
            <a:endParaRPr>
              <a:latin typeface="Calibri"/>
              <a:ea typeface="Calibri"/>
              <a:cs typeface="Calibri"/>
              <a:sym typeface="Calibri"/>
            </a:endParaRPr>
          </a:p>
          <a:p>
            <a:pPr indent="-165100" lvl="0" marL="342900" rtl="0" algn="l">
              <a:lnSpc>
                <a:spcPct val="100000"/>
              </a:lnSpc>
              <a:spcBef>
                <a:spcPts val="1000"/>
              </a:spcBef>
              <a:spcAft>
                <a:spcPts val="0"/>
              </a:spcAft>
              <a:buClr>
                <a:schemeClr val="dk1"/>
              </a:buClr>
              <a:buSzPts val="2800"/>
              <a:buNone/>
            </a:pPr>
            <a:r>
              <a:t/>
            </a:r>
            <a:endParaRPr sz="2800">
              <a:latin typeface="Tahoma"/>
              <a:ea typeface="Tahoma"/>
              <a:cs typeface="Tahoma"/>
              <a:sym typeface="Tahoma"/>
            </a:endParaRPr>
          </a:p>
        </p:txBody>
      </p:sp>
      <p:pic>
        <p:nvPicPr>
          <p:cNvPr descr="Obraz zawierający clipart, kreskówka, ilustracja, design" id="180" name="Google Shape;180;p3"/>
          <p:cNvPicPr preferRelativeResize="0"/>
          <p:nvPr/>
        </p:nvPicPr>
        <p:blipFill rotWithShape="1">
          <a:blip r:embed="rId3">
            <a:alphaModFix/>
          </a:blip>
          <a:srcRect b="0" l="0" r="0" t="0"/>
          <a:stretch/>
        </p:blipFill>
        <p:spPr>
          <a:xfrm>
            <a:off x="4740167" y="2811256"/>
            <a:ext cx="6034237" cy="377210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6"/>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tr-TR"/>
              <a:t>Example design</a:t>
            </a:r>
            <a:endParaRPr/>
          </a:p>
        </p:txBody>
      </p:sp>
      <p:sp>
        <p:nvSpPr>
          <p:cNvPr id="355" name="Google Shape;355;p56"/>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t/>
            </a:r>
            <a:endParaRPr sz="1100"/>
          </a:p>
        </p:txBody>
      </p:sp>
      <p:pic>
        <p:nvPicPr>
          <p:cNvPr descr="Obraz zawierający tekst, design, zrzut ekranu, ilustracja" id="356" name="Google Shape;356;p56"/>
          <p:cNvPicPr preferRelativeResize="0"/>
          <p:nvPr/>
        </p:nvPicPr>
        <p:blipFill rotWithShape="1">
          <a:blip r:embed="rId3">
            <a:alphaModFix/>
          </a:blip>
          <a:srcRect b="0" l="0" r="0" t="0"/>
          <a:stretch/>
        </p:blipFill>
        <p:spPr>
          <a:xfrm>
            <a:off x="1626429" y="1348029"/>
            <a:ext cx="8176332" cy="4408806"/>
          </a:xfrm>
          <a:prstGeom prst="rect">
            <a:avLst/>
          </a:prstGeom>
          <a:noFill/>
          <a:ln>
            <a:noFill/>
          </a:ln>
        </p:spPr>
      </p:pic>
      <p:sp>
        <p:nvSpPr>
          <p:cNvPr id="357" name="Google Shape;357;p56"/>
          <p:cNvSpPr txBox="1"/>
          <p:nvPr/>
        </p:nvSpPr>
        <p:spPr>
          <a:xfrm>
            <a:off x="3097161" y="5939401"/>
            <a:ext cx="5938684"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tr-TR" sz="1400" u="sng" cap="none" strike="noStrike">
                <a:solidFill>
                  <a:srgbClr val="000000"/>
                </a:solidFill>
                <a:latin typeface="Arial"/>
                <a:ea typeface="Arial"/>
                <a:cs typeface="Arial"/>
                <a:sym typeface="Arial"/>
                <a:hlinkClick r:id="rId4">
                  <a:extLst>
                    <a:ext uri="{A12FA001-AC4F-418D-AE19-62706E023703}">
                      <ahyp:hlinkClr val="tx"/>
                    </a:ext>
                  </a:extLst>
                </a:hlinkClick>
              </a:rPr>
              <a:t>Rainwater Harvesting for House | Rainwater Harvesting System for House | Top Benefits of Rainwater Harvesting for House (neoakruthi.com)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7"/>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tr-TR"/>
              <a:t>Examples from the internet</a:t>
            </a:r>
            <a:endParaRPr/>
          </a:p>
        </p:txBody>
      </p:sp>
      <p:sp>
        <p:nvSpPr>
          <p:cNvPr id="363" name="Google Shape;363;p57"/>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t/>
            </a:r>
            <a:endParaRPr/>
          </a:p>
        </p:txBody>
      </p:sp>
      <p:pic>
        <p:nvPicPr>
          <p:cNvPr descr="Obraz zawierający zabawka, tekst, Zestaw zabawek, Klocek zabawka&#10;&#10;Opis wygenerowany automatycznie" id="364" name="Google Shape;364;p57"/>
          <p:cNvPicPr preferRelativeResize="0"/>
          <p:nvPr/>
        </p:nvPicPr>
        <p:blipFill rotWithShape="1">
          <a:blip r:embed="rId3">
            <a:alphaModFix/>
          </a:blip>
          <a:srcRect b="0" l="0" r="0" t="0"/>
          <a:stretch/>
        </p:blipFill>
        <p:spPr>
          <a:xfrm>
            <a:off x="592427" y="1302666"/>
            <a:ext cx="5071459" cy="2167641"/>
          </a:xfrm>
          <a:prstGeom prst="rect">
            <a:avLst/>
          </a:prstGeom>
          <a:noFill/>
          <a:ln>
            <a:noFill/>
          </a:ln>
        </p:spPr>
      </p:pic>
      <p:pic>
        <p:nvPicPr>
          <p:cNvPr descr="Obraz zawierający tekst, w pomieszczeniu, butelka, kubek" id="365" name="Google Shape;365;p57"/>
          <p:cNvPicPr preferRelativeResize="0"/>
          <p:nvPr/>
        </p:nvPicPr>
        <p:blipFill rotWithShape="1">
          <a:blip r:embed="rId4">
            <a:alphaModFix/>
          </a:blip>
          <a:srcRect b="0" l="0" r="0" t="0"/>
          <a:stretch/>
        </p:blipFill>
        <p:spPr>
          <a:xfrm>
            <a:off x="5663887" y="1302666"/>
            <a:ext cx="4992796" cy="2167640"/>
          </a:xfrm>
          <a:prstGeom prst="rect">
            <a:avLst/>
          </a:prstGeom>
          <a:noFill/>
          <a:ln>
            <a:noFill/>
          </a:ln>
        </p:spPr>
      </p:pic>
      <p:pic>
        <p:nvPicPr>
          <p:cNvPr descr="Obraz zawierający w pomieszczeniu, pudełko, osoba, podłoga" id="366" name="Google Shape;366;p57"/>
          <p:cNvPicPr preferRelativeResize="0"/>
          <p:nvPr/>
        </p:nvPicPr>
        <p:blipFill rotWithShape="1">
          <a:blip r:embed="rId5">
            <a:alphaModFix/>
          </a:blip>
          <a:srcRect b="0" l="0" r="0" t="0"/>
          <a:stretch/>
        </p:blipFill>
        <p:spPr>
          <a:xfrm>
            <a:off x="594041" y="3470307"/>
            <a:ext cx="5071460" cy="2507706"/>
          </a:xfrm>
          <a:prstGeom prst="rect">
            <a:avLst/>
          </a:prstGeom>
          <a:noFill/>
          <a:ln>
            <a:noFill/>
          </a:ln>
        </p:spPr>
      </p:pic>
      <p:pic>
        <p:nvPicPr>
          <p:cNvPr descr="Obraz zawierający w pomieszczeniu, dom, ściana, święta" id="367" name="Google Shape;367;p57"/>
          <p:cNvPicPr preferRelativeResize="0"/>
          <p:nvPr/>
        </p:nvPicPr>
        <p:blipFill rotWithShape="1">
          <a:blip r:embed="rId6">
            <a:alphaModFix/>
          </a:blip>
          <a:srcRect b="0" l="0" r="0" t="0"/>
          <a:stretch/>
        </p:blipFill>
        <p:spPr>
          <a:xfrm>
            <a:off x="5667114" y="3470306"/>
            <a:ext cx="4992795" cy="250770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8"/>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tr-TR"/>
              <a:t>ACTIVITIES                 </a:t>
            </a:r>
            <a:r>
              <a:rPr lang="tr-TR" sz="4400">
                <a:latin typeface="Calibri"/>
                <a:ea typeface="Calibri"/>
                <a:cs typeface="Calibri"/>
                <a:sym typeface="Calibri"/>
              </a:rPr>
              <a:t>40 (20+20) min</a:t>
            </a:r>
            <a:r>
              <a:rPr lang="tr-TR"/>
              <a:t> </a:t>
            </a:r>
            <a:endParaRPr/>
          </a:p>
        </p:txBody>
      </p:sp>
      <p:sp>
        <p:nvSpPr>
          <p:cNvPr id="373" name="Google Shape;373;p58"/>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Clr>
                <a:schemeClr val="dk1"/>
              </a:buClr>
              <a:buSzPts val="1800"/>
              <a:buChar char="•"/>
            </a:pPr>
            <a:r>
              <a:rPr lang="tr-TR"/>
              <a:t>STEAM Activity 3. Create a model of a rainwater harvesting system</a:t>
            </a:r>
            <a:endParaRPr/>
          </a:p>
          <a:p>
            <a:pPr indent="-342900" lvl="0" marL="457200" rtl="0" algn="l">
              <a:lnSpc>
                <a:spcPct val="100000"/>
              </a:lnSpc>
              <a:spcBef>
                <a:spcPts val="360"/>
              </a:spcBef>
              <a:spcAft>
                <a:spcPts val="0"/>
              </a:spcAft>
              <a:buClr>
                <a:schemeClr val="dk1"/>
              </a:buClr>
              <a:buSzPts val="1800"/>
              <a:buChar char="•"/>
            </a:pPr>
            <a:r>
              <a:rPr lang="tr-TR"/>
              <a:t>Each group use available materials to build their own water collection system.</a:t>
            </a:r>
            <a:endParaRPr/>
          </a:p>
          <a:p>
            <a:pPr indent="-342900" lvl="0" marL="457200" rtl="0" algn="l">
              <a:lnSpc>
                <a:spcPct val="100000"/>
              </a:lnSpc>
              <a:spcBef>
                <a:spcPts val="360"/>
              </a:spcBef>
              <a:spcAft>
                <a:spcPts val="0"/>
              </a:spcAft>
              <a:buClr>
                <a:schemeClr val="dk1"/>
              </a:buClr>
              <a:buSzPts val="1800"/>
              <a:buChar char="•"/>
            </a:pPr>
            <a:r>
              <a:rPr lang="tr-TR"/>
              <a:t>STEAM Activity 4. Create a model of a drip irrigation system</a:t>
            </a:r>
            <a:endParaRPr/>
          </a:p>
          <a:p>
            <a:pPr indent="-342900" lvl="0" marL="457200" rtl="0" algn="l">
              <a:lnSpc>
                <a:spcPct val="100000"/>
              </a:lnSpc>
              <a:spcBef>
                <a:spcPts val="360"/>
              </a:spcBef>
              <a:spcAft>
                <a:spcPts val="0"/>
              </a:spcAft>
              <a:buClr>
                <a:schemeClr val="dk1"/>
              </a:buClr>
              <a:buSzPts val="1800"/>
              <a:buChar char="•"/>
            </a:pPr>
            <a:r>
              <a:rPr lang="tr-TR"/>
              <a:t>Each group use available materials to build their own irrigation system.</a:t>
            </a:r>
            <a:endParaRPr/>
          </a:p>
          <a:p>
            <a:pPr indent="-342900" lvl="0" marL="457200" rtl="0" algn="l">
              <a:lnSpc>
                <a:spcPct val="100000"/>
              </a:lnSpc>
              <a:spcBef>
                <a:spcPts val="360"/>
              </a:spcBef>
              <a:spcAft>
                <a:spcPts val="0"/>
              </a:spcAft>
              <a:buClr>
                <a:schemeClr val="dk1"/>
              </a:buClr>
              <a:buSzPts val="1800"/>
              <a:buChar char="•"/>
            </a:pPr>
            <a:r>
              <a:rPr lang="tr-TR"/>
              <a:t>Allow students to make corrections to their work!</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9"/>
          <p:cNvSpPr txBox="1"/>
          <p:nvPr>
            <p:ph type="title"/>
          </p:nvPr>
        </p:nvSpPr>
        <p:spPr>
          <a:xfrm>
            <a:off x="667261" y="49906"/>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tr-TR"/>
              <a:t>Examples from the internet</a:t>
            </a:r>
            <a:endParaRPr/>
          </a:p>
        </p:txBody>
      </p:sp>
      <p:sp>
        <p:nvSpPr>
          <p:cNvPr id="379" name="Google Shape;379;p59"/>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t/>
            </a:r>
            <a:endParaRPr/>
          </a:p>
        </p:txBody>
      </p:sp>
      <p:pic>
        <p:nvPicPr>
          <p:cNvPr descr="Obraz zawierający tekst, Zestaw zabawek, Zestaw zabawek budowlanych, Modelarstwo redukcyjne&#10;&#10;Opis wygenerowany automatycznie" id="380" name="Google Shape;380;p59"/>
          <p:cNvPicPr preferRelativeResize="0"/>
          <p:nvPr/>
        </p:nvPicPr>
        <p:blipFill rotWithShape="1">
          <a:blip r:embed="rId3">
            <a:alphaModFix/>
          </a:blip>
          <a:srcRect b="0" l="0" r="0" t="0"/>
          <a:stretch/>
        </p:blipFill>
        <p:spPr>
          <a:xfrm>
            <a:off x="667261" y="958583"/>
            <a:ext cx="4465177" cy="2870471"/>
          </a:xfrm>
          <a:prstGeom prst="rect">
            <a:avLst/>
          </a:prstGeom>
          <a:noFill/>
          <a:ln>
            <a:noFill/>
          </a:ln>
        </p:spPr>
      </p:pic>
      <p:pic>
        <p:nvPicPr>
          <p:cNvPr descr="Obraz zawierający tekst, zabawka" id="381" name="Google Shape;381;p59"/>
          <p:cNvPicPr preferRelativeResize="0"/>
          <p:nvPr/>
        </p:nvPicPr>
        <p:blipFill rotWithShape="1">
          <a:blip r:embed="rId4">
            <a:alphaModFix/>
          </a:blip>
          <a:srcRect b="0" l="0" r="0" t="0"/>
          <a:stretch/>
        </p:blipFill>
        <p:spPr>
          <a:xfrm>
            <a:off x="5132438" y="1453783"/>
            <a:ext cx="4119717" cy="2318120"/>
          </a:xfrm>
          <a:prstGeom prst="rect">
            <a:avLst/>
          </a:prstGeom>
          <a:noFill/>
          <a:ln>
            <a:noFill/>
          </a:ln>
        </p:spPr>
      </p:pic>
      <p:pic>
        <p:nvPicPr>
          <p:cNvPr descr="Obraz zawierający tekst, Miska, zastawa stołowa, jedzenie&#10;&#10;Opis wygenerowany automatycznie" id="382" name="Google Shape;382;p59"/>
          <p:cNvPicPr preferRelativeResize="0"/>
          <p:nvPr/>
        </p:nvPicPr>
        <p:blipFill rotWithShape="1">
          <a:blip r:embed="rId5">
            <a:alphaModFix/>
          </a:blip>
          <a:srcRect b="0" l="0" r="0" t="0"/>
          <a:stretch/>
        </p:blipFill>
        <p:spPr>
          <a:xfrm>
            <a:off x="667261" y="3829054"/>
            <a:ext cx="4465177" cy="2407540"/>
          </a:xfrm>
          <a:prstGeom prst="rect">
            <a:avLst/>
          </a:prstGeom>
          <a:noFill/>
          <a:ln>
            <a:noFill/>
          </a:ln>
        </p:spPr>
      </p:pic>
      <p:pic>
        <p:nvPicPr>
          <p:cNvPr descr="Obraz zawierający tekst, donica, roślina domowa, pojemnik" id="383" name="Google Shape;383;p59"/>
          <p:cNvPicPr preferRelativeResize="0"/>
          <p:nvPr/>
        </p:nvPicPr>
        <p:blipFill rotWithShape="1">
          <a:blip r:embed="rId6">
            <a:alphaModFix/>
          </a:blip>
          <a:srcRect b="0" l="0" r="0" t="0"/>
          <a:stretch/>
        </p:blipFill>
        <p:spPr>
          <a:xfrm>
            <a:off x="5132438" y="3739783"/>
            <a:ext cx="4119717" cy="245296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0"/>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tr-TR"/>
              <a:t>PRESENTATION 20 min</a:t>
            </a:r>
            <a:endParaRPr/>
          </a:p>
        </p:txBody>
      </p:sp>
      <p:sp>
        <p:nvSpPr>
          <p:cNvPr id="389" name="Google Shape;389;p60"/>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457200" rtl="0" algn="l">
              <a:lnSpc>
                <a:spcPct val="100000"/>
              </a:lnSpc>
              <a:spcBef>
                <a:spcPts val="360"/>
              </a:spcBef>
              <a:spcAft>
                <a:spcPts val="0"/>
              </a:spcAft>
              <a:buClr>
                <a:schemeClr val="dk1"/>
              </a:buClr>
              <a:buSzPct val="60810"/>
              <a:buChar char="•"/>
            </a:pPr>
            <a:r>
              <a:rPr lang="tr-TR"/>
              <a:t>Ask group members to present the results of their work</a:t>
            </a:r>
            <a:endParaRPr/>
          </a:p>
          <a:p>
            <a:pPr indent="-342900" lvl="0" marL="457200" rtl="0" algn="l">
              <a:lnSpc>
                <a:spcPct val="100000"/>
              </a:lnSpc>
              <a:spcBef>
                <a:spcPts val="360"/>
              </a:spcBef>
              <a:spcAft>
                <a:spcPts val="0"/>
              </a:spcAft>
              <a:buClr>
                <a:schemeClr val="dk1"/>
              </a:buClr>
              <a:buSzPct val="60810"/>
              <a:buChar char="•"/>
            </a:pPr>
            <a:r>
              <a:rPr lang="tr-TR"/>
              <a:t>Individual groups show off their constructions. </a:t>
            </a:r>
            <a:endParaRPr/>
          </a:p>
          <a:p>
            <a:pPr indent="-228600" lvl="0" marL="457200" rtl="0" algn="l">
              <a:lnSpc>
                <a:spcPct val="100000"/>
              </a:lnSpc>
              <a:spcBef>
                <a:spcPts val="360"/>
              </a:spcBef>
              <a:spcAft>
                <a:spcPts val="0"/>
              </a:spcAft>
              <a:buClr>
                <a:schemeClr val="dk1"/>
              </a:buClr>
              <a:buSzPct val="60810"/>
              <a:buNone/>
            </a:pPr>
            <a:r>
              <a:t/>
            </a:r>
            <a:endParaRPr/>
          </a:p>
          <a:p>
            <a:pPr indent="-342900" lvl="0" marL="457200" rtl="0" algn="l">
              <a:lnSpc>
                <a:spcPct val="100000"/>
              </a:lnSpc>
              <a:spcBef>
                <a:spcPts val="360"/>
              </a:spcBef>
              <a:spcAft>
                <a:spcPts val="0"/>
              </a:spcAft>
              <a:buClr>
                <a:schemeClr val="dk1"/>
              </a:buClr>
              <a:buSzPct val="60810"/>
              <a:buChar char="•"/>
            </a:pPr>
            <a:r>
              <a:rPr lang="tr-TR"/>
              <a:t>When presenting the result of their work, students are asked the following questions:</a:t>
            </a:r>
            <a:endParaRPr/>
          </a:p>
          <a:p>
            <a:pPr indent="-342900" lvl="0" marL="457200" rtl="0" algn="l">
              <a:lnSpc>
                <a:spcPct val="100000"/>
              </a:lnSpc>
              <a:spcBef>
                <a:spcPts val="360"/>
              </a:spcBef>
              <a:spcAft>
                <a:spcPts val="0"/>
              </a:spcAft>
              <a:buClr>
                <a:schemeClr val="dk1"/>
              </a:buClr>
              <a:buSzPct val="60810"/>
              <a:buChar char="•"/>
            </a:pPr>
            <a:r>
              <a:rPr lang="tr-TR"/>
              <a:t>Are you satisfied with the result of your work?</a:t>
            </a:r>
            <a:endParaRPr/>
          </a:p>
          <a:p>
            <a:pPr indent="-342900" lvl="0" marL="457200" rtl="0" algn="l">
              <a:lnSpc>
                <a:spcPct val="100000"/>
              </a:lnSpc>
              <a:spcBef>
                <a:spcPts val="360"/>
              </a:spcBef>
              <a:spcAft>
                <a:spcPts val="0"/>
              </a:spcAft>
              <a:buClr>
                <a:schemeClr val="dk1"/>
              </a:buClr>
              <a:buSzPct val="60810"/>
              <a:buChar char="•"/>
            </a:pPr>
            <a:r>
              <a:rPr lang="tr-TR"/>
              <a:t>Does the model you have built fulfil its purpose?</a:t>
            </a:r>
            <a:endParaRPr/>
          </a:p>
          <a:p>
            <a:pPr indent="-342900" lvl="0" marL="457200" rtl="0" algn="l">
              <a:lnSpc>
                <a:spcPct val="100000"/>
              </a:lnSpc>
              <a:spcBef>
                <a:spcPts val="360"/>
              </a:spcBef>
              <a:spcAft>
                <a:spcPts val="0"/>
              </a:spcAft>
              <a:buClr>
                <a:schemeClr val="dk1"/>
              </a:buClr>
              <a:buSzPct val="60810"/>
              <a:buChar char="•"/>
            </a:pPr>
            <a:r>
              <a:rPr lang="tr-TR"/>
              <a:t>Could you make it possible to collect water even more efficiently and to irrigate plants with even less evaporation loss?</a:t>
            </a:r>
            <a:endParaRPr/>
          </a:p>
          <a:p>
            <a:pPr indent="-228600" lvl="0" marL="457200" rtl="0" algn="l">
              <a:lnSpc>
                <a:spcPct val="100000"/>
              </a:lnSpc>
              <a:spcBef>
                <a:spcPts val="360"/>
              </a:spcBef>
              <a:spcAft>
                <a:spcPts val="0"/>
              </a:spcAft>
              <a:buClr>
                <a:schemeClr val="dk1"/>
              </a:buClr>
              <a:buSzPct val="6081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5"/>
          <p:cNvPicPr preferRelativeResize="0"/>
          <p:nvPr/>
        </p:nvPicPr>
        <p:blipFill rotWithShape="1">
          <a:blip r:embed="rId3">
            <a:alphaModFix/>
          </a:blip>
          <a:srcRect b="0" l="0" r="0" t="0"/>
          <a:stretch/>
        </p:blipFill>
        <p:spPr>
          <a:xfrm>
            <a:off x="5416256" y="6373837"/>
            <a:ext cx="1048337" cy="365125"/>
          </a:xfrm>
          <a:prstGeom prst="rect">
            <a:avLst/>
          </a:prstGeom>
          <a:noFill/>
          <a:ln>
            <a:noFill/>
          </a:ln>
        </p:spPr>
      </p:pic>
      <p:sp>
        <p:nvSpPr>
          <p:cNvPr id="395" name="Google Shape;395;p5"/>
          <p:cNvSpPr txBox="1"/>
          <p:nvPr>
            <p:ph idx="1" type="body"/>
          </p:nvPr>
        </p:nvSpPr>
        <p:spPr>
          <a:xfrm>
            <a:off x="2141092" y="265175"/>
            <a:ext cx="7598664" cy="1125551"/>
          </a:xfrm>
          <a:prstGeom prst="rect">
            <a:avLst/>
          </a:prstGeom>
          <a:noFill/>
          <a:ln>
            <a:noFill/>
          </a:ln>
        </p:spPr>
        <p:txBody>
          <a:bodyPr anchorCtr="0" anchor="t" bIns="45700" lIns="91425" spcFirstLastPara="1" rIns="91425" wrap="square" tIns="45700">
            <a:normAutofit fontScale="55000" lnSpcReduction="20000"/>
          </a:bodyPr>
          <a:lstStyle/>
          <a:p>
            <a:pPr indent="0" lvl="0" marL="0" marR="0" rtl="0" algn="ctr">
              <a:lnSpc>
                <a:spcPct val="100000"/>
              </a:lnSpc>
              <a:spcBef>
                <a:spcPts val="575"/>
              </a:spcBef>
              <a:spcAft>
                <a:spcPts val="0"/>
              </a:spcAft>
              <a:buClr>
                <a:srgbClr val="409B1B"/>
              </a:buClr>
              <a:buSzPct val="100000"/>
              <a:buFont typeface="Arial"/>
              <a:buNone/>
            </a:pPr>
            <a:br>
              <a:rPr b="1" i="0" lang="tr-TR" sz="3600" u="none" cap="none" strike="noStrike">
                <a:solidFill>
                  <a:srgbClr val="409B1B"/>
                </a:solidFill>
                <a:latin typeface="Tahoma"/>
                <a:ea typeface="Tahoma"/>
                <a:cs typeface="Tahoma"/>
                <a:sym typeface="Tahoma"/>
              </a:rPr>
            </a:br>
            <a:r>
              <a:rPr b="1" i="0" lang="tr-TR" sz="6629" u="none" cap="none" strike="noStrike">
                <a:solidFill>
                  <a:srgbClr val="409B1B"/>
                </a:solidFill>
                <a:latin typeface="Tahoma"/>
                <a:ea typeface="Tahoma"/>
                <a:cs typeface="Tahoma"/>
                <a:sym typeface="Tahoma"/>
              </a:rPr>
              <a:t>Thank you for </a:t>
            </a:r>
            <a:r>
              <a:rPr b="1" lang="tr-TR" sz="6629">
                <a:solidFill>
                  <a:srgbClr val="409B1B"/>
                </a:solidFill>
                <a:latin typeface="Tahoma"/>
                <a:ea typeface="Tahoma"/>
                <a:cs typeface="Tahoma"/>
                <a:sym typeface="Tahoma"/>
              </a:rPr>
              <a:t>your attention!</a:t>
            </a:r>
            <a:endParaRPr sz="5229"/>
          </a:p>
          <a:p>
            <a:pPr indent="0" lvl="0" marL="0" rtl="0" algn="l">
              <a:lnSpc>
                <a:spcPct val="100000"/>
              </a:lnSpc>
              <a:spcBef>
                <a:spcPts val="200"/>
              </a:spcBef>
              <a:spcAft>
                <a:spcPts val="0"/>
              </a:spcAft>
              <a:buClr>
                <a:schemeClr val="dk1"/>
              </a:buClr>
              <a:buSzPct val="44087"/>
              <a:buNone/>
            </a:pPr>
            <a:r>
              <a:t/>
            </a:r>
            <a:endParaRPr b="0" i="0" sz="3629">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b="0" i="0" sz="1600">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b="0" i="0" sz="1600">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sz="1600">
              <a:solidFill>
                <a:srgbClr val="000000"/>
              </a:solidFill>
              <a:latin typeface="Tahoma"/>
              <a:ea typeface="Tahoma"/>
              <a:cs typeface="Tahoma"/>
              <a:sym typeface="Tahoma"/>
            </a:endParaRPr>
          </a:p>
          <a:p>
            <a:pPr indent="0" lvl="0" marL="0" rtl="0" algn="l">
              <a:lnSpc>
                <a:spcPct val="100000"/>
              </a:lnSpc>
              <a:spcBef>
                <a:spcPts val="200"/>
              </a:spcBef>
              <a:spcAft>
                <a:spcPts val="0"/>
              </a:spcAft>
              <a:buClr>
                <a:schemeClr val="dk1"/>
              </a:buClr>
              <a:buSzPct val="100000"/>
              <a:buNone/>
            </a:pPr>
            <a:r>
              <a:t/>
            </a:r>
            <a:endParaRPr b="0" i="0" sz="1600">
              <a:solidFill>
                <a:srgbClr val="000000"/>
              </a:solidFill>
              <a:latin typeface="Tahoma"/>
              <a:ea typeface="Tahoma"/>
              <a:cs typeface="Tahoma"/>
              <a:sym typeface="Tahoma"/>
            </a:endParaRPr>
          </a:p>
          <a:p>
            <a:pPr indent="0" lvl="0" marL="0" rtl="0" algn="ctr">
              <a:lnSpc>
                <a:spcPct val="100000"/>
              </a:lnSpc>
              <a:spcBef>
                <a:spcPts val="237"/>
              </a:spcBef>
              <a:spcAft>
                <a:spcPts val="0"/>
              </a:spcAft>
              <a:buClr>
                <a:srgbClr val="000000"/>
              </a:buClr>
              <a:buSzPct val="100000"/>
              <a:buNone/>
            </a:pPr>
            <a:r>
              <a:t/>
            </a:r>
            <a:endParaRPr sz="1900">
              <a:latin typeface="Tahoma"/>
              <a:ea typeface="Tahoma"/>
              <a:cs typeface="Tahoma"/>
              <a:sym typeface="Tahoma"/>
            </a:endParaRPr>
          </a:p>
        </p:txBody>
      </p:sp>
      <p:sp>
        <p:nvSpPr>
          <p:cNvPr id="396" name="Google Shape;396;p5"/>
          <p:cNvSpPr txBox="1"/>
          <p:nvPr/>
        </p:nvSpPr>
        <p:spPr>
          <a:xfrm>
            <a:off x="1474978" y="1600200"/>
            <a:ext cx="9198864" cy="2387600"/>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100000"/>
              </a:lnSpc>
              <a:spcBef>
                <a:spcPts val="0"/>
              </a:spcBef>
              <a:spcAft>
                <a:spcPts val="0"/>
              </a:spcAft>
              <a:buClr>
                <a:srgbClr val="7E3DBC"/>
              </a:buClr>
              <a:buSzPct val="100000"/>
              <a:buFont typeface="Tahoma"/>
              <a:buNone/>
            </a:pPr>
            <a:r>
              <a:rPr b="1" i="0" lang="tr-TR" sz="6600" u="none" cap="none" strike="noStrike">
                <a:solidFill>
                  <a:srgbClr val="7E3DBC"/>
                </a:solidFill>
                <a:latin typeface="Tahoma"/>
                <a:ea typeface="Tahoma"/>
                <a:cs typeface="Tahoma"/>
                <a:sym typeface="Tahoma"/>
              </a:rPr>
              <a:t>Module 6</a:t>
            </a:r>
            <a:endParaRPr/>
          </a:p>
          <a:p>
            <a:pPr indent="0" lvl="0" marL="0" marR="0" rtl="0" algn="ctr">
              <a:lnSpc>
                <a:spcPct val="100000"/>
              </a:lnSpc>
              <a:spcBef>
                <a:spcPts val="0"/>
              </a:spcBef>
              <a:spcAft>
                <a:spcPts val="0"/>
              </a:spcAft>
              <a:buClr>
                <a:srgbClr val="7E3DBC"/>
              </a:buClr>
              <a:buSzPct val="162962"/>
              <a:buFont typeface="Tahoma"/>
              <a:buNone/>
            </a:pPr>
            <a:r>
              <a:rPr b="1" i="0" lang="tr-TR" sz="3200" u="none" cap="none" strike="noStrike">
                <a:solidFill>
                  <a:srgbClr val="7E3DBC"/>
                </a:solidFill>
                <a:latin typeface="Tahoma"/>
                <a:ea typeface="Tahoma"/>
                <a:cs typeface="Tahoma"/>
                <a:sym typeface="Tahoma"/>
              </a:rPr>
              <a:t>Case Analysis for Ecological Problems in the Farm</a:t>
            </a:r>
            <a:endParaRPr b="0" i="0" sz="4400" u="none" cap="none" strike="noStrike">
              <a:solidFill>
                <a:schemeClr val="dk1"/>
              </a:solidFill>
              <a:latin typeface="Calibri"/>
              <a:ea typeface="Calibri"/>
              <a:cs typeface="Calibri"/>
              <a:sym typeface="Calibri"/>
            </a:endParaRPr>
          </a:p>
        </p:txBody>
      </p:sp>
      <p:sp>
        <p:nvSpPr>
          <p:cNvPr id="397" name="Google Shape;397;p5"/>
          <p:cNvSpPr txBox="1"/>
          <p:nvPr/>
        </p:nvSpPr>
        <p:spPr>
          <a:xfrm>
            <a:off x="585575" y="4967057"/>
            <a:ext cx="10709700" cy="8639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575"/>
              </a:spcBef>
              <a:spcAft>
                <a:spcPts val="0"/>
              </a:spcAft>
              <a:buClr>
                <a:srgbClr val="409B1B"/>
              </a:buClr>
              <a:buSzPts val="1600"/>
              <a:buFont typeface="Arial"/>
              <a:buNone/>
            </a:pPr>
            <a:r>
              <a:rPr b="0" i="0" lang="tr-TR" sz="1600" u="none" cap="none" strike="noStrike">
                <a:solidFill>
                  <a:schemeClr val="dk1"/>
                </a:solidFill>
                <a:latin typeface="Tahoma"/>
                <a:ea typeface="Tahoma"/>
                <a:cs typeface="Tahoma"/>
                <a:sym typeface="Tahoma"/>
              </a:rPr>
              <a:t>Co-funded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b="0" i="0" lang="tr-TR" sz="1600" u="none" cap="none" strike="noStrike">
                <a:solidFill>
                  <a:srgbClr val="000000"/>
                </a:solidFill>
                <a:latin typeface="Tahoma"/>
                <a:ea typeface="Tahoma"/>
                <a:cs typeface="Tahoma"/>
                <a:sym typeface="Tahoma"/>
              </a:rPr>
              <a:t> </a:t>
            </a:r>
            <a:endParaRPr b="0" i="0" sz="1600" u="none" cap="none" strike="noStrike">
              <a:solidFill>
                <a:schemeClr val="dk1"/>
              </a:solidFill>
              <a:latin typeface="Tahoma"/>
              <a:ea typeface="Tahoma"/>
              <a:cs typeface="Tahoma"/>
              <a:sym typeface="Tahoma"/>
            </a:endParaRPr>
          </a:p>
        </p:txBody>
      </p:sp>
      <p:sp>
        <p:nvSpPr>
          <p:cNvPr id="398" name="Google Shape;398;p5"/>
          <p:cNvSpPr txBox="1"/>
          <p:nvPr/>
        </p:nvSpPr>
        <p:spPr>
          <a:xfrm>
            <a:off x="5675000" y="4054625"/>
            <a:ext cx="5414700" cy="1015500"/>
          </a:xfrm>
          <a:prstGeom prst="rect">
            <a:avLst/>
          </a:prstGeom>
          <a:noFill/>
          <a:ln>
            <a:noFill/>
          </a:ln>
        </p:spPr>
        <p:txBody>
          <a:bodyPr anchorCtr="0" anchor="t" bIns="45700" lIns="91425" spcFirstLastPara="1" rIns="91425" wrap="square" tIns="45700">
            <a:normAutofit fontScale="77500"/>
          </a:bodyPr>
          <a:lstStyle/>
          <a:p>
            <a:pPr indent="0" lvl="0" marL="0" marR="0" rtl="0" algn="l">
              <a:lnSpc>
                <a:spcPct val="100000"/>
              </a:lnSpc>
              <a:spcBef>
                <a:spcPts val="640"/>
              </a:spcBef>
              <a:spcAft>
                <a:spcPts val="0"/>
              </a:spcAft>
              <a:buClr>
                <a:srgbClr val="409B1B"/>
              </a:buClr>
              <a:buSzPct val="133333"/>
              <a:buFont typeface="Arial"/>
              <a:buNone/>
            </a:pPr>
            <a:r>
              <a:rPr b="1" i="0" lang="tr-TR" sz="2400" u="none" cap="none" strike="noStrike">
                <a:solidFill>
                  <a:srgbClr val="409B1B"/>
                </a:solidFill>
                <a:latin typeface="Tahoma"/>
                <a:ea typeface="Tahoma"/>
                <a:cs typeface="Tahoma"/>
                <a:sym typeface="Tahoma"/>
              </a:rPr>
              <a:t>Szko</a:t>
            </a:r>
            <a:r>
              <a:rPr b="1" lang="tr-TR" sz="2400">
                <a:solidFill>
                  <a:srgbClr val="409B1B"/>
                </a:solidFill>
                <a:latin typeface="Tahoma"/>
                <a:ea typeface="Tahoma"/>
                <a:cs typeface="Tahoma"/>
                <a:sym typeface="Tahoma"/>
              </a:rPr>
              <a:t>ł</a:t>
            </a:r>
            <a:r>
              <a:rPr b="1" i="0" lang="tr-TR" sz="2400" u="none" cap="none" strike="noStrike">
                <a:solidFill>
                  <a:srgbClr val="409B1B"/>
                </a:solidFill>
                <a:latin typeface="Tahoma"/>
                <a:ea typeface="Tahoma"/>
                <a:cs typeface="Tahoma"/>
                <a:sym typeface="Tahoma"/>
              </a:rPr>
              <a:t>a Podstawowa</a:t>
            </a:r>
            <a:r>
              <a:rPr b="1" lang="tr-TR" sz="2400">
                <a:solidFill>
                  <a:srgbClr val="409B1B"/>
                </a:solidFill>
                <a:latin typeface="Tahoma"/>
                <a:ea typeface="Tahoma"/>
                <a:cs typeface="Tahoma"/>
                <a:sym typeface="Tahoma"/>
              </a:rPr>
              <a:t> z Oddziałami Dwujęzycznymi nr 20 im. Jana Gutenberga </a:t>
            </a:r>
            <a:r>
              <a:rPr b="1" i="0" lang="tr-TR" sz="2400" u="none" cap="none" strike="noStrike">
                <a:solidFill>
                  <a:srgbClr val="409B1B"/>
                </a:solidFill>
                <a:latin typeface="Tahoma"/>
                <a:ea typeface="Tahoma"/>
                <a:cs typeface="Tahoma"/>
                <a:sym typeface="Tahoma"/>
              </a:rPr>
              <a:t>Fundacji Szkolnej w Warszawie</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tr-TR" sz="4400">
                <a:latin typeface="Calibri"/>
                <a:ea typeface="Calibri"/>
                <a:cs typeface="Calibri"/>
                <a:sym typeface="Calibri"/>
              </a:rPr>
              <a:t>Facilitation</a:t>
            </a:r>
            <a:endParaRPr/>
          </a:p>
        </p:txBody>
      </p:sp>
      <p:sp>
        <p:nvSpPr>
          <p:cNvPr id="186" name="Google Shape;186;p4"/>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rPr lang="tr-TR" sz="2800"/>
              <a:t>The school provides the materials and conditions for the experiments.</a:t>
            </a:r>
            <a:endParaRPr/>
          </a:p>
          <a:p>
            <a:pPr indent="-139700" lvl="0" marL="342900" rtl="0" algn="l">
              <a:lnSpc>
                <a:spcPct val="100000"/>
              </a:lnSpc>
              <a:spcBef>
                <a:spcPts val="0"/>
              </a:spcBef>
              <a:spcAft>
                <a:spcPts val="0"/>
              </a:spcAft>
              <a:buClr>
                <a:schemeClr val="dk1"/>
              </a:buClr>
              <a:buSzPts val="3200"/>
              <a:buNone/>
            </a:pPr>
            <a:r>
              <a:rPr lang="tr-TR" sz="2800"/>
              <a:t>The teacher has presentations, films, animations. There is a large blank poster – wonder wall in the classroom where pupils can write down answers to questions, ideas, suggestions.</a:t>
            </a:r>
            <a:endParaRPr/>
          </a:p>
          <a:p>
            <a:pPr indent="-139700" lvl="0" marL="342900" rtl="0" algn="l">
              <a:lnSpc>
                <a:spcPct val="100000"/>
              </a:lnSpc>
              <a:spcBef>
                <a:spcPts val="0"/>
              </a:spcBef>
              <a:spcAft>
                <a:spcPts val="0"/>
              </a:spcAft>
              <a:buClr>
                <a:schemeClr val="dk1"/>
              </a:buClr>
              <a:buSzPts val="3200"/>
              <a:buNone/>
            </a:pPr>
            <a:r>
              <a:t/>
            </a:r>
            <a:endParaRPr/>
          </a:p>
        </p:txBody>
      </p:sp>
      <p:pic>
        <p:nvPicPr>
          <p:cNvPr descr="Obraz zawierający kreskówka, ubrania, projekt graficzny, ilustracja" id="187" name="Google Shape;187;p4"/>
          <p:cNvPicPr preferRelativeResize="0"/>
          <p:nvPr/>
        </p:nvPicPr>
        <p:blipFill rotWithShape="1">
          <a:blip r:embed="rId3">
            <a:alphaModFix/>
          </a:blip>
          <a:srcRect b="0" l="0" r="0" t="0"/>
          <a:stretch/>
        </p:blipFill>
        <p:spPr>
          <a:xfrm>
            <a:off x="5138948" y="3800385"/>
            <a:ext cx="4451950" cy="27829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8"/>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tr-TR" sz="4400">
                <a:latin typeface="Calibri"/>
                <a:ea typeface="Calibri"/>
                <a:cs typeface="Calibri"/>
                <a:sym typeface="Calibri"/>
              </a:rPr>
              <a:t>Ideas for follow - up</a:t>
            </a:r>
            <a:endParaRPr/>
          </a:p>
        </p:txBody>
      </p:sp>
      <p:sp>
        <p:nvSpPr>
          <p:cNvPr id="193" name="Google Shape;193;p18"/>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457200" rtl="0" algn="l">
              <a:lnSpc>
                <a:spcPct val="100000"/>
              </a:lnSpc>
              <a:spcBef>
                <a:spcPts val="360"/>
              </a:spcBef>
              <a:spcAft>
                <a:spcPts val="0"/>
              </a:spcAft>
              <a:buClr>
                <a:schemeClr val="dk1"/>
              </a:buClr>
              <a:buSzPct val="60810"/>
              <a:buChar char="•"/>
            </a:pPr>
            <a:r>
              <a:rPr lang="tr-TR"/>
              <a:t>The knowledge gained during the activities about the water cycle is intended to encourage pupils in the key challenge of saving water. The application of the skills learnt should target two aspects. The first is to slow down water in surface run-off and the second is to reduce water loss through surface evaporation.</a:t>
            </a:r>
            <a:endParaRPr/>
          </a:p>
          <a:p>
            <a:pPr indent="-228600" lvl="0" marL="457200" rtl="0" algn="l">
              <a:lnSpc>
                <a:spcPct val="100000"/>
              </a:lnSpc>
              <a:spcBef>
                <a:spcPts val="360"/>
              </a:spcBef>
              <a:spcAft>
                <a:spcPts val="0"/>
              </a:spcAft>
              <a:buClr>
                <a:schemeClr val="dk1"/>
              </a:buClr>
              <a:buSzPct val="60810"/>
              <a:buNone/>
            </a:pPr>
            <a:r>
              <a:t/>
            </a:r>
            <a:endParaRPr/>
          </a:p>
          <a:p>
            <a:pPr indent="-342900" lvl="0" marL="457200" rtl="0" algn="l">
              <a:lnSpc>
                <a:spcPct val="100000"/>
              </a:lnSpc>
              <a:spcBef>
                <a:spcPts val="360"/>
              </a:spcBef>
              <a:spcAft>
                <a:spcPts val="0"/>
              </a:spcAft>
              <a:buClr>
                <a:schemeClr val="dk1"/>
              </a:buClr>
              <a:buSzPct val="60810"/>
              <a:buChar char="•"/>
            </a:pPr>
            <a:r>
              <a:rPr lang="tr-TR"/>
              <a:t>One day maybe you will change the world! Design your own models and implement solutions. Take care of the water. Without it there is no life</a:t>
            </a:r>
            <a:endParaRPr/>
          </a:p>
          <a:p>
            <a:pPr indent="-228600" lvl="0" marL="457200" rtl="0" algn="l">
              <a:lnSpc>
                <a:spcPct val="100000"/>
              </a:lnSpc>
              <a:spcBef>
                <a:spcPts val="360"/>
              </a:spcBef>
              <a:spcAft>
                <a:spcPts val="0"/>
              </a:spcAft>
              <a:buClr>
                <a:schemeClr val="dk1"/>
              </a:buClr>
              <a:buSzPct val="6081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9"/>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tr-TR" sz="4400">
                <a:latin typeface="Calibri"/>
                <a:ea typeface="Calibri"/>
                <a:cs typeface="Calibri"/>
                <a:sym typeface="Calibri"/>
              </a:rPr>
              <a:t>Resources required</a:t>
            </a:r>
            <a:endParaRPr/>
          </a:p>
        </p:txBody>
      </p:sp>
      <p:sp>
        <p:nvSpPr>
          <p:cNvPr id="199" name="Google Shape;199;p19"/>
          <p:cNvSpPr txBox="1"/>
          <p:nvPr>
            <p:ph idx="1" type="body"/>
          </p:nvPr>
        </p:nvSpPr>
        <p:spPr>
          <a:xfrm>
            <a:off x="426895" y="1166018"/>
            <a:ext cx="10692765" cy="4525963"/>
          </a:xfrm>
          <a:prstGeom prst="rect">
            <a:avLst/>
          </a:prstGeom>
          <a:noFill/>
          <a:ln>
            <a:noFill/>
          </a:ln>
        </p:spPr>
        <p:txBody>
          <a:bodyPr anchorCtr="0" anchor="t" bIns="45700" lIns="91425" spcFirstLastPara="1" rIns="91425" wrap="square" tIns="45700">
            <a:normAutofit/>
          </a:bodyPr>
          <a:lstStyle/>
          <a:p>
            <a:pPr indent="-342900" lvl="0" marL="342900" rtl="0" algn="just">
              <a:lnSpc>
                <a:spcPct val="115000"/>
              </a:lnSpc>
              <a:spcBef>
                <a:spcPts val="360"/>
              </a:spcBef>
              <a:spcAft>
                <a:spcPts val="0"/>
              </a:spcAft>
              <a:buSzPts val="1800"/>
              <a:buFont typeface="Noto Sans Symbols"/>
              <a:buChar char="∙"/>
            </a:pPr>
            <a:r>
              <a:rPr lang="tr-TR" sz="3200">
                <a:solidFill>
                  <a:srgbClr val="000000"/>
                </a:solidFill>
                <a:latin typeface="Calibri"/>
                <a:ea typeface="Calibri"/>
                <a:cs typeface="Calibri"/>
                <a:sym typeface="Calibri"/>
              </a:rPr>
              <a:t>Smartboard with Internet access</a:t>
            </a:r>
            <a:endParaRPr sz="3200">
              <a:latin typeface="Calibri"/>
              <a:ea typeface="Calibri"/>
              <a:cs typeface="Calibri"/>
              <a:sym typeface="Calibri"/>
            </a:endParaRPr>
          </a:p>
          <a:p>
            <a:pPr indent="-342900" lvl="0" marL="342900" rtl="0" algn="just">
              <a:lnSpc>
                <a:spcPct val="115000"/>
              </a:lnSpc>
              <a:spcBef>
                <a:spcPts val="360"/>
              </a:spcBef>
              <a:spcAft>
                <a:spcPts val="0"/>
              </a:spcAft>
              <a:buSzPts val="1800"/>
              <a:buFont typeface="Noto Sans Symbols"/>
              <a:buChar char="∙"/>
            </a:pPr>
            <a:r>
              <a:rPr lang="tr-TR" sz="3200" u="sng">
                <a:solidFill>
                  <a:srgbClr val="0563C1"/>
                </a:solidFill>
                <a:latin typeface="Calibri"/>
                <a:ea typeface="Calibri"/>
                <a:cs typeface="Calibri"/>
                <a:sym typeface="Calibri"/>
                <a:hlinkClick r:id="rId3">
                  <a:extLst>
                    <a:ext uri="{A12FA001-AC4F-418D-AE19-62706E023703}">
                      <ahyp:hlinkClr val="tx"/>
                    </a:ext>
                  </a:extLst>
                </a:hlinkClick>
              </a:rPr>
              <a:t>Water Cycle | How the Hydrologic Cycle Works - YouTube</a:t>
            </a:r>
            <a:endParaRPr sz="3200">
              <a:latin typeface="Calibri"/>
              <a:ea typeface="Calibri"/>
              <a:cs typeface="Calibri"/>
              <a:sym typeface="Calibri"/>
            </a:endParaRPr>
          </a:p>
          <a:p>
            <a:pPr indent="-342900" lvl="0" marL="342900" rtl="0" algn="just">
              <a:lnSpc>
                <a:spcPct val="115000"/>
              </a:lnSpc>
              <a:spcBef>
                <a:spcPts val="360"/>
              </a:spcBef>
              <a:spcAft>
                <a:spcPts val="0"/>
              </a:spcAft>
              <a:buSzPts val="1800"/>
              <a:buFont typeface="Noto Sans Symbols"/>
              <a:buChar char="∙"/>
            </a:pPr>
            <a:r>
              <a:rPr lang="tr-TR" sz="3200" u="sng">
                <a:solidFill>
                  <a:srgbClr val="0563C1"/>
                </a:solidFill>
                <a:latin typeface="Calibri"/>
                <a:ea typeface="Calibri"/>
                <a:cs typeface="Calibri"/>
                <a:sym typeface="Calibri"/>
                <a:hlinkClick r:id="rId4">
                  <a:extLst>
                    <a:ext uri="{A12FA001-AC4F-418D-AE19-62706E023703}">
                      <ahyp:hlinkClr val="tx"/>
                    </a:ext>
                  </a:extLst>
                </a:hlinkClick>
              </a:rPr>
              <a:t>Water Cycle Song - YouTube</a:t>
            </a:r>
            <a:endParaRPr sz="3200">
              <a:latin typeface="Calibri"/>
              <a:ea typeface="Calibri"/>
              <a:cs typeface="Calibri"/>
              <a:sym typeface="Calibri"/>
            </a:endParaRPr>
          </a:p>
          <a:p>
            <a:pPr indent="-342900" lvl="0" marL="342900" rtl="0" algn="just">
              <a:lnSpc>
                <a:spcPct val="115000"/>
              </a:lnSpc>
              <a:spcBef>
                <a:spcPts val="360"/>
              </a:spcBef>
              <a:spcAft>
                <a:spcPts val="0"/>
              </a:spcAft>
              <a:buSzPts val="1800"/>
              <a:buFont typeface="Noto Sans Symbols"/>
              <a:buChar char="∙"/>
            </a:pPr>
            <a:r>
              <a:rPr lang="tr-TR" sz="3200" u="sng">
                <a:solidFill>
                  <a:srgbClr val="0563C1"/>
                </a:solidFill>
                <a:latin typeface="Calibri"/>
                <a:ea typeface="Calibri"/>
                <a:cs typeface="Calibri"/>
                <a:sym typeface="Calibri"/>
                <a:hlinkClick r:id="rId5">
                  <a:extLst>
                    <a:ext uri="{A12FA001-AC4F-418D-AE19-62706E023703}">
                      <ahyp:hlinkClr val="tx"/>
                    </a:ext>
                  </a:extLst>
                </a:hlinkClick>
              </a:rPr>
              <a:t>Make a cloud experiment - YouTube</a:t>
            </a:r>
            <a:endParaRPr sz="3200">
              <a:latin typeface="Calibri"/>
              <a:ea typeface="Calibri"/>
              <a:cs typeface="Calibri"/>
              <a:sym typeface="Calibri"/>
            </a:endParaRPr>
          </a:p>
          <a:p>
            <a:pPr indent="-342900" lvl="0" marL="342900" rtl="0" algn="just">
              <a:lnSpc>
                <a:spcPct val="115000"/>
              </a:lnSpc>
              <a:spcBef>
                <a:spcPts val="360"/>
              </a:spcBef>
              <a:spcAft>
                <a:spcPts val="0"/>
              </a:spcAft>
              <a:buSzPts val="1800"/>
              <a:buFont typeface="Noto Sans Symbols"/>
              <a:buChar char="∙"/>
            </a:pPr>
            <a:r>
              <a:rPr lang="tr-TR" sz="3200" u="sng">
                <a:solidFill>
                  <a:srgbClr val="0563C1"/>
                </a:solidFill>
                <a:latin typeface="Calibri"/>
                <a:ea typeface="Calibri"/>
                <a:cs typeface="Calibri"/>
                <a:sym typeface="Calibri"/>
                <a:hlinkClick r:id="rId6">
                  <a:extLst>
                    <a:ext uri="{A12FA001-AC4F-418D-AE19-62706E023703}">
                      <ahyp:hlinkClr val="tx"/>
                    </a:ext>
                  </a:extLst>
                </a:hlinkClick>
              </a:rPr>
              <a:t>Water evaporation experiment – YouTube</a:t>
            </a:r>
            <a:endParaRPr sz="3200" u="sng">
              <a:solidFill>
                <a:srgbClr val="0563C1"/>
              </a:solidFill>
              <a:latin typeface="Calibri"/>
              <a:ea typeface="Calibri"/>
              <a:cs typeface="Calibri"/>
              <a:sym typeface="Calibri"/>
            </a:endParaRPr>
          </a:p>
          <a:p>
            <a:pPr indent="0" lvl="0" marL="0" rtl="0" algn="just">
              <a:lnSpc>
                <a:spcPct val="115000"/>
              </a:lnSpc>
              <a:spcBef>
                <a:spcPts val="1360"/>
              </a:spcBef>
              <a:spcAft>
                <a:spcPts val="0"/>
              </a:spcAft>
              <a:buSzPts val="1800"/>
              <a:buNone/>
            </a:pPr>
            <a:r>
              <a:t/>
            </a:r>
            <a:endParaRPr sz="3200">
              <a:latin typeface="Calibri"/>
              <a:ea typeface="Calibri"/>
              <a:cs typeface="Calibri"/>
              <a:sym typeface="Calibri"/>
            </a:endParaRPr>
          </a:p>
          <a:p>
            <a:pPr indent="-228600" lvl="0" marL="457200" rtl="0" algn="l">
              <a:lnSpc>
                <a:spcPct val="100000"/>
              </a:lnSpc>
              <a:spcBef>
                <a:spcPts val="1360"/>
              </a:spcBef>
              <a:spcAft>
                <a:spcPts val="0"/>
              </a:spcAft>
              <a:buClr>
                <a:schemeClr val="dk1"/>
              </a:buClr>
              <a:buSzPts val="1800"/>
              <a:buNone/>
            </a:pPr>
            <a:r>
              <a:t/>
            </a:r>
            <a:endParaRPr/>
          </a:p>
        </p:txBody>
      </p:sp>
      <p:pic>
        <p:nvPicPr>
          <p:cNvPr descr="Obraz zawierający clipart, Grafika, ubrania, kreskówka" id="200" name="Google Shape;200;p19"/>
          <p:cNvPicPr preferRelativeResize="0"/>
          <p:nvPr/>
        </p:nvPicPr>
        <p:blipFill rotWithShape="1">
          <a:blip r:embed="rId7">
            <a:alphaModFix/>
          </a:blip>
          <a:srcRect b="0" l="0" r="0" t="0"/>
          <a:stretch/>
        </p:blipFill>
        <p:spPr>
          <a:xfrm>
            <a:off x="7108723" y="4167304"/>
            <a:ext cx="3352799" cy="20958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0"/>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45454"/>
              <a:buNone/>
            </a:pPr>
            <a:r>
              <a:rPr lang="tr-TR" sz="4400">
                <a:latin typeface="Calibri"/>
                <a:ea typeface="Calibri"/>
                <a:cs typeface="Calibri"/>
                <a:sym typeface="Calibri"/>
              </a:rPr>
              <a:t>Source / The day of the lesson: </a:t>
            </a:r>
            <a:br>
              <a:rPr lang="tr-TR" sz="4400">
                <a:latin typeface="Calibri"/>
                <a:ea typeface="Calibri"/>
                <a:cs typeface="Calibri"/>
                <a:sym typeface="Calibri"/>
              </a:rPr>
            </a:br>
            <a:r>
              <a:rPr lang="tr-TR" sz="4400">
                <a:latin typeface="Calibri"/>
                <a:ea typeface="Calibri"/>
                <a:cs typeface="Calibri"/>
                <a:sym typeface="Calibri"/>
              </a:rPr>
              <a:t>Materials &amp; Class preparation</a:t>
            </a:r>
            <a:endParaRPr/>
          </a:p>
        </p:txBody>
      </p:sp>
      <p:sp>
        <p:nvSpPr>
          <p:cNvPr id="206" name="Google Shape;206;p20"/>
          <p:cNvSpPr txBox="1"/>
          <p:nvPr>
            <p:ph idx="1" type="body"/>
          </p:nvPr>
        </p:nvSpPr>
        <p:spPr>
          <a:xfrm>
            <a:off x="594044" y="1600204"/>
            <a:ext cx="10692765" cy="4525963"/>
          </a:xfrm>
          <a:prstGeom prst="rect">
            <a:avLst/>
          </a:prstGeom>
          <a:noFill/>
          <a:ln>
            <a:noFill/>
          </a:ln>
        </p:spPr>
        <p:txBody>
          <a:bodyPr anchorCtr="0" anchor="t" bIns="45700" lIns="91425" spcFirstLastPara="1" rIns="91425" wrap="square" tIns="45700">
            <a:normAutofit fontScale="25000" lnSpcReduction="20000"/>
          </a:bodyPr>
          <a:lstStyle/>
          <a:p>
            <a:pPr indent="-342900" lvl="0" marL="457200" rtl="0" algn="just">
              <a:lnSpc>
                <a:spcPct val="115000"/>
              </a:lnSpc>
              <a:spcBef>
                <a:spcPts val="360"/>
              </a:spcBef>
              <a:spcAft>
                <a:spcPts val="0"/>
              </a:spcAft>
              <a:buSzPct val="90000"/>
              <a:buChar char="•"/>
            </a:pPr>
            <a:r>
              <a:rPr lang="tr-TR" sz="8000" u="sng">
                <a:solidFill>
                  <a:srgbClr val="0563C1"/>
                </a:solidFill>
                <a:latin typeface="Calibri"/>
                <a:ea typeface="Calibri"/>
                <a:cs typeface="Calibri"/>
                <a:sym typeface="Calibri"/>
                <a:hlinkClick r:id="rId3">
                  <a:extLst>
                    <a:ext uri="{A12FA001-AC4F-418D-AE19-62706E023703}">
                      <ahyp:hlinkClr val="tx"/>
                    </a:ext>
                  </a:extLst>
                </a:hlinkClick>
              </a:rPr>
              <a:t>https://www.sydneywater.com.au/</a:t>
            </a:r>
            <a:endParaRPr sz="8000">
              <a:latin typeface="Calibri"/>
              <a:ea typeface="Calibri"/>
              <a:cs typeface="Calibri"/>
              <a:sym typeface="Calibri"/>
            </a:endParaRPr>
          </a:p>
          <a:p>
            <a:pPr indent="-342900" lvl="0" marL="457200" rtl="0" algn="just">
              <a:lnSpc>
                <a:spcPct val="100000"/>
              </a:lnSpc>
              <a:spcBef>
                <a:spcPts val="1360"/>
              </a:spcBef>
              <a:spcAft>
                <a:spcPts val="0"/>
              </a:spcAft>
              <a:buSzPct val="90000"/>
              <a:buChar char="•"/>
            </a:pPr>
            <a:r>
              <a:rPr lang="tr-TR" sz="8000">
                <a:solidFill>
                  <a:srgbClr val="000000"/>
                </a:solidFill>
                <a:latin typeface="Arial"/>
                <a:ea typeface="Arial"/>
                <a:cs typeface="Arial"/>
                <a:sym typeface="Arial"/>
              </a:rPr>
              <a:t>Scissors </a:t>
            </a:r>
            <a:endParaRPr sz="8000">
              <a:solidFill>
                <a:srgbClr val="000000"/>
              </a:solidFill>
              <a:latin typeface="Arial"/>
              <a:ea typeface="Arial"/>
              <a:cs typeface="Arial"/>
              <a:sym typeface="Arial"/>
            </a:endParaRPr>
          </a:p>
          <a:p>
            <a:pPr indent="-342900" lvl="0" marL="457200" rtl="0" algn="just">
              <a:lnSpc>
                <a:spcPct val="100000"/>
              </a:lnSpc>
              <a:spcBef>
                <a:spcPts val="360"/>
              </a:spcBef>
              <a:spcAft>
                <a:spcPts val="0"/>
              </a:spcAft>
              <a:buSzPct val="90000"/>
              <a:buChar char="•"/>
            </a:pPr>
            <a:r>
              <a:rPr lang="tr-TR" sz="8000">
                <a:solidFill>
                  <a:srgbClr val="000000"/>
                </a:solidFill>
                <a:latin typeface="Arial"/>
                <a:ea typeface="Arial"/>
                <a:cs typeface="Arial"/>
                <a:sym typeface="Arial"/>
              </a:rPr>
              <a:t>Poster paper </a:t>
            </a:r>
            <a:endParaRPr sz="8000">
              <a:solidFill>
                <a:srgbClr val="000000"/>
              </a:solidFill>
              <a:latin typeface="Arial"/>
              <a:ea typeface="Arial"/>
              <a:cs typeface="Arial"/>
              <a:sym typeface="Arial"/>
            </a:endParaRPr>
          </a:p>
          <a:p>
            <a:pPr indent="-342900" lvl="0" marL="457200" rtl="0" algn="just">
              <a:lnSpc>
                <a:spcPct val="100000"/>
              </a:lnSpc>
              <a:spcBef>
                <a:spcPts val="360"/>
              </a:spcBef>
              <a:spcAft>
                <a:spcPts val="0"/>
              </a:spcAft>
              <a:buSzPct val="90000"/>
              <a:buChar char="•"/>
            </a:pPr>
            <a:r>
              <a:rPr lang="tr-TR" sz="8000">
                <a:solidFill>
                  <a:srgbClr val="000000"/>
                </a:solidFill>
                <a:latin typeface="Arial"/>
                <a:ea typeface="Arial"/>
                <a:cs typeface="Arial"/>
                <a:sym typeface="Arial"/>
              </a:rPr>
              <a:t>Blank cards </a:t>
            </a:r>
            <a:endParaRPr sz="8000">
              <a:solidFill>
                <a:srgbClr val="000000"/>
              </a:solidFill>
              <a:latin typeface="Arial"/>
              <a:ea typeface="Arial"/>
              <a:cs typeface="Arial"/>
              <a:sym typeface="Arial"/>
            </a:endParaRPr>
          </a:p>
          <a:p>
            <a:pPr indent="-342900" lvl="0" marL="457200" rtl="0" algn="just">
              <a:lnSpc>
                <a:spcPct val="100000"/>
              </a:lnSpc>
              <a:spcBef>
                <a:spcPts val="360"/>
              </a:spcBef>
              <a:spcAft>
                <a:spcPts val="0"/>
              </a:spcAft>
              <a:buSzPct val="90000"/>
              <a:buChar char="•"/>
            </a:pPr>
            <a:r>
              <a:rPr lang="tr-TR" sz="8000">
                <a:solidFill>
                  <a:srgbClr val="000000"/>
                </a:solidFill>
                <a:latin typeface="Arial"/>
                <a:ea typeface="Arial"/>
                <a:cs typeface="Arial"/>
                <a:sym typeface="Arial"/>
              </a:rPr>
              <a:t>Sticky tack or tape </a:t>
            </a:r>
            <a:endParaRPr/>
          </a:p>
          <a:p>
            <a:pPr indent="-342900" lvl="0" marL="457200" rtl="0" algn="just">
              <a:lnSpc>
                <a:spcPct val="100000"/>
              </a:lnSpc>
              <a:spcBef>
                <a:spcPts val="360"/>
              </a:spcBef>
              <a:spcAft>
                <a:spcPts val="0"/>
              </a:spcAft>
              <a:buSzPct val="90000"/>
              <a:buChar char="•"/>
            </a:pPr>
            <a:r>
              <a:rPr lang="tr-TR" sz="8000">
                <a:solidFill>
                  <a:srgbClr val="000000"/>
                </a:solidFill>
                <a:latin typeface="Arial"/>
                <a:ea typeface="Arial"/>
                <a:cs typeface="Arial"/>
                <a:sym typeface="Arial"/>
              </a:rPr>
              <a:t>Markers </a:t>
            </a:r>
            <a:endParaRPr/>
          </a:p>
          <a:p>
            <a:pPr indent="-342900" lvl="0" marL="457200" rtl="0" algn="just">
              <a:lnSpc>
                <a:spcPct val="100000"/>
              </a:lnSpc>
              <a:spcBef>
                <a:spcPts val="360"/>
              </a:spcBef>
              <a:spcAft>
                <a:spcPts val="0"/>
              </a:spcAft>
              <a:buSzPct val="90000"/>
              <a:buChar char="•"/>
            </a:pPr>
            <a:r>
              <a:rPr lang="tr-TR" sz="8000">
                <a:solidFill>
                  <a:srgbClr val="000000"/>
                </a:solidFill>
                <a:latin typeface="Arial"/>
                <a:ea typeface="Arial"/>
                <a:cs typeface="Arial"/>
                <a:sym typeface="Arial"/>
              </a:rPr>
              <a:t>Colouring pencils </a:t>
            </a:r>
            <a:endParaRPr/>
          </a:p>
          <a:p>
            <a:pPr indent="-228600" lvl="0" marL="457200" rtl="0" algn="just">
              <a:lnSpc>
                <a:spcPct val="100000"/>
              </a:lnSpc>
              <a:spcBef>
                <a:spcPts val="360"/>
              </a:spcBef>
              <a:spcAft>
                <a:spcPts val="0"/>
              </a:spcAft>
              <a:buSzPct val="90000"/>
              <a:buNone/>
            </a:pPr>
            <a:r>
              <a:t/>
            </a:r>
            <a:endParaRPr sz="8000">
              <a:latin typeface="Calibri"/>
              <a:ea typeface="Calibri"/>
              <a:cs typeface="Calibri"/>
              <a:sym typeface="Calibri"/>
            </a:endParaRPr>
          </a:p>
          <a:p>
            <a:pPr indent="-342900" lvl="0" marL="457200" rtl="0" algn="just">
              <a:lnSpc>
                <a:spcPct val="100000"/>
              </a:lnSpc>
              <a:spcBef>
                <a:spcPts val="360"/>
              </a:spcBef>
              <a:spcAft>
                <a:spcPts val="0"/>
              </a:spcAft>
              <a:buSzPct val="90000"/>
              <a:buChar char="•"/>
            </a:pPr>
            <a:r>
              <a:rPr i="1" lang="tr-TR" sz="8000">
                <a:solidFill>
                  <a:srgbClr val="000000"/>
                </a:solidFill>
                <a:latin typeface="Arial"/>
                <a:ea typeface="Arial"/>
                <a:cs typeface="Arial"/>
                <a:sym typeface="Arial"/>
              </a:rPr>
              <a:t>Make a cloud demonstration </a:t>
            </a:r>
            <a:endParaRPr sz="8000">
              <a:solidFill>
                <a:srgbClr val="000000"/>
              </a:solidFill>
              <a:latin typeface="Arial"/>
              <a:ea typeface="Arial"/>
              <a:cs typeface="Arial"/>
              <a:sym typeface="Arial"/>
            </a:endParaRPr>
          </a:p>
          <a:p>
            <a:pPr indent="-342900" lvl="0" marL="457200" rtl="0" algn="just">
              <a:lnSpc>
                <a:spcPct val="100000"/>
              </a:lnSpc>
              <a:spcBef>
                <a:spcPts val="360"/>
              </a:spcBef>
              <a:spcAft>
                <a:spcPts val="0"/>
              </a:spcAft>
              <a:buSzPct val="90000"/>
              <a:buChar char="•"/>
            </a:pPr>
            <a:r>
              <a:rPr lang="tr-TR" sz="8000">
                <a:solidFill>
                  <a:srgbClr val="000000"/>
                </a:solidFill>
                <a:latin typeface="Arial"/>
                <a:ea typeface="Arial"/>
                <a:cs typeface="Arial"/>
                <a:sym typeface="Arial"/>
              </a:rPr>
              <a:t>1 x Large glass jar with a metal lid </a:t>
            </a:r>
            <a:endParaRPr/>
          </a:p>
          <a:p>
            <a:pPr indent="-342900" lvl="0" marL="457200" rtl="0" algn="just">
              <a:lnSpc>
                <a:spcPct val="100000"/>
              </a:lnSpc>
              <a:spcBef>
                <a:spcPts val="360"/>
              </a:spcBef>
              <a:spcAft>
                <a:spcPts val="0"/>
              </a:spcAft>
              <a:buSzPct val="90000"/>
              <a:buChar char="•"/>
            </a:pPr>
            <a:r>
              <a:rPr lang="tr-TR" sz="8000">
                <a:solidFill>
                  <a:srgbClr val="000000"/>
                </a:solidFill>
                <a:latin typeface="Arial"/>
                <a:ea typeface="Arial"/>
                <a:cs typeface="Arial"/>
                <a:sym typeface="Arial"/>
              </a:rPr>
              <a:t>Boiling water </a:t>
            </a:r>
            <a:endParaRPr/>
          </a:p>
          <a:p>
            <a:pPr indent="-342900" lvl="0" marL="457200" rtl="0" algn="just">
              <a:lnSpc>
                <a:spcPct val="100000"/>
              </a:lnSpc>
              <a:spcBef>
                <a:spcPts val="360"/>
              </a:spcBef>
              <a:spcAft>
                <a:spcPts val="0"/>
              </a:spcAft>
              <a:buSzPct val="90000"/>
              <a:buChar char="•"/>
            </a:pPr>
            <a:r>
              <a:rPr lang="tr-TR" sz="8000">
                <a:solidFill>
                  <a:srgbClr val="000000"/>
                </a:solidFill>
                <a:latin typeface="Arial"/>
                <a:ea typeface="Arial"/>
                <a:cs typeface="Arial"/>
                <a:sym typeface="Arial"/>
              </a:rPr>
              <a:t>Blue food colouring </a:t>
            </a:r>
            <a:endParaRPr/>
          </a:p>
          <a:p>
            <a:pPr indent="-342900" lvl="0" marL="457200" rtl="0" algn="just">
              <a:lnSpc>
                <a:spcPct val="100000"/>
              </a:lnSpc>
              <a:spcBef>
                <a:spcPts val="360"/>
              </a:spcBef>
              <a:spcAft>
                <a:spcPts val="0"/>
              </a:spcAft>
              <a:buSzPct val="90000"/>
              <a:buChar char="•"/>
            </a:pPr>
            <a:r>
              <a:rPr lang="tr-TR" sz="8000">
                <a:solidFill>
                  <a:srgbClr val="000000"/>
                </a:solidFill>
                <a:latin typeface="Arial"/>
                <a:ea typeface="Arial"/>
                <a:cs typeface="Arial"/>
                <a:sym typeface="Arial"/>
              </a:rPr>
              <a:t>Ice cubes </a:t>
            </a:r>
            <a:endParaRPr/>
          </a:p>
          <a:p>
            <a:pPr indent="-342900" lvl="0" marL="457200" rtl="0" algn="just">
              <a:lnSpc>
                <a:spcPct val="100000"/>
              </a:lnSpc>
              <a:spcBef>
                <a:spcPts val="360"/>
              </a:spcBef>
              <a:spcAft>
                <a:spcPts val="0"/>
              </a:spcAft>
              <a:buSzPct val="90000"/>
              <a:buChar char="•"/>
            </a:pPr>
            <a:r>
              <a:rPr lang="tr-TR" sz="8000">
                <a:solidFill>
                  <a:srgbClr val="000000"/>
                </a:solidFill>
                <a:latin typeface="Arial"/>
                <a:ea typeface="Arial"/>
                <a:cs typeface="Arial"/>
                <a:sym typeface="Arial"/>
              </a:rPr>
              <a:t>Matches </a:t>
            </a:r>
            <a:endParaRPr/>
          </a:p>
          <a:p>
            <a:pPr indent="0" lvl="0" marL="114300" rtl="0" algn="l">
              <a:lnSpc>
                <a:spcPct val="100000"/>
              </a:lnSpc>
              <a:spcBef>
                <a:spcPts val="360"/>
              </a:spcBef>
              <a:spcAft>
                <a:spcPts val="0"/>
              </a:spcAft>
              <a:buSzPct val="225000"/>
              <a:buNone/>
            </a:pPr>
            <a:r>
              <a:t/>
            </a:r>
            <a:endParaRPr/>
          </a:p>
        </p:txBody>
      </p:sp>
      <p:pic>
        <p:nvPicPr>
          <p:cNvPr descr="Obraz zawierający kreskówka, Kreskówka, Animacja, ilustracja" id="207" name="Google Shape;207;p20"/>
          <p:cNvPicPr preferRelativeResize="0"/>
          <p:nvPr/>
        </p:nvPicPr>
        <p:blipFill rotWithShape="1">
          <a:blip r:embed="rId4">
            <a:alphaModFix/>
          </a:blip>
          <a:srcRect b="0" l="0" r="0" t="0"/>
          <a:stretch/>
        </p:blipFill>
        <p:spPr>
          <a:xfrm>
            <a:off x="5194318" y="2261420"/>
            <a:ext cx="5442118" cy="340196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1"/>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50000"/>
              <a:buNone/>
            </a:pPr>
            <a:r>
              <a:rPr b="0" i="0" lang="tr-TR" sz="4000" u="none" cap="none" strike="noStrike">
                <a:solidFill>
                  <a:srgbClr val="000000"/>
                </a:solidFill>
                <a:latin typeface="Calibri"/>
                <a:ea typeface="Calibri"/>
                <a:cs typeface="Calibri"/>
                <a:sym typeface="Calibri"/>
              </a:rPr>
              <a:t>Source / The day of the lesson: </a:t>
            </a:r>
            <a:br>
              <a:rPr b="0" i="0" lang="tr-TR" sz="4000" u="none" cap="none" strike="noStrike">
                <a:solidFill>
                  <a:srgbClr val="000000"/>
                </a:solidFill>
                <a:latin typeface="Calibri"/>
                <a:ea typeface="Calibri"/>
                <a:cs typeface="Calibri"/>
                <a:sym typeface="Calibri"/>
              </a:rPr>
            </a:br>
            <a:r>
              <a:rPr b="0" i="0" lang="tr-TR" sz="4000" u="none" cap="none" strike="noStrike">
                <a:solidFill>
                  <a:srgbClr val="000000"/>
                </a:solidFill>
                <a:latin typeface="Calibri"/>
                <a:ea typeface="Calibri"/>
                <a:cs typeface="Calibri"/>
                <a:sym typeface="Calibri"/>
              </a:rPr>
              <a:t>Materials &amp; Class preparation</a:t>
            </a:r>
            <a:endParaRPr/>
          </a:p>
        </p:txBody>
      </p:sp>
      <p:sp>
        <p:nvSpPr>
          <p:cNvPr id="213" name="Google Shape;213;p21"/>
          <p:cNvSpPr txBox="1"/>
          <p:nvPr>
            <p:ph idx="1" type="body"/>
          </p:nvPr>
        </p:nvSpPr>
        <p:spPr>
          <a:xfrm>
            <a:off x="594041" y="1166018"/>
            <a:ext cx="10692765" cy="4525963"/>
          </a:xfrm>
          <a:prstGeom prst="rect">
            <a:avLst/>
          </a:prstGeom>
          <a:noFill/>
          <a:ln>
            <a:noFill/>
          </a:ln>
        </p:spPr>
        <p:txBody>
          <a:bodyPr anchorCtr="0" anchor="t" bIns="45700" lIns="91425" spcFirstLastPara="1" rIns="91425" wrap="square" tIns="45700">
            <a:normAutofit/>
          </a:bodyPr>
          <a:lstStyle/>
          <a:p>
            <a:pPr indent="0" lvl="0" marL="114300" marR="0" rtl="0" algn="just">
              <a:lnSpc>
                <a:spcPct val="100000"/>
              </a:lnSpc>
              <a:spcBef>
                <a:spcPts val="360"/>
              </a:spcBef>
              <a:spcAft>
                <a:spcPts val="0"/>
              </a:spcAft>
              <a:buClr>
                <a:srgbClr val="000000"/>
              </a:buClr>
              <a:buSzPts val="1800"/>
              <a:buFont typeface="Arial"/>
              <a:buNone/>
            </a:pPr>
            <a:r>
              <a:t/>
            </a:r>
            <a:endParaRPr b="0" i="0" sz="1100" u="none" cap="none" strike="noStrike">
              <a:solidFill>
                <a:srgbClr val="000000"/>
              </a:solidFill>
              <a:latin typeface="Arial"/>
              <a:ea typeface="Arial"/>
              <a:cs typeface="Arial"/>
              <a:sym typeface="Arial"/>
            </a:endParaRPr>
          </a:p>
          <a:p>
            <a:pPr indent="-342900" lvl="0" marL="457200" marR="0" rtl="0" algn="just">
              <a:lnSpc>
                <a:spcPct val="100000"/>
              </a:lnSpc>
              <a:spcBef>
                <a:spcPts val="360"/>
              </a:spcBef>
              <a:spcAft>
                <a:spcPts val="0"/>
              </a:spcAft>
              <a:buClr>
                <a:srgbClr val="000000"/>
              </a:buClr>
              <a:buSzPts val="1800"/>
              <a:buFont typeface="Arial"/>
              <a:buChar char="•"/>
            </a:pPr>
            <a:r>
              <a:rPr b="0" i="1" lang="tr-TR" sz="2000" u="none" cap="none" strike="noStrike">
                <a:solidFill>
                  <a:srgbClr val="000000"/>
                </a:solidFill>
                <a:latin typeface="Arial"/>
                <a:ea typeface="Arial"/>
                <a:cs typeface="Arial"/>
                <a:sym typeface="Arial"/>
              </a:rPr>
              <a:t>Water evaporation experiment </a:t>
            </a:r>
            <a:r>
              <a:rPr b="0" i="0" lang="tr-TR" sz="2000" u="none" cap="none" strike="noStrike">
                <a:solidFill>
                  <a:srgbClr val="000000"/>
                </a:solidFill>
                <a:latin typeface="Arial"/>
                <a:ea typeface="Arial"/>
                <a:cs typeface="Arial"/>
                <a:sym typeface="Arial"/>
              </a:rPr>
              <a:t>(per group)</a:t>
            </a:r>
            <a:endParaRPr/>
          </a:p>
          <a:p>
            <a:pPr indent="-228600" lvl="0" marL="457200" marR="0" rtl="0" algn="just">
              <a:lnSpc>
                <a:spcPct val="100000"/>
              </a:lnSpc>
              <a:spcBef>
                <a:spcPts val="360"/>
              </a:spcBef>
              <a:spcAft>
                <a:spcPts val="0"/>
              </a:spcAft>
              <a:buClr>
                <a:srgbClr val="000000"/>
              </a:buClr>
              <a:buSzPts val="1800"/>
              <a:buFont typeface="Arial"/>
              <a:buNone/>
            </a:pPr>
            <a:r>
              <a:t/>
            </a:r>
            <a:endParaRPr sz="2000">
              <a:solidFill>
                <a:srgbClr val="000000"/>
              </a:solidFill>
              <a:latin typeface="Arial"/>
              <a:ea typeface="Arial"/>
              <a:cs typeface="Arial"/>
              <a:sym typeface="Arial"/>
            </a:endParaRPr>
          </a:p>
          <a:p>
            <a:pPr indent="-342900" lvl="0" marL="457200" rtl="0" algn="just">
              <a:lnSpc>
                <a:spcPct val="100000"/>
              </a:lnSpc>
              <a:spcBef>
                <a:spcPts val="360"/>
              </a:spcBef>
              <a:spcAft>
                <a:spcPts val="0"/>
              </a:spcAft>
              <a:buSzPts val="1800"/>
              <a:buChar char="•"/>
            </a:pPr>
            <a:r>
              <a:rPr lang="tr-TR" sz="2000">
                <a:solidFill>
                  <a:srgbClr val="000000"/>
                </a:solidFill>
                <a:latin typeface="Arial"/>
                <a:ea typeface="Arial"/>
                <a:cs typeface="Arial"/>
                <a:sym typeface="Arial"/>
              </a:rPr>
              <a:t>4 x Glass jars </a:t>
            </a:r>
            <a:endParaRPr sz="3200">
              <a:solidFill>
                <a:srgbClr val="000000"/>
              </a:solidFill>
              <a:latin typeface="Arial"/>
              <a:ea typeface="Arial"/>
              <a:cs typeface="Arial"/>
              <a:sym typeface="Arial"/>
            </a:endParaRPr>
          </a:p>
          <a:p>
            <a:pPr indent="-342900" lvl="0" marL="457200" rtl="0" algn="just">
              <a:lnSpc>
                <a:spcPct val="100000"/>
              </a:lnSpc>
              <a:spcBef>
                <a:spcPts val="360"/>
              </a:spcBef>
              <a:spcAft>
                <a:spcPts val="0"/>
              </a:spcAft>
              <a:buSzPts val="1800"/>
              <a:buChar char="•"/>
            </a:pPr>
            <a:r>
              <a:rPr lang="tr-TR" sz="2000">
                <a:solidFill>
                  <a:srgbClr val="000000"/>
                </a:solidFill>
                <a:latin typeface="Arial"/>
                <a:ea typeface="Arial"/>
                <a:cs typeface="Arial"/>
                <a:sym typeface="Arial"/>
              </a:rPr>
              <a:t>2 x Lid (or aluminium foil or plastic wrap) </a:t>
            </a:r>
            <a:endParaRPr sz="3200">
              <a:solidFill>
                <a:srgbClr val="000000"/>
              </a:solidFill>
              <a:latin typeface="Arial"/>
              <a:ea typeface="Arial"/>
              <a:cs typeface="Arial"/>
              <a:sym typeface="Arial"/>
            </a:endParaRPr>
          </a:p>
          <a:p>
            <a:pPr indent="-342900" lvl="0" marL="457200" rtl="0" algn="just">
              <a:lnSpc>
                <a:spcPct val="100000"/>
              </a:lnSpc>
              <a:spcBef>
                <a:spcPts val="360"/>
              </a:spcBef>
              <a:spcAft>
                <a:spcPts val="0"/>
              </a:spcAft>
              <a:buSzPts val="1800"/>
              <a:buChar char="•"/>
            </a:pPr>
            <a:r>
              <a:rPr lang="tr-TR" sz="2000">
                <a:solidFill>
                  <a:srgbClr val="000000"/>
                </a:solidFill>
                <a:latin typeface="Arial"/>
                <a:ea typeface="Arial"/>
                <a:cs typeface="Arial"/>
                <a:sym typeface="Arial"/>
              </a:rPr>
              <a:t>Permanent marker </a:t>
            </a:r>
            <a:endParaRPr sz="3200">
              <a:solidFill>
                <a:srgbClr val="000000"/>
              </a:solidFill>
              <a:latin typeface="Arial"/>
              <a:ea typeface="Arial"/>
              <a:cs typeface="Arial"/>
              <a:sym typeface="Arial"/>
            </a:endParaRPr>
          </a:p>
          <a:p>
            <a:pPr indent="-342900" lvl="0" marL="457200" rtl="0" algn="just">
              <a:lnSpc>
                <a:spcPct val="100000"/>
              </a:lnSpc>
              <a:spcBef>
                <a:spcPts val="360"/>
              </a:spcBef>
              <a:spcAft>
                <a:spcPts val="0"/>
              </a:spcAft>
              <a:buSzPts val="1800"/>
              <a:buChar char="•"/>
            </a:pPr>
            <a:r>
              <a:rPr lang="tr-TR" sz="2000">
                <a:solidFill>
                  <a:srgbClr val="000000"/>
                </a:solidFill>
                <a:latin typeface="Arial"/>
                <a:ea typeface="Arial"/>
                <a:cs typeface="Arial"/>
                <a:sym typeface="Arial"/>
              </a:rPr>
              <a:t>Ruler </a:t>
            </a:r>
            <a:endParaRPr sz="3200">
              <a:solidFill>
                <a:srgbClr val="000000"/>
              </a:solidFill>
              <a:latin typeface="Arial"/>
              <a:ea typeface="Arial"/>
              <a:cs typeface="Arial"/>
              <a:sym typeface="Arial"/>
            </a:endParaRPr>
          </a:p>
          <a:p>
            <a:pPr indent="-342900" lvl="0" marL="457200" rtl="0" algn="just">
              <a:lnSpc>
                <a:spcPct val="100000"/>
              </a:lnSpc>
              <a:spcBef>
                <a:spcPts val="360"/>
              </a:spcBef>
              <a:spcAft>
                <a:spcPts val="0"/>
              </a:spcAft>
              <a:buSzPts val="1800"/>
              <a:buChar char="•"/>
            </a:pPr>
            <a:r>
              <a:rPr lang="tr-TR" sz="2000">
                <a:solidFill>
                  <a:srgbClr val="000000"/>
                </a:solidFill>
                <a:latin typeface="Arial"/>
                <a:ea typeface="Arial"/>
                <a:cs typeface="Arial"/>
                <a:sym typeface="Arial"/>
              </a:rPr>
              <a:t>Blue food colouring </a:t>
            </a:r>
            <a:endParaRPr sz="3200">
              <a:solidFill>
                <a:srgbClr val="000000"/>
              </a:solidFill>
              <a:latin typeface="Arial"/>
              <a:ea typeface="Arial"/>
              <a:cs typeface="Arial"/>
              <a:sym typeface="Arial"/>
            </a:endParaRPr>
          </a:p>
          <a:p>
            <a:pPr indent="-342900" lvl="0" marL="457200" rtl="0" algn="just">
              <a:lnSpc>
                <a:spcPct val="100000"/>
              </a:lnSpc>
              <a:spcBef>
                <a:spcPts val="360"/>
              </a:spcBef>
              <a:spcAft>
                <a:spcPts val="0"/>
              </a:spcAft>
              <a:buSzPts val="1800"/>
              <a:buChar char="•"/>
            </a:pPr>
            <a:r>
              <a:rPr lang="tr-TR" sz="2000">
                <a:solidFill>
                  <a:srgbClr val="000000"/>
                </a:solidFill>
                <a:latin typeface="Arial"/>
                <a:ea typeface="Arial"/>
                <a:cs typeface="Arial"/>
                <a:sym typeface="Arial"/>
              </a:rPr>
              <a:t>Jug of water </a:t>
            </a:r>
            <a:endParaRPr/>
          </a:p>
          <a:p>
            <a:pPr indent="0" lvl="0" marL="114300" rtl="0" algn="just">
              <a:lnSpc>
                <a:spcPct val="100000"/>
              </a:lnSpc>
              <a:spcBef>
                <a:spcPts val="360"/>
              </a:spcBef>
              <a:spcAft>
                <a:spcPts val="0"/>
              </a:spcAft>
              <a:buSzPts val="1800"/>
              <a:buNone/>
            </a:pPr>
            <a:r>
              <a:t/>
            </a:r>
            <a:endParaRPr sz="3200">
              <a:solidFill>
                <a:srgbClr val="000000"/>
              </a:solidFill>
              <a:latin typeface="Arial"/>
              <a:ea typeface="Arial"/>
              <a:cs typeface="Arial"/>
              <a:sym typeface="Arial"/>
            </a:endParaRPr>
          </a:p>
          <a:p>
            <a:pPr indent="0" lvl="0" marL="114300" marR="0" rtl="0" algn="just">
              <a:lnSpc>
                <a:spcPct val="100000"/>
              </a:lnSpc>
              <a:spcBef>
                <a:spcPts val="360"/>
              </a:spcBef>
              <a:spcAft>
                <a:spcPts val="0"/>
              </a:spcAft>
              <a:buClr>
                <a:srgbClr val="000000"/>
              </a:buClr>
              <a:buSzPts val="1800"/>
              <a:buNone/>
            </a:pPr>
            <a:r>
              <a:t/>
            </a:r>
            <a:endParaRPr b="0" i="0" sz="2000" u="none" cap="none" strike="noStrike">
              <a:solidFill>
                <a:srgbClr val="000000"/>
              </a:solidFill>
              <a:latin typeface="Arial"/>
              <a:ea typeface="Arial"/>
              <a:cs typeface="Arial"/>
              <a:sym typeface="Arial"/>
            </a:endParaRPr>
          </a:p>
          <a:p>
            <a:pPr indent="-228600" lvl="0" marL="457200" rtl="0" algn="l">
              <a:lnSpc>
                <a:spcPct val="100000"/>
              </a:lnSpc>
              <a:spcBef>
                <a:spcPts val="360"/>
              </a:spcBef>
              <a:spcAft>
                <a:spcPts val="0"/>
              </a:spcAft>
              <a:buClr>
                <a:schemeClr val="dk1"/>
              </a:buClr>
              <a:buSzPts val="1800"/>
              <a:buNone/>
            </a:pPr>
            <a:r>
              <a:t/>
            </a:r>
            <a:endParaRPr/>
          </a:p>
        </p:txBody>
      </p:sp>
      <p:pic>
        <p:nvPicPr>
          <p:cNvPr descr="Obraz zawierający kreskówka, rysowanie, Sztuka dziecięca, ilustracja" id="214" name="Google Shape;214;p21"/>
          <p:cNvPicPr preferRelativeResize="0"/>
          <p:nvPr/>
        </p:nvPicPr>
        <p:blipFill rotWithShape="1">
          <a:blip r:embed="rId3">
            <a:alphaModFix/>
          </a:blip>
          <a:srcRect b="0" l="0" r="0" t="0"/>
          <a:stretch/>
        </p:blipFill>
        <p:spPr>
          <a:xfrm>
            <a:off x="4702588" y="2477729"/>
            <a:ext cx="5621282" cy="35139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2"/>
          <p:cNvSpPr txBox="1"/>
          <p:nvPr>
            <p:ph type="title"/>
          </p:nvPr>
        </p:nvSpPr>
        <p:spPr>
          <a:xfrm>
            <a:off x="594044" y="274638"/>
            <a:ext cx="1069276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tr-TR" sz="4400">
                <a:latin typeface="Calibri"/>
                <a:ea typeface="Calibri"/>
                <a:cs typeface="Calibri"/>
                <a:sym typeface="Calibri"/>
              </a:rPr>
              <a:t>Implementation</a:t>
            </a:r>
            <a:endParaRPr/>
          </a:p>
        </p:txBody>
      </p:sp>
      <p:sp>
        <p:nvSpPr>
          <p:cNvPr id="220" name="Google Shape;220;p22"/>
          <p:cNvSpPr txBox="1"/>
          <p:nvPr>
            <p:ph idx="1" type="body"/>
          </p:nvPr>
        </p:nvSpPr>
        <p:spPr>
          <a:xfrm>
            <a:off x="594044" y="1179872"/>
            <a:ext cx="10692765" cy="4946296"/>
          </a:xfrm>
          <a:prstGeom prst="rect">
            <a:avLst/>
          </a:prstGeom>
          <a:noFill/>
          <a:ln>
            <a:noFill/>
          </a:ln>
        </p:spPr>
        <p:txBody>
          <a:bodyPr anchorCtr="0" anchor="t" bIns="45700" lIns="91425" spcFirstLastPara="1" rIns="91425" wrap="square" tIns="45700">
            <a:normAutofit fontScale="25000" lnSpcReduction="20000"/>
          </a:bodyPr>
          <a:lstStyle/>
          <a:p>
            <a:pPr indent="-342900" lvl="0" marL="457200" rtl="0" algn="l">
              <a:lnSpc>
                <a:spcPct val="100000"/>
              </a:lnSpc>
              <a:spcBef>
                <a:spcPts val="360"/>
              </a:spcBef>
              <a:spcAft>
                <a:spcPts val="0"/>
              </a:spcAft>
              <a:buClr>
                <a:schemeClr val="dk1"/>
              </a:buClr>
              <a:buSzPct val="75000"/>
              <a:buChar char="•"/>
            </a:pPr>
            <a:r>
              <a:rPr b="1" lang="tr-TR" sz="9600">
                <a:solidFill>
                  <a:srgbClr val="000000"/>
                </a:solidFill>
                <a:latin typeface="Arial"/>
                <a:ea typeface="Arial"/>
                <a:cs typeface="Arial"/>
                <a:sym typeface="Arial"/>
              </a:rPr>
              <a:t>Background information </a:t>
            </a:r>
            <a:endParaRPr sz="9600">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chemeClr val="dk1"/>
              </a:buClr>
              <a:buSzPct val="75000"/>
              <a:buChar char="•"/>
            </a:pPr>
            <a:r>
              <a:rPr lang="tr-TR" sz="9600">
                <a:solidFill>
                  <a:srgbClr val="000000"/>
                </a:solidFill>
                <a:latin typeface="Arial"/>
                <a:ea typeface="Arial"/>
                <a:cs typeface="Arial"/>
                <a:sym typeface="Arial"/>
              </a:rPr>
              <a:t>Does water really disappear? Is rain new water? How does water get in clouds? Water is a fascinating </a:t>
            </a:r>
            <a:endParaRPr/>
          </a:p>
          <a:p>
            <a:pPr indent="-342900" lvl="0" marL="457200" rtl="0" algn="l">
              <a:lnSpc>
                <a:spcPct val="100000"/>
              </a:lnSpc>
              <a:spcBef>
                <a:spcPts val="360"/>
              </a:spcBef>
              <a:spcAft>
                <a:spcPts val="0"/>
              </a:spcAft>
              <a:buClr>
                <a:schemeClr val="dk1"/>
              </a:buClr>
              <a:buSzPct val="75000"/>
              <a:buChar char="•"/>
            </a:pPr>
            <a:r>
              <a:rPr lang="tr-TR" sz="9600">
                <a:solidFill>
                  <a:srgbClr val="000000"/>
                </a:solidFill>
                <a:latin typeface="Arial"/>
                <a:ea typeface="Arial"/>
                <a:cs typeface="Arial"/>
                <a:sym typeface="Arial"/>
              </a:rPr>
              <a:t>and critical part of Earth’s processes called the natural water cycle. </a:t>
            </a:r>
            <a:endParaRPr/>
          </a:p>
          <a:p>
            <a:pPr indent="-342900" lvl="0" marL="457200" rtl="0" algn="l">
              <a:lnSpc>
                <a:spcPct val="100000"/>
              </a:lnSpc>
              <a:spcBef>
                <a:spcPts val="360"/>
              </a:spcBef>
              <a:spcAft>
                <a:spcPts val="0"/>
              </a:spcAft>
              <a:buClr>
                <a:schemeClr val="dk1"/>
              </a:buClr>
              <a:buSzPct val="75000"/>
              <a:buChar char="•"/>
            </a:pPr>
            <a:r>
              <a:rPr lang="tr-TR" sz="9600">
                <a:solidFill>
                  <a:srgbClr val="000000"/>
                </a:solidFill>
                <a:latin typeface="Arial"/>
                <a:ea typeface="Arial"/>
                <a:cs typeface="Arial"/>
                <a:sym typeface="Arial"/>
              </a:rPr>
              <a:t>The water we have today, is all that we have. It’s the same water that existed on Earth billions of years ago. It is used and re-used as it continuously moves from the Earth to the atmosphere and back again. </a:t>
            </a:r>
            <a:endParaRPr/>
          </a:p>
          <a:p>
            <a:pPr indent="-342900" lvl="0" marL="457200" rtl="0" algn="l">
              <a:lnSpc>
                <a:spcPct val="100000"/>
              </a:lnSpc>
              <a:spcBef>
                <a:spcPts val="360"/>
              </a:spcBef>
              <a:spcAft>
                <a:spcPts val="0"/>
              </a:spcAft>
              <a:buClr>
                <a:schemeClr val="dk1"/>
              </a:buClr>
              <a:buSzPct val="75000"/>
              <a:buChar char="•"/>
            </a:pPr>
            <a:r>
              <a:rPr lang="tr-TR" sz="9600">
                <a:solidFill>
                  <a:srgbClr val="000000"/>
                </a:solidFill>
                <a:latin typeface="Arial"/>
                <a:ea typeface="Arial"/>
                <a:cs typeface="Arial"/>
                <a:sym typeface="Arial"/>
              </a:rPr>
              <a:t>During its journey through the cycle, water changes states as it falls as rain, snow, sleet or hail (</a:t>
            </a:r>
            <a:r>
              <a:rPr b="1" lang="tr-TR" sz="9600">
                <a:solidFill>
                  <a:srgbClr val="000000"/>
                </a:solidFill>
                <a:latin typeface="Arial"/>
                <a:ea typeface="Arial"/>
                <a:cs typeface="Arial"/>
                <a:sym typeface="Arial"/>
              </a:rPr>
              <a:t>precipitation</a:t>
            </a:r>
            <a:r>
              <a:rPr lang="tr-TR" sz="9600">
                <a:solidFill>
                  <a:srgbClr val="000000"/>
                </a:solidFill>
                <a:latin typeface="Arial"/>
                <a:ea typeface="Arial"/>
                <a:cs typeface="Arial"/>
                <a:sym typeface="Arial"/>
              </a:rPr>
              <a:t>). Water is heated by the sun, </a:t>
            </a:r>
            <a:r>
              <a:rPr b="1" lang="tr-TR" sz="9600">
                <a:solidFill>
                  <a:srgbClr val="000000"/>
                </a:solidFill>
                <a:latin typeface="Arial"/>
                <a:ea typeface="Arial"/>
                <a:cs typeface="Arial"/>
                <a:sym typeface="Arial"/>
              </a:rPr>
              <a:t>evaporates </a:t>
            </a:r>
            <a:r>
              <a:rPr lang="tr-TR" sz="9600">
                <a:solidFill>
                  <a:srgbClr val="000000"/>
                </a:solidFill>
                <a:latin typeface="Arial"/>
                <a:ea typeface="Arial"/>
                <a:cs typeface="Arial"/>
                <a:sym typeface="Arial"/>
              </a:rPr>
              <a:t>into the atmosphere as water vapour, condenses into tiny droplets and forms clouds (</a:t>
            </a:r>
            <a:r>
              <a:rPr b="1" lang="tr-TR" sz="9600">
                <a:solidFill>
                  <a:srgbClr val="000000"/>
                </a:solidFill>
                <a:latin typeface="Arial"/>
                <a:ea typeface="Arial"/>
                <a:cs typeface="Arial"/>
                <a:sym typeface="Arial"/>
              </a:rPr>
              <a:t>condensation</a:t>
            </a:r>
            <a:r>
              <a:rPr lang="tr-TR" sz="9600">
                <a:solidFill>
                  <a:srgbClr val="000000"/>
                </a:solidFill>
                <a:latin typeface="Arial"/>
                <a:ea typeface="Arial"/>
                <a:cs typeface="Arial"/>
                <a:sym typeface="Arial"/>
              </a:rPr>
              <a:t>). Eventually, it falls back to earth. Water seeps into the ground (</a:t>
            </a:r>
            <a:r>
              <a:rPr b="1" lang="tr-TR" sz="9600">
                <a:solidFill>
                  <a:srgbClr val="000000"/>
                </a:solidFill>
                <a:latin typeface="Arial"/>
                <a:ea typeface="Arial"/>
                <a:cs typeface="Arial"/>
                <a:sym typeface="Arial"/>
              </a:rPr>
              <a:t>infiltration</a:t>
            </a:r>
            <a:r>
              <a:rPr lang="tr-TR" sz="9600">
                <a:solidFill>
                  <a:srgbClr val="000000"/>
                </a:solidFill>
                <a:latin typeface="Arial"/>
                <a:ea typeface="Arial"/>
                <a:cs typeface="Arial"/>
                <a:sym typeface="Arial"/>
              </a:rPr>
              <a:t>) and moves slowly as groundwater (</a:t>
            </a:r>
            <a:r>
              <a:rPr b="1" lang="tr-TR" sz="9600">
                <a:solidFill>
                  <a:srgbClr val="000000"/>
                </a:solidFill>
                <a:latin typeface="Arial"/>
                <a:ea typeface="Arial"/>
                <a:cs typeface="Arial"/>
                <a:sym typeface="Arial"/>
              </a:rPr>
              <a:t>percolation</a:t>
            </a:r>
            <a:r>
              <a:rPr lang="tr-TR" sz="9600">
                <a:solidFill>
                  <a:srgbClr val="000000"/>
                </a:solidFill>
                <a:latin typeface="Arial"/>
                <a:ea typeface="Arial"/>
                <a:cs typeface="Arial"/>
                <a:sym typeface="Arial"/>
              </a:rPr>
              <a:t>) to nearby lakes, streams or oceans. Some groundwater is taken up by plants, travels through plants and evaporates back into the atmosphere as water vapour (</a:t>
            </a:r>
            <a:r>
              <a:rPr b="1" lang="tr-TR" sz="9600">
                <a:solidFill>
                  <a:srgbClr val="000000"/>
                </a:solidFill>
                <a:latin typeface="Arial"/>
                <a:ea typeface="Arial"/>
                <a:cs typeface="Arial"/>
                <a:sym typeface="Arial"/>
              </a:rPr>
              <a:t>transpiration) </a:t>
            </a:r>
            <a:r>
              <a:rPr lang="tr-TR" sz="9600">
                <a:solidFill>
                  <a:srgbClr val="000000"/>
                </a:solidFill>
                <a:latin typeface="Arial"/>
                <a:ea typeface="Arial"/>
                <a:cs typeface="Arial"/>
                <a:sym typeface="Arial"/>
              </a:rPr>
              <a:t>and the journey begins again. </a:t>
            </a:r>
            <a:endParaRPr/>
          </a:p>
          <a:p>
            <a:pPr indent="-228600" lvl="0" marL="457200" rtl="0" algn="l">
              <a:lnSpc>
                <a:spcPct val="100000"/>
              </a:lnSpc>
              <a:spcBef>
                <a:spcPts val="360"/>
              </a:spcBef>
              <a:spcAft>
                <a:spcPts val="0"/>
              </a:spcAft>
              <a:buClr>
                <a:schemeClr val="dk1"/>
              </a:buClr>
              <a:buSzPct val="225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2023-06-13T12:59:31Z</dcterms:created>
  <dc:creator>stratejigelistirme</dc:creator>
</cp:coreProperties>
</file>