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Lst>
  <p:sldSz cy="6858000" cx="11880850"/>
  <p:notesSz cx="6858000" cy="9144000"/>
  <p:embeddedFontLst>
    <p:embeddedFont>
      <p:font typeface="Tahoma"/>
      <p:regular r:id="rId30"/>
      <p:bold r:id="rId3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742">
          <p15:clr>
            <a:srgbClr val="A4A3A4"/>
          </p15:clr>
        </p15:guide>
      </p15:sldGuideLst>
    </p:ext>
    <p:ext uri="{2D200454-40CA-4A62-9FC3-DE9A4176ACB9}">
      <p15:notesGuideLst>
        <p15:guide id="1" orient="horz" pos="2880">
          <p15:clr>
            <a:srgbClr val="A4A3A4"/>
          </p15:clr>
        </p15:guide>
        <p15:guide id="2" pos="2160">
          <p15:clr>
            <a:srgbClr val="A4A3A4"/>
          </p15:clr>
        </p15:guide>
      </p15:notesGuideLst>
    </p:ext>
    <p:ext uri="GoogleSlidesCustomDataVersion2">
      <go:slidesCustomData xmlns:go="http://customooxmlschemas.google.com/" r:id="rId32" roundtripDataSignature="AMtx7mjP2kJeJ0fgsHd1PBPsm00zCLR7L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742"/>
      </p:guideLst>
    </p:cSldViewPr>
  </p:slideViewPr>
  <p:notesViewPr>
    <p:cSldViewPr snapToGrid="0">
      <p:cViewPr varScale="1">
        <p:scale>
          <a:sx n="100" d="100"/>
          <a:sy n="100" d="100"/>
        </p:scale>
        <p:origin x="0" y="0"/>
      </p:cViewPr>
      <p:guideLst>
        <p:guide pos="2880" orient="horz"/>
        <p:guide pos="2160"/>
      </p:guideLst>
    </p:cSldViewPr>
  </p:notes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Tahoma-bold.fntdata"/><Relationship Id="rId30" Type="http://schemas.openxmlformats.org/officeDocument/2006/relationships/font" Target="fonts/Tahoma-regular.fntdata"/><Relationship Id="rId11" Type="http://schemas.openxmlformats.org/officeDocument/2006/relationships/slide" Target="slides/slide6.xml"/><Relationship Id="rId10" Type="http://schemas.openxmlformats.org/officeDocument/2006/relationships/slide" Target="slides/slide5.xml"/><Relationship Id="rId32" Type="http://customschemas.google.com/relationships/presentationmetadata" Target="meta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458788" y="685800"/>
            <a:ext cx="59404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tr-TR"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p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0" name="Google Shape;90;p1:notes"/>
          <p:cNvSpPr/>
          <p:nvPr>
            <p:ph idx="2" type="sldImg"/>
          </p:nvPr>
        </p:nvSpPr>
        <p:spPr>
          <a:xfrm>
            <a:off x="458788" y="685800"/>
            <a:ext cx="59404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p2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6" name="Google Shape;156;p26:notes"/>
          <p:cNvSpPr/>
          <p:nvPr>
            <p:ph idx="2" type="sldImg"/>
          </p:nvPr>
        </p:nvSpPr>
        <p:spPr>
          <a:xfrm>
            <a:off x="458788" y="685800"/>
            <a:ext cx="59404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p2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8" name="Google Shape;168;p27:notes"/>
          <p:cNvSpPr/>
          <p:nvPr>
            <p:ph idx="2" type="sldImg"/>
          </p:nvPr>
        </p:nvSpPr>
        <p:spPr>
          <a:xfrm>
            <a:off x="458788" y="685800"/>
            <a:ext cx="59404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p2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3" name="Google Shape;173;p28:notes"/>
          <p:cNvSpPr/>
          <p:nvPr>
            <p:ph idx="2" type="sldImg"/>
          </p:nvPr>
        </p:nvSpPr>
        <p:spPr>
          <a:xfrm>
            <a:off x="458788" y="685800"/>
            <a:ext cx="59404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p2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4" name="Google Shape;184;p29:notes"/>
          <p:cNvSpPr/>
          <p:nvPr>
            <p:ph idx="2" type="sldImg"/>
          </p:nvPr>
        </p:nvSpPr>
        <p:spPr>
          <a:xfrm>
            <a:off x="458788" y="685800"/>
            <a:ext cx="59404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p3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1" name="Google Shape;191;p30:notes"/>
          <p:cNvSpPr/>
          <p:nvPr>
            <p:ph idx="2" type="sldImg"/>
          </p:nvPr>
        </p:nvSpPr>
        <p:spPr>
          <a:xfrm>
            <a:off x="458788" y="685800"/>
            <a:ext cx="59404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p3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0" name="Google Shape;200;p31:notes"/>
          <p:cNvSpPr/>
          <p:nvPr>
            <p:ph idx="2" type="sldImg"/>
          </p:nvPr>
        </p:nvSpPr>
        <p:spPr>
          <a:xfrm>
            <a:off x="458788" y="685800"/>
            <a:ext cx="59404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p3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a:p>
        </p:txBody>
      </p:sp>
      <p:sp>
        <p:nvSpPr>
          <p:cNvPr id="210" name="Google Shape;210;p32:notes"/>
          <p:cNvSpPr/>
          <p:nvPr>
            <p:ph idx="2" type="sldImg"/>
          </p:nvPr>
        </p:nvSpPr>
        <p:spPr>
          <a:xfrm>
            <a:off x="458788" y="685800"/>
            <a:ext cx="59404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p3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9" name="Google Shape;219;p33:notes"/>
          <p:cNvSpPr/>
          <p:nvPr>
            <p:ph idx="2" type="sldImg"/>
          </p:nvPr>
        </p:nvSpPr>
        <p:spPr>
          <a:xfrm>
            <a:off x="458788" y="685800"/>
            <a:ext cx="59404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p3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7" name="Google Shape;227;p34:notes"/>
          <p:cNvSpPr/>
          <p:nvPr>
            <p:ph idx="2" type="sldImg"/>
          </p:nvPr>
        </p:nvSpPr>
        <p:spPr>
          <a:xfrm>
            <a:off x="458788" y="685800"/>
            <a:ext cx="59404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p3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7" name="Google Shape;237;p35:notes"/>
          <p:cNvSpPr/>
          <p:nvPr>
            <p:ph idx="2" type="sldImg"/>
          </p:nvPr>
        </p:nvSpPr>
        <p:spPr>
          <a:xfrm>
            <a:off x="458788" y="685800"/>
            <a:ext cx="59404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p1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6" name="Google Shape;96;p18:notes"/>
          <p:cNvSpPr/>
          <p:nvPr>
            <p:ph idx="2" type="sldImg"/>
          </p:nvPr>
        </p:nvSpPr>
        <p:spPr>
          <a:xfrm>
            <a:off x="458788" y="685800"/>
            <a:ext cx="59404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p3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8" name="Google Shape;248;p36:notes"/>
          <p:cNvSpPr/>
          <p:nvPr>
            <p:ph idx="2" type="sldImg"/>
          </p:nvPr>
        </p:nvSpPr>
        <p:spPr>
          <a:xfrm>
            <a:off x="458788" y="685800"/>
            <a:ext cx="59404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p3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5" name="Google Shape;255;p37:notes"/>
          <p:cNvSpPr/>
          <p:nvPr>
            <p:ph idx="2" type="sldImg"/>
          </p:nvPr>
        </p:nvSpPr>
        <p:spPr>
          <a:xfrm>
            <a:off x="458788" y="685800"/>
            <a:ext cx="59404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p3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6" name="Google Shape;266;p38:notes"/>
          <p:cNvSpPr/>
          <p:nvPr>
            <p:ph idx="2" type="sldImg"/>
          </p:nvPr>
        </p:nvSpPr>
        <p:spPr>
          <a:xfrm>
            <a:off x="458788" y="685800"/>
            <a:ext cx="59404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p3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4" name="Google Shape;274;p39:notes"/>
          <p:cNvSpPr/>
          <p:nvPr>
            <p:ph idx="2" type="sldImg"/>
          </p:nvPr>
        </p:nvSpPr>
        <p:spPr>
          <a:xfrm>
            <a:off x="458788" y="685800"/>
            <a:ext cx="59404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p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7" name="Google Shape;287;p5:notes"/>
          <p:cNvSpPr/>
          <p:nvPr>
            <p:ph idx="2" type="sldImg"/>
          </p:nvPr>
        </p:nvSpPr>
        <p:spPr>
          <a:xfrm>
            <a:off x="458788" y="685800"/>
            <a:ext cx="59404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1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5" name="Google Shape;105;p19:notes"/>
          <p:cNvSpPr/>
          <p:nvPr>
            <p:ph idx="2" type="sldImg"/>
          </p:nvPr>
        </p:nvSpPr>
        <p:spPr>
          <a:xfrm>
            <a:off x="458788" y="685800"/>
            <a:ext cx="59404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p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a:p>
        </p:txBody>
      </p:sp>
      <p:sp>
        <p:nvSpPr>
          <p:cNvPr id="114" name="Google Shape;114;p20:notes"/>
          <p:cNvSpPr/>
          <p:nvPr>
            <p:ph idx="2" type="sldImg"/>
          </p:nvPr>
        </p:nvSpPr>
        <p:spPr>
          <a:xfrm>
            <a:off x="458788" y="685800"/>
            <a:ext cx="59404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p2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1" name="Google Shape;121;p21:notes"/>
          <p:cNvSpPr/>
          <p:nvPr>
            <p:ph idx="2" type="sldImg"/>
          </p:nvPr>
        </p:nvSpPr>
        <p:spPr>
          <a:xfrm>
            <a:off x="458788" y="685800"/>
            <a:ext cx="59404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p2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7" name="Google Shape;127;p22:notes"/>
          <p:cNvSpPr/>
          <p:nvPr>
            <p:ph idx="2" type="sldImg"/>
          </p:nvPr>
        </p:nvSpPr>
        <p:spPr>
          <a:xfrm>
            <a:off x="458788" y="685800"/>
            <a:ext cx="59404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p2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7" name="Google Shape;137;p23:notes"/>
          <p:cNvSpPr/>
          <p:nvPr>
            <p:ph idx="2" type="sldImg"/>
          </p:nvPr>
        </p:nvSpPr>
        <p:spPr>
          <a:xfrm>
            <a:off x="458788" y="685800"/>
            <a:ext cx="59404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p2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6" name="Google Shape;146;p24:notes"/>
          <p:cNvSpPr/>
          <p:nvPr>
            <p:ph idx="2" type="sldImg"/>
          </p:nvPr>
        </p:nvSpPr>
        <p:spPr>
          <a:xfrm>
            <a:off x="458788" y="685800"/>
            <a:ext cx="59404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p2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1" name="Google Shape;151;p25:notes"/>
          <p:cNvSpPr/>
          <p:nvPr>
            <p:ph idx="2" type="sldImg"/>
          </p:nvPr>
        </p:nvSpPr>
        <p:spPr>
          <a:xfrm>
            <a:off x="458788" y="685800"/>
            <a:ext cx="59404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 Id="rId3" Type="http://schemas.openxmlformats.org/officeDocument/2006/relationships/image" Target="../media/image3.png"/><Relationship Id="rId4" Type="http://schemas.openxmlformats.org/officeDocument/2006/relationships/image" Target="../media/image7.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şlık Slaydı">
  <p:cSld name="Başlık Slaydı">
    <p:bg>
      <p:bgPr>
        <a:gradFill>
          <a:gsLst>
            <a:gs pos="0">
              <a:srgbClr val="F8F7F4"/>
            </a:gs>
            <a:gs pos="100000">
              <a:srgbClr val="D7D5CB"/>
            </a:gs>
          </a:gsLst>
          <a:path path="circle">
            <a:fillToRect b="50%" l="50%" r="50%" t="50%"/>
          </a:path>
          <a:tileRect/>
        </a:gradFill>
      </p:bgPr>
    </p:bg>
    <p:spTree>
      <p:nvGrpSpPr>
        <p:cNvPr id="15" name="Shape 15"/>
        <p:cNvGrpSpPr/>
        <p:nvPr/>
      </p:nvGrpSpPr>
      <p:grpSpPr>
        <a:xfrm>
          <a:off x="0" y="0"/>
          <a:ext cx="0" cy="0"/>
          <a:chOff x="0" y="0"/>
          <a:chExt cx="0" cy="0"/>
        </a:xfrm>
      </p:grpSpPr>
      <p:sp>
        <p:nvSpPr>
          <p:cNvPr id="16" name="Google Shape;16;p7"/>
          <p:cNvSpPr txBox="1"/>
          <p:nvPr>
            <p:ph type="ctrTitle"/>
          </p:nvPr>
        </p:nvSpPr>
        <p:spPr>
          <a:xfrm>
            <a:off x="6233652" y="1041400"/>
            <a:ext cx="5270090" cy="23876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7"/>
          <p:cNvSpPr txBox="1"/>
          <p:nvPr>
            <p:ph idx="1" type="subTitle"/>
          </p:nvPr>
        </p:nvSpPr>
        <p:spPr>
          <a:xfrm>
            <a:off x="6341805" y="3529781"/>
            <a:ext cx="4724401" cy="1271287"/>
          </a:xfrm>
          <a:prstGeom prst="rect">
            <a:avLst/>
          </a:prstGeom>
          <a:noFill/>
          <a:ln>
            <a:noFill/>
          </a:ln>
        </p:spPr>
        <p:txBody>
          <a:bodyPr anchorCtr="0" anchor="t" bIns="45700" lIns="91425" spcFirstLastPara="1" rIns="91425" wrap="square" tIns="45700">
            <a:normAutofit/>
          </a:bodyPr>
          <a:lstStyle>
            <a:lvl1pPr lvl="0" algn="l">
              <a:lnSpc>
                <a:spcPct val="100000"/>
              </a:lnSpc>
              <a:spcBef>
                <a:spcPts val="360"/>
              </a:spcBef>
              <a:spcAft>
                <a:spcPts val="0"/>
              </a:spcAft>
              <a:buClr>
                <a:schemeClr val="dk1"/>
              </a:buClr>
              <a:buSzPts val="1800"/>
              <a:buChar char="•"/>
              <a:defRPr/>
            </a:lvl1pPr>
            <a:lvl2pPr lvl="1" algn="l">
              <a:lnSpc>
                <a:spcPct val="100000"/>
              </a:lnSpc>
              <a:spcBef>
                <a:spcPts val="360"/>
              </a:spcBef>
              <a:spcAft>
                <a:spcPts val="0"/>
              </a:spcAft>
              <a:buClr>
                <a:schemeClr val="dk1"/>
              </a:buClr>
              <a:buSzPts val="1800"/>
              <a:buChar char="–"/>
              <a:defRPr/>
            </a:lvl2pPr>
            <a:lvl3pPr lvl="2" algn="l">
              <a:lnSpc>
                <a:spcPct val="100000"/>
              </a:lnSpc>
              <a:spcBef>
                <a:spcPts val="360"/>
              </a:spcBef>
              <a:spcAft>
                <a:spcPts val="0"/>
              </a:spcAft>
              <a:buClr>
                <a:schemeClr val="dk1"/>
              </a:buClr>
              <a:buSzPts val="1800"/>
              <a:buChar char="•"/>
              <a:defRPr/>
            </a:lvl3pPr>
            <a:lvl4pPr lvl="3" algn="l">
              <a:lnSpc>
                <a:spcPct val="100000"/>
              </a:lnSpc>
              <a:spcBef>
                <a:spcPts val="360"/>
              </a:spcBef>
              <a:spcAft>
                <a:spcPts val="0"/>
              </a:spcAft>
              <a:buClr>
                <a:schemeClr val="dk1"/>
              </a:buClr>
              <a:buSzPts val="1800"/>
              <a:buChar char="–"/>
              <a:defRPr/>
            </a:lvl4pPr>
            <a:lvl5pPr lvl="4" algn="l">
              <a:lnSpc>
                <a:spcPct val="100000"/>
              </a:lnSpc>
              <a:spcBef>
                <a:spcPts val="360"/>
              </a:spcBef>
              <a:spcAft>
                <a:spcPts val="0"/>
              </a:spcAft>
              <a:buClr>
                <a:schemeClr val="dk1"/>
              </a:buClr>
              <a:buSzPts val="1800"/>
              <a:buChar char="»"/>
              <a:defRPr/>
            </a:lvl5pPr>
            <a:lvl6pPr lvl="5" algn="l">
              <a:lnSpc>
                <a:spcPct val="100000"/>
              </a:lnSpc>
              <a:spcBef>
                <a:spcPts val="360"/>
              </a:spcBef>
              <a:spcAft>
                <a:spcPts val="0"/>
              </a:spcAft>
              <a:buClr>
                <a:schemeClr val="dk1"/>
              </a:buClr>
              <a:buSzPts val="1800"/>
              <a:buChar char="•"/>
              <a:defRPr/>
            </a:lvl6pPr>
            <a:lvl7pPr lvl="6" algn="l">
              <a:lnSpc>
                <a:spcPct val="100000"/>
              </a:lnSpc>
              <a:spcBef>
                <a:spcPts val="360"/>
              </a:spcBef>
              <a:spcAft>
                <a:spcPts val="0"/>
              </a:spcAft>
              <a:buClr>
                <a:schemeClr val="dk1"/>
              </a:buClr>
              <a:buSzPts val="1800"/>
              <a:buChar char="•"/>
              <a:defRPr/>
            </a:lvl7pPr>
            <a:lvl8pPr lvl="7" algn="l">
              <a:lnSpc>
                <a:spcPct val="100000"/>
              </a:lnSpc>
              <a:spcBef>
                <a:spcPts val="360"/>
              </a:spcBef>
              <a:spcAft>
                <a:spcPts val="0"/>
              </a:spcAft>
              <a:buClr>
                <a:schemeClr val="dk1"/>
              </a:buClr>
              <a:buSzPts val="1800"/>
              <a:buChar char="•"/>
              <a:defRPr/>
            </a:lvl8pPr>
            <a:lvl9pPr lvl="8" algn="l">
              <a:lnSpc>
                <a:spcPct val="100000"/>
              </a:lnSpc>
              <a:spcBef>
                <a:spcPts val="360"/>
              </a:spcBef>
              <a:spcAft>
                <a:spcPts val="0"/>
              </a:spcAft>
              <a:buClr>
                <a:schemeClr val="dk1"/>
              </a:buClr>
              <a:buSzPts val="1800"/>
              <a:buChar char="•"/>
              <a:defRPr/>
            </a:lvl9pPr>
          </a:lstStyle>
          <a:p/>
        </p:txBody>
      </p:sp>
      <p:sp>
        <p:nvSpPr>
          <p:cNvPr id="18" name="Google Shape;18;p7"/>
          <p:cNvSpPr txBox="1"/>
          <p:nvPr/>
        </p:nvSpPr>
        <p:spPr>
          <a:xfrm>
            <a:off x="3048000" y="3246792"/>
            <a:ext cx="60960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descr="Εικόνα που περιέχει λογότυπο, γραφικά, γραμματοσειρά, γραφιστική&#10;&#10;Περιγραφή που δημιουργήθηκε αυτόματα" id="19" name="Google Shape;19;p7"/>
          <p:cNvPicPr preferRelativeResize="0"/>
          <p:nvPr/>
        </p:nvPicPr>
        <p:blipFill rotWithShape="1">
          <a:blip r:embed="rId2">
            <a:alphaModFix/>
          </a:blip>
          <a:srcRect b="10231" l="10676" r="13271" t="1200"/>
          <a:stretch/>
        </p:blipFill>
        <p:spPr>
          <a:xfrm>
            <a:off x="1724763" y="0"/>
            <a:ext cx="4395020" cy="5079847"/>
          </a:xfrm>
          <a:prstGeom prst="rect">
            <a:avLst/>
          </a:prstGeom>
          <a:noFill/>
          <a:ln>
            <a:noFill/>
          </a:ln>
        </p:spPr>
      </p:pic>
      <p:pic>
        <p:nvPicPr>
          <p:cNvPr descr="Εικόνα που περιέχει κείμενο, γραμματοσειρά, σχεδίαση&#10;&#10;Περιγραφή που δημιουργήθηκε αυτόματα" id="20" name="Google Shape;20;p7"/>
          <p:cNvPicPr preferRelativeResize="0"/>
          <p:nvPr/>
        </p:nvPicPr>
        <p:blipFill rotWithShape="1">
          <a:blip r:embed="rId3">
            <a:alphaModFix/>
          </a:blip>
          <a:srcRect b="0" l="0" r="0" t="14417"/>
          <a:stretch/>
        </p:blipFill>
        <p:spPr>
          <a:xfrm>
            <a:off x="0" y="4806777"/>
            <a:ext cx="11880850" cy="1715447"/>
          </a:xfrm>
          <a:prstGeom prst="rect">
            <a:avLst/>
          </a:prstGeom>
          <a:noFill/>
          <a:ln>
            <a:noFill/>
          </a:ln>
        </p:spPr>
      </p:pic>
      <p:pic>
        <p:nvPicPr>
          <p:cNvPr descr="Εικόνα που περιέχει κείμενο, γραμματοσειρά, σχεδίαση&#10;&#10;Περιγραφή που δημιουργήθηκε αυτόματα" id="21" name="Google Shape;21;p7"/>
          <p:cNvPicPr preferRelativeResize="0"/>
          <p:nvPr/>
        </p:nvPicPr>
        <p:blipFill rotWithShape="1">
          <a:blip r:embed="rId3">
            <a:alphaModFix/>
          </a:blip>
          <a:srcRect b="0" l="0" r="0" t="84042"/>
          <a:stretch/>
        </p:blipFill>
        <p:spPr>
          <a:xfrm>
            <a:off x="0" y="6498150"/>
            <a:ext cx="11880850" cy="359849"/>
          </a:xfrm>
          <a:prstGeom prst="rect">
            <a:avLst/>
          </a:prstGeom>
          <a:noFill/>
          <a:ln>
            <a:noFill/>
          </a:ln>
        </p:spPr>
      </p:pic>
      <p:pic>
        <p:nvPicPr>
          <p:cNvPr id="22" name="Google Shape;22;p7"/>
          <p:cNvPicPr preferRelativeResize="0"/>
          <p:nvPr/>
        </p:nvPicPr>
        <p:blipFill rotWithShape="1">
          <a:blip r:embed="rId4">
            <a:alphaModFix/>
          </a:blip>
          <a:srcRect b="0" l="0" r="0" t="0"/>
          <a:stretch/>
        </p:blipFill>
        <p:spPr>
          <a:xfrm>
            <a:off x="0" y="6407481"/>
            <a:ext cx="1952246" cy="450518"/>
          </a:xfrm>
          <a:prstGeom prst="rect">
            <a:avLst/>
          </a:prstGeom>
          <a:noFill/>
          <a:ln>
            <a:noFill/>
          </a:ln>
        </p:spPr>
      </p:pic>
      <p:sp>
        <p:nvSpPr>
          <p:cNvPr id="23" name="Google Shape;23;p7"/>
          <p:cNvSpPr txBox="1"/>
          <p:nvPr>
            <p:ph idx="10" type="dt"/>
          </p:nvPr>
        </p:nvSpPr>
        <p:spPr>
          <a:xfrm>
            <a:off x="4556443" y="6405587"/>
            <a:ext cx="2772198" cy="365125"/>
          </a:xfrm>
          <a:prstGeom prst="rect">
            <a:avLst/>
          </a:prstGeom>
          <a:noFill/>
          <a:ln>
            <a:noFill/>
          </a:ln>
        </p:spPr>
        <p:txBody>
          <a:bodyPr anchorCtr="1"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şlık, Dikey Metin" type="vertTx">
  <p:cSld name="VERTICAL_TEXT">
    <p:spTree>
      <p:nvGrpSpPr>
        <p:cNvPr id="76" name="Shape 76"/>
        <p:cNvGrpSpPr/>
        <p:nvPr/>
      </p:nvGrpSpPr>
      <p:grpSpPr>
        <a:xfrm>
          <a:off x="0" y="0"/>
          <a:ext cx="0" cy="0"/>
          <a:chOff x="0" y="0"/>
          <a:chExt cx="0" cy="0"/>
        </a:xfrm>
      </p:grpSpPr>
      <p:sp>
        <p:nvSpPr>
          <p:cNvPr id="77" name="Google Shape;77;p16"/>
          <p:cNvSpPr txBox="1"/>
          <p:nvPr>
            <p:ph type="title"/>
          </p:nvPr>
        </p:nvSpPr>
        <p:spPr>
          <a:xfrm>
            <a:off x="594044" y="274638"/>
            <a:ext cx="10692765"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16"/>
          <p:cNvSpPr txBox="1"/>
          <p:nvPr>
            <p:ph idx="1" type="body"/>
          </p:nvPr>
        </p:nvSpPr>
        <p:spPr>
          <a:xfrm rot="5400000">
            <a:off x="3677445" y="-1483197"/>
            <a:ext cx="4525963" cy="10692765"/>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9" name="Google Shape;79;p16"/>
          <p:cNvSpPr txBox="1"/>
          <p:nvPr>
            <p:ph idx="12" type="sldNum"/>
          </p:nvPr>
        </p:nvSpPr>
        <p:spPr>
          <a:xfrm>
            <a:off x="8514609" y="6356354"/>
            <a:ext cx="2772198"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pic>
        <p:nvPicPr>
          <p:cNvPr descr="Εικόνα που περιέχει λογότυπο, γραφικά, γραμματοσειρά, γραφιστική&#10;&#10;Περιγραφή που δημιουργήθηκε αυτόματα" id="80" name="Google Shape;80;p16"/>
          <p:cNvPicPr preferRelativeResize="0"/>
          <p:nvPr/>
        </p:nvPicPr>
        <p:blipFill rotWithShape="1">
          <a:blip r:embed="rId2">
            <a:alphaModFix/>
          </a:blip>
          <a:srcRect b="33904" l="16021" r="17025" t="18065"/>
          <a:stretch/>
        </p:blipFill>
        <p:spPr>
          <a:xfrm>
            <a:off x="10425677" y="5712013"/>
            <a:ext cx="1455173" cy="1043861"/>
          </a:xfrm>
          <a:prstGeom prst="snip2DiagRect">
            <a:avLst>
              <a:gd fmla="val 0" name="adj1"/>
              <a:gd fmla="val 16667" name="adj2"/>
            </a:avLst>
          </a:prstGeom>
          <a:solidFill>
            <a:srgbClr val="ECECEC"/>
          </a:solidFill>
          <a:ln cap="sq" cmpd="sng" w="88900">
            <a:solidFill>
              <a:srgbClr val="FFFFFF"/>
            </a:solidFill>
            <a:prstDash val="solid"/>
            <a:miter lim="800000"/>
            <a:headEnd len="sm" w="sm" type="none"/>
            <a:tailEnd len="sm" w="sm" type="none"/>
          </a:ln>
          <a:effectLst>
            <a:outerShdw blurRad="88900" rotWithShape="0" algn="tl">
              <a:srgbClr val="000000">
                <a:alpha val="43921"/>
              </a:srgbClr>
            </a:outerShdw>
          </a:effectLst>
        </p:spPr>
      </p:pic>
      <p:sp>
        <p:nvSpPr>
          <p:cNvPr id="81" name="Google Shape;81;p16"/>
          <p:cNvSpPr txBox="1"/>
          <p:nvPr>
            <p:ph idx="10" type="dt"/>
          </p:nvPr>
        </p:nvSpPr>
        <p:spPr>
          <a:xfrm>
            <a:off x="4327843" y="6390749"/>
            <a:ext cx="2772198" cy="365125"/>
          </a:xfrm>
          <a:prstGeom prst="rect">
            <a:avLst/>
          </a:prstGeom>
          <a:noFill/>
          <a:ln>
            <a:noFill/>
          </a:ln>
        </p:spPr>
        <p:txBody>
          <a:bodyPr anchorCtr="1"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key Başlık ve Metin" type="vertTitleAndTx">
  <p:cSld name="VERTICAL_TITLE_AND_VERTICAL_TEXT">
    <p:spTree>
      <p:nvGrpSpPr>
        <p:cNvPr id="82" name="Shape 82"/>
        <p:cNvGrpSpPr/>
        <p:nvPr/>
      </p:nvGrpSpPr>
      <p:grpSpPr>
        <a:xfrm>
          <a:off x="0" y="0"/>
          <a:ext cx="0" cy="0"/>
          <a:chOff x="0" y="0"/>
          <a:chExt cx="0" cy="0"/>
        </a:xfrm>
      </p:grpSpPr>
      <p:sp>
        <p:nvSpPr>
          <p:cNvPr id="83" name="Google Shape;83;p17"/>
          <p:cNvSpPr txBox="1"/>
          <p:nvPr>
            <p:ph type="title"/>
          </p:nvPr>
        </p:nvSpPr>
        <p:spPr>
          <a:xfrm rot="5400000">
            <a:off x="7024449" y="1863809"/>
            <a:ext cx="5851525" cy="2673191"/>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4" name="Google Shape;84;p17"/>
          <p:cNvSpPr txBox="1"/>
          <p:nvPr>
            <p:ph idx="1" type="body"/>
          </p:nvPr>
        </p:nvSpPr>
        <p:spPr>
          <a:xfrm rot="5400000">
            <a:off x="1579060" y="-710376"/>
            <a:ext cx="5851525" cy="782156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85" name="Google Shape;85;p17"/>
          <p:cNvSpPr txBox="1"/>
          <p:nvPr>
            <p:ph idx="12" type="sldNum"/>
          </p:nvPr>
        </p:nvSpPr>
        <p:spPr>
          <a:xfrm>
            <a:off x="8514609" y="6356354"/>
            <a:ext cx="2772198"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pic>
        <p:nvPicPr>
          <p:cNvPr descr="Εικόνα που περιέχει λογότυπο, γραφικά, γραμματοσειρά, γραφιστική&#10;&#10;Περιγραφή που δημιουργήθηκε αυτόματα" id="86" name="Google Shape;86;p17"/>
          <p:cNvPicPr preferRelativeResize="0"/>
          <p:nvPr/>
        </p:nvPicPr>
        <p:blipFill rotWithShape="1">
          <a:blip r:embed="rId2">
            <a:alphaModFix/>
          </a:blip>
          <a:srcRect b="33904" l="16021" r="17025" t="18065"/>
          <a:stretch/>
        </p:blipFill>
        <p:spPr>
          <a:xfrm>
            <a:off x="10425677" y="5712013"/>
            <a:ext cx="1455173" cy="1043861"/>
          </a:xfrm>
          <a:prstGeom prst="snip2DiagRect">
            <a:avLst>
              <a:gd fmla="val 0" name="adj1"/>
              <a:gd fmla="val 16667" name="adj2"/>
            </a:avLst>
          </a:prstGeom>
          <a:solidFill>
            <a:srgbClr val="ECECEC"/>
          </a:solidFill>
          <a:ln cap="sq" cmpd="sng" w="88900">
            <a:solidFill>
              <a:srgbClr val="FFFFFF"/>
            </a:solidFill>
            <a:prstDash val="solid"/>
            <a:miter lim="800000"/>
            <a:headEnd len="sm" w="sm" type="none"/>
            <a:tailEnd len="sm" w="sm" type="none"/>
          </a:ln>
          <a:effectLst>
            <a:outerShdw blurRad="88900" rotWithShape="0" algn="tl">
              <a:srgbClr val="000000">
                <a:alpha val="43921"/>
              </a:srgbClr>
            </a:outerShdw>
          </a:effectLst>
        </p:spPr>
      </p:pic>
      <p:sp>
        <p:nvSpPr>
          <p:cNvPr id="87" name="Google Shape;87;p17"/>
          <p:cNvSpPr txBox="1"/>
          <p:nvPr>
            <p:ph idx="10" type="dt"/>
          </p:nvPr>
        </p:nvSpPr>
        <p:spPr>
          <a:xfrm>
            <a:off x="4327843" y="6390749"/>
            <a:ext cx="2772198" cy="365125"/>
          </a:xfrm>
          <a:prstGeom prst="rect">
            <a:avLst/>
          </a:prstGeom>
          <a:noFill/>
          <a:ln>
            <a:noFill/>
          </a:ln>
        </p:spPr>
        <p:txBody>
          <a:bodyPr anchorCtr="1"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şlık ve İçerik" type="obj">
  <p:cSld name="OBJECT">
    <p:spTree>
      <p:nvGrpSpPr>
        <p:cNvPr id="24" name="Shape 24"/>
        <p:cNvGrpSpPr/>
        <p:nvPr/>
      </p:nvGrpSpPr>
      <p:grpSpPr>
        <a:xfrm>
          <a:off x="0" y="0"/>
          <a:ext cx="0" cy="0"/>
          <a:chOff x="0" y="0"/>
          <a:chExt cx="0" cy="0"/>
        </a:xfrm>
      </p:grpSpPr>
      <p:sp>
        <p:nvSpPr>
          <p:cNvPr id="25" name="Google Shape;25;p8"/>
          <p:cNvSpPr txBox="1"/>
          <p:nvPr>
            <p:ph type="title"/>
          </p:nvPr>
        </p:nvSpPr>
        <p:spPr>
          <a:xfrm>
            <a:off x="594044" y="274638"/>
            <a:ext cx="10692765"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8"/>
          <p:cNvSpPr txBox="1"/>
          <p:nvPr>
            <p:ph idx="1" type="body"/>
          </p:nvPr>
        </p:nvSpPr>
        <p:spPr>
          <a:xfrm>
            <a:off x="594044" y="1600204"/>
            <a:ext cx="10692765" cy="4525963"/>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7" name="Google Shape;27;p8"/>
          <p:cNvSpPr txBox="1"/>
          <p:nvPr>
            <p:ph idx="12" type="sldNum"/>
          </p:nvPr>
        </p:nvSpPr>
        <p:spPr>
          <a:xfrm>
            <a:off x="8514609" y="6356354"/>
            <a:ext cx="2772198"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pic>
        <p:nvPicPr>
          <p:cNvPr id="28" name="Google Shape;28;p8"/>
          <p:cNvPicPr preferRelativeResize="0"/>
          <p:nvPr/>
        </p:nvPicPr>
        <p:blipFill rotWithShape="1">
          <a:blip r:embed="rId2">
            <a:alphaModFix/>
          </a:blip>
          <a:srcRect b="33793" l="18322" r="18459" t="18391"/>
          <a:stretch/>
        </p:blipFill>
        <p:spPr>
          <a:xfrm>
            <a:off x="10684565" y="5953174"/>
            <a:ext cx="1196283" cy="904826"/>
          </a:xfrm>
          <a:prstGeom prst="rect">
            <a:avLst/>
          </a:prstGeom>
          <a:noFill/>
          <a:ln>
            <a:noFill/>
          </a:ln>
        </p:spPr>
      </p:pic>
      <p:sp>
        <p:nvSpPr>
          <p:cNvPr id="29" name="Google Shape;29;p8"/>
          <p:cNvSpPr txBox="1"/>
          <p:nvPr>
            <p:ph idx="10" type="dt"/>
          </p:nvPr>
        </p:nvSpPr>
        <p:spPr>
          <a:xfrm>
            <a:off x="4556443" y="6405587"/>
            <a:ext cx="2772198" cy="365125"/>
          </a:xfrm>
          <a:prstGeom prst="rect">
            <a:avLst/>
          </a:prstGeom>
          <a:noFill/>
          <a:ln>
            <a:noFill/>
          </a:ln>
        </p:spPr>
        <p:txBody>
          <a:bodyPr anchorCtr="1"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ölüm Üstbilgisi" type="secHead">
  <p:cSld name="SECTION_HEADER">
    <p:spTree>
      <p:nvGrpSpPr>
        <p:cNvPr id="30" name="Shape 30"/>
        <p:cNvGrpSpPr/>
        <p:nvPr/>
      </p:nvGrpSpPr>
      <p:grpSpPr>
        <a:xfrm>
          <a:off x="0" y="0"/>
          <a:ext cx="0" cy="0"/>
          <a:chOff x="0" y="0"/>
          <a:chExt cx="0" cy="0"/>
        </a:xfrm>
      </p:grpSpPr>
      <p:sp>
        <p:nvSpPr>
          <p:cNvPr id="31" name="Google Shape;31;p9"/>
          <p:cNvSpPr txBox="1"/>
          <p:nvPr>
            <p:ph type="title"/>
          </p:nvPr>
        </p:nvSpPr>
        <p:spPr>
          <a:xfrm>
            <a:off x="938505" y="4406903"/>
            <a:ext cx="10098723" cy="136207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Calibri"/>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9"/>
          <p:cNvSpPr txBox="1"/>
          <p:nvPr>
            <p:ph idx="1" type="body"/>
          </p:nvPr>
        </p:nvSpPr>
        <p:spPr>
          <a:xfrm>
            <a:off x="938505" y="2906717"/>
            <a:ext cx="10098723" cy="150018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33" name="Google Shape;33;p9"/>
          <p:cNvSpPr txBox="1"/>
          <p:nvPr>
            <p:ph idx="10" type="dt"/>
          </p:nvPr>
        </p:nvSpPr>
        <p:spPr>
          <a:xfrm>
            <a:off x="4932425" y="6372000"/>
            <a:ext cx="2772198" cy="365125"/>
          </a:xfrm>
          <a:prstGeom prst="rect">
            <a:avLst/>
          </a:prstGeom>
          <a:noFill/>
          <a:ln>
            <a:noFill/>
          </a:ln>
        </p:spPr>
        <p:txBody>
          <a:bodyPr anchorCtr="1"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9"/>
          <p:cNvSpPr txBox="1"/>
          <p:nvPr>
            <p:ph idx="12" type="sldNum"/>
          </p:nvPr>
        </p:nvSpPr>
        <p:spPr>
          <a:xfrm>
            <a:off x="8514609" y="6356354"/>
            <a:ext cx="2772198"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pic>
        <p:nvPicPr>
          <p:cNvPr descr="Εικόνα που περιέχει λογότυπο, γραφικά, γραμματοσειρά, γραφιστική&#10;&#10;Περιγραφή που δημιουργήθηκε αυτόματα" id="35" name="Google Shape;35;p9"/>
          <p:cNvPicPr preferRelativeResize="0"/>
          <p:nvPr/>
        </p:nvPicPr>
        <p:blipFill rotWithShape="1">
          <a:blip r:embed="rId2">
            <a:alphaModFix/>
          </a:blip>
          <a:srcRect b="33904" l="16021" r="17025" t="18065"/>
          <a:stretch/>
        </p:blipFill>
        <p:spPr>
          <a:xfrm>
            <a:off x="10425677" y="5712013"/>
            <a:ext cx="1455173" cy="1043861"/>
          </a:xfrm>
          <a:prstGeom prst="snip2DiagRect">
            <a:avLst>
              <a:gd fmla="val 0" name="adj1"/>
              <a:gd fmla="val 16667" name="adj2"/>
            </a:avLst>
          </a:prstGeom>
          <a:solidFill>
            <a:srgbClr val="ECECEC"/>
          </a:solidFill>
          <a:ln cap="sq" cmpd="sng" w="88900">
            <a:solidFill>
              <a:srgbClr val="FFFFFF"/>
            </a:solidFill>
            <a:prstDash val="solid"/>
            <a:miter lim="800000"/>
            <a:headEnd len="sm" w="sm" type="none"/>
            <a:tailEnd len="sm" w="sm" type="none"/>
          </a:ln>
          <a:effectLst>
            <a:outerShdw blurRad="88900" rotWithShape="0" algn="tl">
              <a:srgbClr val="000000">
                <a:alpha val="43921"/>
              </a:srgbClr>
            </a:outerShdw>
          </a:effectLst>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ki İçerik" type="twoObj">
  <p:cSld name="TWO_OBJECTS">
    <p:spTree>
      <p:nvGrpSpPr>
        <p:cNvPr id="36" name="Shape 36"/>
        <p:cNvGrpSpPr/>
        <p:nvPr/>
      </p:nvGrpSpPr>
      <p:grpSpPr>
        <a:xfrm>
          <a:off x="0" y="0"/>
          <a:ext cx="0" cy="0"/>
          <a:chOff x="0" y="0"/>
          <a:chExt cx="0" cy="0"/>
        </a:xfrm>
      </p:grpSpPr>
      <p:sp>
        <p:nvSpPr>
          <p:cNvPr id="37" name="Google Shape;37;p10"/>
          <p:cNvSpPr txBox="1"/>
          <p:nvPr>
            <p:ph type="title"/>
          </p:nvPr>
        </p:nvSpPr>
        <p:spPr>
          <a:xfrm>
            <a:off x="594044" y="274638"/>
            <a:ext cx="10692765"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10"/>
          <p:cNvSpPr txBox="1"/>
          <p:nvPr>
            <p:ph idx="1" type="body"/>
          </p:nvPr>
        </p:nvSpPr>
        <p:spPr>
          <a:xfrm>
            <a:off x="594044" y="1600204"/>
            <a:ext cx="5247375"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39" name="Google Shape;39;p10"/>
          <p:cNvSpPr txBox="1"/>
          <p:nvPr>
            <p:ph idx="2" type="body"/>
          </p:nvPr>
        </p:nvSpPr>
        <p:spPr>
          <a:xfrm>
            <a:off x="6039432" y="1600204"/>
            <a:ext cx="5247375"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0" name="Google Shape;40;p10"/>
          <p:cNvSpPr txBox="1"/>
          <p:nvPr>
            <p:ph idx="10" type="dt"/>
          </p:nvPr>
        </p:nvSpPr>
        <p:spPr>
          <a:xfrm>
            <a:off x="4932425" y="6372000"/>
            <a:ext cx="2772198" cy="365125"/>
          </a:xfrm>
          <a:prstGeom prst="rect">
            <a:avLst/>
          </a:prstGeom>
          <a:noFill/>
          <a:ln>
            <a:noFill/>
          </a:ln>
        </p:spPr>
        <p:txBody>
          <a:bodyPr anchorCtr="1"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10"/>
          <p:cNvSpPr txBox="1"/>
          <p:nvPr>
            <p:ph idx="12" type="sldNum"/>
          </p:nvPr>
        </p:nvSpPr>
        <p:spPr>
          <a:xfrm>
            <a:off x="8514609" y="6356354"/>
            <a:ext cx="2772198"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pic>
        <p:nvPicPr>
          <p:cNvPr descr="Εικόνα που περιέχει λογότυπο, γραφικά, γραμματοσειρά, γραφιστική&#10;&#10;Περιγραφή που δημιουργήθηκε αυτόματα" id="42" name="Google Shape;42;p10"/>
          <p:cNvPicPr preferRelativeResize="0"/>
          <p:nvPr/>
        </p:nvPicPr>
        <p:blipFill rotWithShape="1">
          <a:blip r:embed="rId2">
            <a:alphaModFix/>
          </a:blip>
          <a:srcRect b="33904" l="16021" r="17025" t="18065"/>
          <a:stretch/>
        </p:blipFill>
        <p:spPr>
          <a:xfrm>
            <a:off x="10425677" y="5712013"/>
            <a:ext cx="1455173" cy="1043861"/>
          </a:xfrm>
          <a:prstGeom prst="snip2DiagRect">
            <a:avLst>
              <a:gd fmla="val 0" name="adj1"/>
              <a:gd fmla="val 16667" name="adj2"/>
            </a:avLst>
          </a:prstGeom>
          <a:solidFill>
            <a:srgbClr val="ECECEC"/>
          </a:solidFill>
          <a:ln cap="sq" cmpd="sng" w="88900">
            <a:solidFill>
              <a:srgbClr val="FFFFFF"/>
            </a:solidFill>
            <a:prstDash val="solid"/>
            <a:miter lim="800000"/>
            <a:headEnd len="sm" w="sm" type="none"/>
            <a:tailEnd len="sm" w="sm" type="none"/>
          </a:ln>
          <a:effectLst>
            <a:outerShdw blurRad="88900" rotWithShape="0" algn="tl">
              <a:srgbClr val="000000">
                <a:alpha val="43921"/>
              </a:srgbClr>
            </a:outerShdw>
          </a:effectLst>
        </p:spPr>
      </p:pic>
      <p:sp>
        <p:nvSpPr>
          <p:cNvPr id="43" name="Google Shape;43;p10"/>
          <p:cNvSpPr txBox="1"/>
          <p:nvPr/>
        </p:nvSpPr>
        <p:spPr>
          <a:xfrm>
            <a:off x="4932425" y="6372000"/>
            <a:ext cx="2772198"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888888"/>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arşılaştırma" type="twoTxTwoObj">
  <p:cSld name="TWO_OBJECTS_WITH_TEXT">
    <p:spTree>
      <p:nvGrpSpPr>
        <p:cNvPr id="44" name="Shape 44"/>
        <p:cNvGrpSpPr/>
        <p:nvPr/>
      </p:nvGrpSpPr>
      <p:grpSpPr>
        <a:xfrm>
          <a:off x="0" y="0"/>
          <a:ext cx="0" cy="0"/>
          <a:chOff x="0" y="0"/>
          <a:chExt cx="0" cy="0"/>
        </a:xfrm>
      </p:grpSpPr>
      <p:sp>
        <p:nvSpPr>
          <p:cNvPr id="45" name="Google Shape;45;p11"/>
          <p:cNvSpPr txBox="1"/>
          <p:nvPr>
            <p:ph type="title"/>
          </p:nvPr>
        </p:nvSpPr>
        <p:spPr>
          <a:xfrm>
            <a:off x="594044" y="274638"/>
            <a:ext cx="10692765"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11"/>
          <p:cNvSpPr txBox="1"/>
          <p:nvPr>
            <p:ph idx="1" type="body"/>
          </p:nvPr>
        </p:nvSpPr>
        <p:spPr>
          <a:xfrm>
            <a:off x="594045" y="1535113"/>
            <a:ext cx="5249439"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7" name="Google Shape;47;p11"/>
          <p:cNvSpPr txBox="1"/>
          <p:nvPr>
            <p:ph idx="2" type="body"/>
          </p:nvPr>
        </p:nvSpPr>
        <p:spPr>
          <a:xfrm>
            <a:off x="594045" y="2174875"/>
            <a:ext cx="5249439"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48" name="Google Shape;48;p11"/>
          <p:cNvSpPr txBox="1"/>
          <p:nvPr>
            <p:ph idx="3" type="body"/>
          </p:nvPr>
        </p:nvSpPr>
        <p:spPr>
          <a:xfrm>
            <a:off x="6035310" y="1535113"/>
            <a:ext cx="5251501"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9" name="Google Shape;49;p11"/>
          <p:cNvSpPr txBox="1"/>
          <p:nvPr>
            <p:ph idx="4" type="body"/>
          </p:nvPr>
        </p:nvSpPr>
        <p:spPr>
          <a:xfrm>
            <a:off x="6035310" y="2174875"/>
            <a:ext cx="5251501"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50" name="Google Shape;50;p11"/>
          <p:cNvSpPr txBox="1"/>
          <p:nvPr>
            <p:ph idx="12" type="sldNum"/>
          </p:nvPr>
        </p:nvSpPr>
        <p:spPr>
          <a:xfrm>
            <a:off x="8514609" y="6356354"/>
            <a:ext cx="2772198"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pic>
        <p:nvPicPr>
          <p:cNvPr descr="Εικόνα που περιέχει λογότυπο, γραφικά, γραμματοσειρά, γραφιστική&#10;&#10;Περιγραφή που δημιουργήθηκε αυτόματα" id="51" name="Google Shape;51;p11"/>
          <p:cNvPicPr preferRelativeResize="0"/>
          <p:nvPr/>
        </p:nvPicPr>
        <p:blipFill rotWithShape="1">
          <a:blip r:embed="rId2">
            <a:alphaModFix/>
          </a:blip>
          <a:srcRect b="33904" l="16021" r="17025" t="18065"/>
          <a:stretch/>
        </p:blipFill>
        <p:spPr>
          <a:xfrm>
            <a:off x="10425677" y="5712013"/>
            <a:ext cx="1455173" cy="1043861"/>
          </a:xfrm>
          <a:prstGeom prst="snip2DiagRect">
            <a:avLst>
              <a:gd fmla="val 0" name="adj1"/>
              <a:gd fmla="val 16667" name="adj2"/>
            </a:avLst>
          </a:prstGeom>
          <a:solidFill>
            <a:srgbClr val="ECECEC"/>
          </a:solidFill>
          <a:ln cap="sq" cmpd="sng" w="88900">
            <a:solidFill>
              <a:srgbClr val="FFFFFF"/>
            </a:solidFill>
            <a:prstDash val="solid"/>
            <a:miter lim="800000"/>
            <a:headEnd len="sm" w="sm" type="none"/>
            <a:tailEnd len="sm" w="sm" type="none"/>
          </a:ln>
          <a:effectLst>
            <a:outerShdw blurRad="88900" rotWithShape="0" algn="tl">
              <a:srgbClr val="000000">
                <a:alpha val="43921"/>
              </a:srgbClr>
            </a:outerShdw>
          </a:effectLst>
        </p:spPr>
      </p:pic>
      <p:sp>
        <p:nvSpPr>
          <p:cNvPr id="52" name="Google Shape;52;p11"/>
          <p:cNvSpPr txBox="1"/>
          <p:nvPr/>
        </p:nvSpPr>
        <p:spPr>
          <a:xfrm>
            <a:off x="4932425" y="6372000"/>
            <a:ext cx="2772198" cy="365125"/>
          </a:xfrm>
          <a:prstGeom prst="rect">
            <a:avLst/>
          </a:prstGeom>
          <a:noFill/>
          <a:ln>
            <a:noFill/>
          </a:ln>
        </p:spPr>
        <p:txBody>
          <a:bodyPr anchorCtr="1"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0" lang="tr-TR" sz="1200" u="none" cap="none" strike="noStrike">
                <a:solidFill>
                  <a:srgbClr val="888888"/>
                </a:solidFill>
                <a:latin typeface="Calibri"/>
                <a:ea typeface="Calibri"/>
                <a:cs typeface="Calibri"/>
                <a:sym typeface="Calibri"/>
              </a:rPr>
              <a:t>14.06.2023</a:t>
            </a:r>
            <a:endParaRPr b="0" i="0" sz="1200" u="none" cap="none" strike="noStrike">
              <a:solidFill>
                <a:srgbClr val="888888"/>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alnızca Başlık" type="titleOnly">
  <p:cSld name="TITLE_ONLY">
    <p:spTree>
      <p:nvGrpSpPr>
        <p:cNvPr id="53" name="Shape 53"/>
        <p:cNvGrpSpPr/>
        <p:nvPr/>
      </p:nvGrpSpPr>
      <p:grpSpPr>
        <a:xfrm>
          <a:off x="0" y="0"/>
          <a:ext cx="0" cy="0"/>
          <a:chOff x="0" y="0"/>
          <a:chExt cx="0" cy="0"/>
        </a:xfrm>
      </p:grpSpPr>
      <p:sp>
        <p:nvSpPr>
          <p:cNvPr id="54" name="Google Shape;54;p12"/>
          <p:cNvSpPr txBox="1"/>
          <p:nvPr>
            <p:ph type="title"/>
          </p:nvPr>
        </p:nvSpPr>
        <p:spPr>
          <a:xfrm>
            <a:off x="594044" y="274638"/>
            <a:ext cx="10692765"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12"/>
          <p:cNvSpPr txBox="1"/>
          <p:nvPr>
            <p:ph idx="10" type="dt"/>
          </p:nvPr>
        </p:nvSpPr>
        <p:spPr>
          <a:xfrm>
            <a:off x="4327843" y="6390749"/>
            <a:ext cx="2772198" cy="365125"/>
          </a:xfrm>
          <a:prstGeom prst="rect">
            <a:avLst/>
          </a:prstGeom>
          <a:noFill/>
          <a:ln>
            <a:noFill/>
          </a:ln>
        </p:spPr>
        <p:txBody>
          <a:bodyPr anchorCtr="1"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12"/>
          <p:cNvSpPr txBox="1"/>
          <p:nvPr>
            <p:ph idx="12" type="sldNum"/>
          </p:nvPr>
        </p:nvSpPr>
        <p:spPr>
          <a:xfrm>
            <a:off x="8514609" y="6356354"/>
            <a:ext cx="2772198"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pic>
        <p:nvPicPr>
          <p:cNvPr descr="Εικόνα που περιέχει λογότυπο, γραφικά, γραμματοσειρά, γραφιστική&#10;&#10;Περιγραφή που δημιουργήθηκε αυτόματα" id="57" name="Google Shape;57;p12"/>
          <p:cNvPicPr preferRelativeResize="0"/>
          <p:nvPr/>
        </p:nvPicPr>
        <p:blipFill rotWithShape="1">
          <a:blip r:embed="rId2">
            <a:alphaModFix/>
          </a:blip>
          <a:srcRect b="33904" l="16021" r="17025" t="18065"/>
          <a:stretch/>
        </p:blipFill>
        <p:spPr>
          <a:xfrm>
            <a:off x="10425677" y="5712013"/>
            <a:ext cx="1455173" cy="1043861"/>
          </a:xfrm>
          <a:prstGeom prst="snip2DiagRect">
            <a:avLst>
              <a:gd fmla="val 0" name="adj1"/>
              <a:gd fmla="val 16667" name="adj2"/>
            </a:avLst>
          </a:prstGeom>
          <a:solidFill>
            <a:srgbClr val="ECECEC"/>
          </a:solidFill>
          <a:ln cap="sq" cmpd="sng" w="88900">
            <a:solidFill>
              <a:srgbClr val="FFFFFF"/>
            </a:solidFill>
            <a:prstDash val="solid"/>
            <a:miter lim="800000"/>
            <a:headEnd len="sm" w="sm" type="none"/>
            <a:tailEnd len="sm" w="sm" type="none"/>
          </a:ln>
          <a:effectLst>
            <a:outerShdw blurRad="88900" rotWithShape="0" algn="tl">
              <a:srgbClr val="000000">
                <a:alpha val="43921"/>
              </a:srgbClr>
            </a:outerShdw>
          </a:effectLst>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ş" type="blank">
  <p:cSld name="BLANK">
    <p:spTree>
      <p:nvGrpSpPr>
        <p:cNvPr id="58" name="Shape 58"/>
        <p:cNvGrpSpPr/>
        <p:nvPr/>
      </p:nvGrpSpPr>
      <p:grpSpPr>
        <a:xfrm>
          <a:off x="0" y="0"/>
          <a:ext cx="0" cy="0"/>
          <a:chOff x="0" y="0"/>
          <a:chExt cx="0" cy="0"/>
        </a:xfrm>
      </p:grpSpPr>
      <p:sp>
        <p:nvSpPr>
          <p:cNvPr id="59" name="Google Shape;59;p13"/>
          <p:cNvSpPr txBox="1"/>
          <p:nvPr>
            <p:ph idx="12" type="sldNum"/>
          </p:nvPr>
        </p:nvSpPr>
        <p:spPr>
          <a:xfrm>
            <a:off x="8514609" y="6356354"/>
            <a:ext cx="2772198"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pic>
        <p:nvPicPr>
          <p:cNvPr descr="Εικόνα που περιέχει λογότυπο, γραφικά, γραμματοσειρά, γραφιστική&#10;&#10;Περιγραφή που δημιουργήθηκε αυτόματα" id="60" name="Google Shape;60;p13"/>
          <p:cNvPicPr preferRelativeResize="0"/>
          <p:nvPr/>
        </p:nvPicPr>
        <p:blipFill rotWithShape="1">
          <a:blip r:embed="rId2">
            <a:alphaModFix/>
          </a:blip>
          <a:srcRect b="33904" l="16021" r="17025" t="18065"/>
          <a:stretch/>
        </p:blipFill>
        <p:spPr>
          <a:xfrm>
            <a:off x="10425677" y="5712013"/>
            <a:ext cx="1455173" cy="1043861"/>
          </a:xfrm>
          <a:prstGeom prst="snip2DiagRect">
            <a:avLst>
              <a:gd fmla="val 0" name="adj1"/>
              <a:gd fmla="val 16667" name="adj2"/>
            </a:avLst>
          </a:prstGeom>
          <a:solidFill>
            <a:srgbClr val="ECECEC"/>
          </a:solidFill>
          <a:ln cap="sq" cmpd="sng" w="88900">
            <a:solidFill>
              <a:srgbClr val="FFFFFF"/>
            </a:solidFill>
            <a:prstDash val="solid"/>
            <a:miter lim="800000"/>
            <a:headEnd len="sm" w="sm" type="none"/>
            <a:tailEnd len="sm" w="sm" type="none"/>
          </a:ln>
          <a:effectLst>
            <a:outerShdw blurRad="88900" rotWithShape="0" algn="tl">
              <a:srgbClr val="000000">
                <a:alpha val="43921"/>
              </a:srgbClr>
            </a:outerShdw>
          </a:effectLst>
        </p:spPr>
      </p:pic>
      <p:sp>
        <p:nvSpPr>
          <p:cNvPr id="61" name="Google Shape;61;p13"/>
          <p:cNvSpPr txBox="1"/>
          <p:nvPr/>
        </p:nvSpPr>
        <p:spPr>
          <a:xfrm>
            <a:off x="4932425" y="6372000"/>
            <a:ext cx="2772198" cy="365125"/>
          </a:xfrm>
          <a:prstGeom prst="rect">
            <a:avLst/>
          </a:prstGeom>
          <a:noFill/>
          <a:ln>
            <a:noFill/>
          </a:ln>
        </p:spPr>
        <p:txBody>
          <a:bodyPr anchorCtr="1"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0" lang="tr-TR" sz="1200" u="none" cap="none" strike="noStrike">
                <a:solidFill>
                  <a:srgbClr val="888888"/>
                </a:solidFill>
                <a:latin typeface="Calibri"/>
                <a:ea typeface="Calibri"/>
                <a:cs typeface="Calibri"/>
                <a:sym typeface="Calibri"/>
              </a:rPr>
              <a:t>14.06.2023</a:t>
            </a:r>
            <a:endParaRPr b="0" i="0" sz="1200" u="none" cap="none" strike="noStrike">
              <a:solidFill>
                <a:srgbClr val="888888"/>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şlıklı İçerik" type="objTx">
  <p:cSld name="OBJECT_WITH_CAPTION_TEXT">
    <p:spTree>
      <p:nvGrpSpPr>
        <p:cNvPr id="62" name="Shape 62"/>
        <p:cNvGrpSpPr/>
        <p:nvPr/>
      </p:nvGrpSpPr>
      <p:grpSpPr>
        <a:xfrm>
          <a:off x="0" y="0"/>
          <a:ext cx="0" cy="0"/>
          <a:chOff x="0" y="0"/>
          <a:chExt cx="0" cy="0"/>
        </a:xfrm>
      </p:grpSpPr>
      <p:sp>
        <p:nvSpPr>
          <p:cNvPr id="63" name="Google Shape;63;p14"/>
          <p:cNvSpPr txBox="1"/>
          <p:nvPr>
            <p:ph type="title"/>
          </p:nvPr>
        </p:nvSpPr>
        <p:spPr>
          <a:xfrm>
            <a:off x="594044" y="273050"/>
            <a:ext cx="3908718" cy="116205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14"/>
          <p:cNvSpPr txBox="1"/>
          <p:nvPr>
            <p:ph idx="1" type="body"/>
          </p:nvPr>
        </p:nvSpPr>
        <p:spPr>
          <a:xfrm>
            <a:off x="4645083" y="273054"/>
            <a:ext cx="6641726" cy="5853113"/>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65" name="Google Shape;65;p14"/>
          <p:cNvSpPr txBox="1"/>
          <p:nvPr>
            <p:ph idx="2" type="body"/>
          </p:nvPr>
        </p:nvSpPr>
        <p:spPr>
          <a:xfrm>
            <a:off x="594044" y="1435103"/>
            <a:ext cx="3908718" cy="4691063"/>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6" name="Google Shape;66;p14"/>
          <p:cNvSpPr txBox="1"/>
          <p:nvPr>
            <p:ph idx="12" type="sldNum"/>
          </p:nvPr>
        </p:nvSpPr>
        <p:spPr>
          <a:xfrm>
            <a:off x="8514609" y="6356354"/>
            <a:ext cx="2772198"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pic>
        <p:nvPicPr>
          <p:cNvPr descr="Εικόνα που περιέχει λογότυπο, γραφικά, γραμματοσειρά, γραφιστική&#10;&#10;Περιγραφή που δημιουργήθηκε αυτόματα" id="67" name="Google Shape;67;p14"/>
          <p:cNvPicPr preferRelativeResize="0"/>
          <p:nvPr/>
        </p:nvPicPr>
        <p:blipFill rotWithShape="1">
          <a:blip r:embed="rId2">
            <a:alphaModFix/>
          </a:blip>
          <a:srcRect b="33904" l="16021" r="17025" t="18065"/>
          <a:stretch/>
        </p:blipFill>
        <p:spPr>
          <a:xfrm>
            <a:off x="10425677" y="5712013"/>
            <a:ext cx="1455173" cy="1043861"/>
          </a:xfrm>
          <a:prstGeom prst="snip2DiagRect">
            <a:avLst>
              <a:gd fmla="val 0" name="adj1"/>
              <a:gd fmla="val 16667" name="adj2"/>
            </a:avLst>
          </a:prstGeom>
          <a:solidFill>
            <a:srgbClr val="ECECEC"/>
          </a:solidFill>
          <a:ln cap="sq" cmpd="sng" w="88900">
            <a:solidFill>
              <a:srgbClr val="FFFFFF"/>
            </a:solidFill>
            <a:prstDash val="solid"/>
            <a:miter lim="800000"/>
            <a:headEnd len="sm" w="sm" type="none"/>
            <a:tailEnd len="sm" w="sm" type="none"/>
          </a:ln>
          <a:effectLst>
            <a:outerShdw blurRad="88900" rotWithShape="0" algn="tl">
              <a:srgbClr val="000000">
                <a:alpha val="43921"/>
              </a:srgbClr>
            </a:outerShdw>
          </a:effectLst>
        </p:spPr>
      </p:pic>
      <p:sp>
        <p:nvSpPr>
          <p:cNvPr id="68" name="Google Shape;68;p14"/>
          <p:cNvSpPr txBox="1"/>
          <p:nvPr/>
        </p:nvSpPr>
        <p:spPr>
          <a:xfrm>
            <a:off x="4327843" y="6390749"/>
            <a:ext cx="2772198" cy="365125"/>
          </a:xfrm>
          <a:prstGeom prst="rect">
            <a:avLst/>
          </a:prstGeom>
          <a:noFill/>
          <a:ln>
            <a:noFill/>
          </a:ln>
        </p:spPr>
        <p:txBody>
          <a:bodyPr anchorCtr="1"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0" lang="tr-TR" sz="1200" u="none" cap="none" strike="noStrike">
                <a:solidFill>
                  <a:srgbClr val="888888"/>
                </a:solidFill>
                <a:latin typeface="Calibri"/>
                <a:ea typeface="Calibri"/>
                <a:cs typeface="Calibri"/>
                <a:sym typeface="Calibri"/>
              </a:rPr>
              <a:t>14.06.2023</a:t>
            </a:r>
            <a:endParaRPr b="0" i="0" sz="1200" u="none" cap="none" strike="noStrike">
              <a:solidFill>
                <a:srgbClr val="888888"/>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şlıklı Resim" type="picTx">
  <p:cSld name="PICTURE_WITH_CAPTION_TEXT">
    <p:spTree>
      <p:nvGrpSpPr>
        <p:cNvPr id="69" name="Shape 69"/>
        <p:cNvGrpSpPr/>
        <p:nvPr/>
      </p:nvGrpSpPr>
      <p:grpSpPr>
        <a:xfrm>
          <a:off x="0" y="0"/>
          <a:ext cx="0" cy="0"/>
          <a:chOff x="0" y="0"/>
          <a:chExt cx="0" cy="0"/>
        </a:xfrm>
      </p:grpSpPr>
      <p:sp>
        <p:nvSpPr>
          <p:cNvPr id="70" name="Google Shape;70;p15"/>
          <p:cNvSpPr txBox="1"/>
          <p:nvPr>
            <p:ph type="title"/>
          </p:nvPr>
        </p:nvSpPr>
        <p:spPr>
          <a:xfrm>
            <a:off x="2328730" y="4800601"/>
            <a:ext cx="7128510"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15"/>
          <p:cNvSpPr/>
          <p:nvPr>
            <p:ph idx="2" type="pic"/>
          </p:nvPr>
        </p:nvSpPr>
        <p:spPr>
          <a:xfrm>
            <a:off x="2328730" y="612775"/>
            <a:ext cx="7128510" cy="4114800"/>
          </a:xfrm>
          <a:prstGeom prst="rect">
            <a:avLst/>
          </a:prstGeom>
          <a:noFill/>
          <a:ln>
            <a:noFill/>
          </a:ln>
        </p:spPr>
      </p:sp>
      <p:sp>
        <p:nvSpPr>
          <p:cNvPr id="72" name="Google Shape;72;p15"/>
          <p:cNvSpPr txBox="1"/>
          <p:nvPr>
            <p:ph idx="1" type="body"/>
          </p:nvPr>
        </p:nvSpPr>
        <p:spPr>
          <a:xfrm>
            <a:off x="2328730" y="5367339"/>
            <a:ext cx="7128510" cy="80486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73" name="Google Shape;73;p15"/>
          <p:cNvSpPr txBox="1"/>
          <p:nvPr>
            <p:ph idx="12" type="sldNum"/>
          </p:nvPr>
        </p:nvSpPr>
        <p:spPr>
          <a:xfrm>
            <a:off x="8514609" y="6356354"/>
            <a:ext cx="2772198"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pic>
        <p:nvPicPr>
          <p:cNvPr descr="Εικόνα που περιέχει λογότυπο, γραφικά, γραμματοσειρά, γραφιστική&#10;&#10;Περιγραφή που δημιουργήθηκε αυτόματα" id="74" name="Google Shape;74;p15"/>
          <p:cNvPicPr preferRelativeResize="0"/>
          <p:nvPr/>
        </p:nvPicPr>
        <p:blipFill rotWithShape="1">
          <a:blip r:embed="rId2">
            <a:alphaModFix/>
          </a:blip>
          <a:srcRect b="33904" l="16021" r="17025" t="18065"/>
          <a:stretch/>
        </p:blipFill>
        <p:spPr>
          <a:xfrm>
            <a:off x="10425677" y="5712013"/>
            <a:ext cx="1455173" cy="1043861"/>
          </a:xfrm>
          <a:prstGeom prst="snip2DiagRect">
            <a:avLst>
              <a:gd fmla="val 0" name="adj1"/>
              <a:gd fmla="val 16667" name="adj2"/>
            </a:avLst>
          </a:prstGeom>
          <a:solidFill>
            <a:srgbClr val="ECECEC"/>
          </a:solidFill>
          <a:ln cap="sq" cmpd="sng" w="88900">
            <a:solidFill>
              <a:srgbClr val="FFFFFF"/>
            </a:solidFill>
            <a:prstDash val="solid"/>
            <a:miter lim="800000"/>
            <a:headEnd len="sm" w="sm" type="none"/>
            <a:tailEnd len="sm" w="sm" type="none"/>
          </a:ln>
          <a:effectLst>
            <a:outerShdw blurRad="88900" rotWithShape="0" algn="tl">
              <a:srgbClr val="000000">
                <a:alpha val="43921"/>
              </a:srgbClr>
            </a:outerShdw>
          </a:effectLst>
        </p:spPr>
      </p:pic>
      <p:sp>
        <p:nvSpPr>
          <p:cNvPr id="75" name="Google Shape;75;p15"/>
          <p:cNvSpPr txBox="1"/>
          <p:nvPr>
            <p:ph idx="10" type="dt"/>
          </p:nvPr>
        </p:nvSpPr>
        <p:spPr>
          <a:xfrm>
            <a:off x="4327843" y="6390749"/>
            <a:ext cx="2772198" cy="365125"/>
          </a:xfrm>
          <a:prstGeom prst="rect">
            <a:avLst/>
          </a:prstGeom>
          <a:noFill/>
          <a:ln>
            <a:noFill/>
          </a:ln>
        </p:spPr>
        <p:txBody>
          <a:bodyPr anchorCtr="1"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2.xml"/><Relationship Id="rId12" Type="http://schemas.openxmlformats.org/officeDocument/2006/relationships/slideLayout" Target="../slideLayouts/slideLayout11.xml"/><Relationship Id="rId1" Type="http://schemas.openxmlformats.org/officeDocument/2006/relationships/image" Target="../media/image7.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6"/>
          <p:cNvSpPr txBox="1"/>
          <p:nvPr>
            <p:ph type="title"/>
          </p:nvPr>
        </p:nvSpPr>
        <p:spPr>
          <a:xfrm>
            <a:off x="594044" y="274638"/>
            <a:ext cx="10692765"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6"/>
          <p:cNvSpPr txBox="1"/>
          <p:nvPr>
            <p:ph idx="1" type="body"/>
          </p:nvPr>
        </p:nvSpPr>
        <p:spPr>
          <a:xfrm>
            <a:off x="594044" y="1600204"/>
            <a:ext cx="10692765" cy="4525963"/>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6"/>
          <p:cNvSpPr txBox="1"/>
          <p:nvPr>
            <p:ph idx="10" type="dt"/>
          </p:nvPr>
        </p:nvSpPr>
        <p:spPr>
          <a:xfrm>
            <a:off x="6534468" y="6356354"/>
            <a:ext cx="2772198"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6"/>
          <p:cNvSpPr txBox="1"/>
          <p:nvPr>
            <p:ph idx="12" type="sldNum"/>
          </p:nvPr>
        </p:nvSpPr>
        <p:spPr>
          <a:xfrm>
            <a:off x="8514609" y="6356354"/>
            <a:ext cx="2772198"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pic>
        <p:nvPicPr>
          <p:cNvPr id="14" name="Google Shape;14;p6"/>
          <p:cNvPicPr preferRelativeResize="0"/>
          <p:nvPr/>
        </p:nvPicPr>
        <p:blipFill rotWithShape="1">
          <a:blip r:embed="rId1">
            <a:alphaModFix/>
          </a:blip>
          <a:srcRect b="0" l="0" r="0" t="0"/>
          <a:stretch/>
        </p:blipFill>
        <p:spPr>
          <a:xfrm>
            <a:off x="0" y="6407481"/>
            <a:ext cx="1952246" cy="450518"/>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4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4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6.png"/><Relationship Id="rId4" Type="http://schemas.openxmlformats.org/officeDocument/2006/relationships/image" Target="../media/image41.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8.png"/><Relationship Id="rId4" Type="http://schemas.openxmlformats.org/officeDocument/2006/relationships/image" Target="../media/image41.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7.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4.png"/><Relationship Id="rId4" Type="http://schemas.openxmlformats.org/officeDocument/2006/relationships/image" Target="../media/image38.png"/><Relationship Id="rId5" Type="http://schemas.openxmlformats.org/officeDocument/2006/relationships/image" Target="../media/image29.png"/><Relationship Id="rId6" Type="http://schemas.openxmlformats.org/officeDocument/2006/relationships/image" Target="../media/image31.png"/><Relationship Id="rId7" Type="http://schemas.openxmlformats.org/officeDocument/2006/relationships/image" Target="../media/image30.png"/><Relationship Id="rId8" Type="http://schemas.openxmlformats.org/officeDocument/2006/relationships/image" Target="../media/image2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4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4.png"/><Relationship Id="rId4" Type="http://schemas.openxmlformats.org/officeDocument/2006/relationships/image" Target="../media/image4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5.jp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hyperlink" Target="https://www.youtube.com/shorts/-b_I_KL_1wU?app=desktop&amp;si=qQQe0Y1oqShsFu4p" TargetMode="External"/><Relationship Id="rId4" Type="http://schemas.openxmlformats.org/officeDocument/2006/relationships/image" Target="../media/image41.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5.png"/><Relationship Id="rId4" Type="http://schemas.openxmlformats.org/officeDocument/2006/relationships/image" Target="../media/image32.png"/><Relationship Id="rId5" Type="http://schemas.openxmlformats.org/officeDocument/2006/relationships/image" Target="../media/image40.png"/><Relationship Id="rId6" Type="http://schemas.openxmlformats.org/officeDocument/2006/relationships/image" Target="../media/image3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hyperlink" Target="https://www.youtube.com/watch?v=QGFUWqSt-sI" TargetMode="External"/><Relationship Id="rId4" Type="http://schemas.openxmlformats.org/officeDocument/2006/relationships/image" Target="../media/image41.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1.png"/><Relationship Id="rId4" Type="http://schemas.openxmlformats.org/officeDocument/2006/relationships/image" Target="../media/image4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9.png"/><Relationship Id="rId4" Type="http://schemas.openxmlformats.org/officeDocument/2006/relationships/image" Target="../media/image12.png"/><Relationship Id="rId5" Type="http://schemas.openxmlformats.org/officeDocument/2006/relationships/image" Target="../media/image10.png"/><Relationship Id="rId6" Type="http://schemas.openxmlformats.org/officeDocument/2006/relationships/image" Target="../media/image17.png"/><Relationship Id="rId7" Type="http://schemas.openxmlformats.org/officeDocument/2006/relationships/image" Target="../media/image15.png"/><Relationship Id="rId8"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4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sp>
        <p:nvSpPr>
          <p:cNvPr id="92" name="Google Shape;92;p1"/>
          <p:cNvSpPr txBox="1"/>
          <p:nvPr>
            <p:ph type="ctrTitle"/>
          </p:nvPr>
        </p:nvSpPr>
        <p:spPr>
          <a:xfrm>
            <a:off x="6233652" y="1041400"/>
            <a:ext cx="5270090" cy="23876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1"/>
              </a:buClr>
              <a:buSzPct val="74074"/>
              <a:buFont typeface="Calibri"/>
              <a:buNone/>
            </a:pPr>
            <a:r>
              <a:rPr b="1" i="0" lang="tr-TR" sz="6600" u="none" strike="noStrike">
                <a:solidFill>
                  <a:srgbClr val="7E3DBC"/>
                </a:solidFill>
                <a:latin typeface="Tahoma"/>
                <a:ea typeface="Tahoma"/>
                <a:cs typeface="Tahoma"/>
                <a:sym typeface="Tahoma"/>
              </a:rPr>
              <a:t>Module 7</a:t>
            </a:r>
            <a:br>
              <a:rPr b="1" i="0" lang="tr-TR" sz="6600" u="none" strike="noStrike">
                <a:solidFill>
                  <a:srgbClr val="7E3DBC"/>
                </a:solidFill>
                <a:latin typeface="Tahoma"/>
                <a:ea typeface="Tahoma"/>
                <a:cs typeface="Tahoma"/>
                <a:sym typeface="Tahoma"/>
              </a:rPr>
            </a:br>
            <a:r>
              <a:rPr b="1" lang="tr-TR" sz="3000">
                <a:solidFill>
                  <a:srgbClr val="7E3DBC"/>
                </a:solidFill>
                <a:latin typeface="Tahoma"/>
                <a:ea typeface="Tahoma"/>
                <a:cs typeface="Tahoma"/>
                <a:sym typeface="Tahoma"/>
              </a:rPr>
              <a:t> Game-based Needs Analysis for Ecological Problems</a:t>
            </a:r>
            <a:endParaRPr b="1" sz="3000">
              <a:solidFill>
                <a:srgbClr val="7E3DBC"/>
              </a:solidFill>
              <a:latin typeface="Tahoma"/>
              <a:ea typeface="Tahoma"/>
              <a:cs typeface="Tahoma"/>
              <a:sym typeface="Tahoma"/>
            </a:endParaRPr>
          </a:p>
        </p:txBody>
      </p:sp>
      <p:sp>
        <p:nvSpPr>
          <p:cNvPr id="93" name="Google Shape;93;p1"/>
          <p:cNvSpPr txBox="1"/>
          <p:nvPr/>
        </p:nvSpPr>
        <p:spPr>
          <a:xfrm>
            <a:off x="6494205" y="3682181"/>
            <a:ext cx="4965156" cy="1271287"/>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rgbClr val="409B1B"/>
              </a:buClr>
              <a:buSzPts val="3200"/>
              <a:buFont typeface="Arial"/>
              <a:buNone/>
            </a:pPr>
            <a:r>
              <a:rPr b="1" i="0" lang="tr-TR" sz="3000" u="none" cap="none" strike="noStrike">
                <a:solidFill>
                  <a:srgbClr val="409B1B"/>
                </a:solidFill>
                <a:latin typeface="Tahoma"/>
                <a:ea typeface="Tahoma"/>
                <a:cs typeface="Tahoma"/>
                <a:sym typeface="Tahoma"/>
              </a:rPr>
              <a:t>Presented by</a:t>
            </a:r>
            <a:endParaRPr b="0" i="0" sz="3000" u="none" cap="none" strike="noStrike">
              <a:solidFill>
                <a:srgbClr val="000000"/>
              </a:solidFill>
              <a:latin typeface="Tahoma"/>
              <a:ea typeface="Tahoma"/>
              <a:cs typeface="Tahoma"/>
              <a:sym typeface="Tahoma"/>
            </a:endParaRPr>
          </a:p>
          <a:p>
            <a:pPr indent="0" lvl="0" marL="0" marR="0" rtl="0" algn="l">
              <a:lnSpc>
                <a:spcPct val="100000"/>
              </a:lnSpc>
              <a:spcBef>
                <a:spcPts val="640"/>
              </a:spcBef>
              <a:spcAft>
                <a:spcPts val="0"/>
              </a:spcAft>
              <a:buClr>
                <a:srgbClr val="409B1B"/>
              </a:buClr>
              <a:buSzPts val="3200"/>
              <a:buFont typeface="Arial"/>
              <a:buNone/>
            </a:pPr>
            <a:r>
              <a:rPr b="1" i="0" lang="tr-TR" sz="3000" u="none" cap="none" strike="noStrike">
                <a:solidFill>
                  <a:srgbClr val="409B1B"/>
                </a:solidFill>
                <a:latin typeface="Tahoma"/>
                <a:ea typeface="Tahoma"/>
                <a:cs typeface="Tahoma"/>
                <a:sym typeface="Tahoma"/>
              </a:rPr>
              <a:t>Osmangazi Municipality</a:t>
            </a:r>
            <a:endParaRPr b="0" i="0" sz="3000" u="none" cap="none" strike="noStrike">
              <a:solidFill>
                <a:srgbClr val="000000"/>
              </a:solidFill>
              <a:latin typeface="Tahoma"/>
              <a:ea typeface="Tahoma"/>
              <a:cs typeface="Tahoma"/>
              <a:sym typeface="Tahoma"/>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26"/>
          <p:cNvSpPr txBox="1"/>
          <p:nvPr>
            <p:ph type="title"/>
          </p:nvPr>
        </p:nvSpPr>
        <p:spPr>
          <a:xfrm>
            <a:off x="594044" y="274638"/>
            <a:ext cx="10692765" cy="11430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rgbClr val="7E3DBC"/>
              </a:buClr>
              <a:buSzPct val="111111"/>
              <a:buNone/>
            </a:pPr>
            <a:r>
              <a:rPr b="1" lang="tr-TR">
                <a:solidFill>
                  <a:srgbClr val="7E3DBC"/>
                </a:solidFill>
                <a:latin typeface="Tahoma"/>
                <a:ea typeface="Tahoma"/>
                <a:cs typeface="Tahoma"/>
                <a:sym typeface="Tahoma"/>
              </a:rPr>
              <a:t>Lesson Plan 1: </a:t>
            </a:r>
            <a:br>
              <a:rPr b="1" lang="tr-TR">
                <a:solidFill>
                  <a:srgbClr val="7E3DBC"/>
                </a:solidFill>
                <a:latin typeface="Tahoma"/>
                <a:ea typeface="Tahoma"/>
                <a:cs typeface="Tahoma"/>
                <a:sym typeface="Tahoma"/>
              </a:rPr>
            </a:br>
            <a:r>
              <a:rPr b="1" lang="tr-TR">
                <a:solidFill>
                  <a:srgbClr val="7E3DBC"/>
                </a:solidFill>
                <a:latin typeface="Tahoma"/>
                <a:ea typeface="Tahoma"/>
                <a:cs typeface="Tahoma"/>
                <a:sym typeface="Tahoma"/>
              </a:rPr>
              <a:t>FEELING THE GREENHOUSE</a:t>
            </a:r>
            <a:endParaRPr/>
          </a:p>
        </p:txBody>
      </p:sp>
      <p:sp>
        <p:nvSpPr>
          <p:cNvPr id="159" name="Google Shape;159;p26"/>
          <p:cNvSpPr txBox="1"/>
          <p:nvPr>
            <p:ph idx="1" type="body"/>
          </p:nvPr>
        </p:nvSpPr>
        <p:spPr>
          <a:xfrm>
            <a:off x="1110343" y="1600204"/>
            <a:ext cx="9255968" cy="4769065"/>
          </a:xfrm>
          <a:prstGeom prst="rect">
            <a:avLst/>
          </a:prstGeom>
          <a:noFill/>
          <a:ln>
            <a:noFill/>
          </a:ln>
        </p:spPr>
        <p:txBody>
          <a:bodyPr anchorCtr="0" anchor="t" bIns="45700" lIns="91425" spcFirstLastPara="1" rIns="91425" wrap="square" tIns="45700">
            <a:normAutofit fontScale="70000" lnSpcReduction="20000"/>
          </a:bodyPr>
          <a:lstStyle/>
          <a:p>
            <a:pPr indent="-342900" lvl="0" marL="342900" rtl="0" algn="l">
              <a:lnSpc>
                <a:spcPct val="100000"/>
              </a:lnSpc>
              <a:spcBef>
                <a:spcPts val="0"/>
              </a:spcBef>
              <a:spcAft>
                <a:spcPts val="0"/>
              </a:spcAft>
              <a:buSzPct val="142857"/>
              <a:buChar char="•"/>
            </a:pPr>
            <a:r>
              <a:rPr b="1" lang="tr-TR" sz="2800">
                <a:latin typeface="Tahoma"/>
                <a:ea typeface="Tahoma"/>
                <a:cs typeface="Tahoma"/>
                <a:sym typeface="Tahoma"/>
              </a:rPr>
              <a:t>Implementation: 25 min</a:t>
            </a:r>
            <a:endParaRPr b="1" sz="2800">
              <a:latin typeface="Tahoma"/>
              <a:ea typeface="Tahoma"/>
              <a:cs typeface="Tahoma"/>
              <a:sym typeface="Tahoma"/>
            </a:endParaRPr>
          </a:p>
          <a:p>
            <a:pPr indent="0" lvl="0" marL="0" rtl="0" algn="l">
              <a:lnSpc>
                <a:spcPct val="100000"/>
              </a:lnSpc>
              <a:spcBef>
                <a:spcPts val="0"/>
              </a:spcBef>
              <a:spcAft>
                <a:spcPts val="0"/>
              </a:spcAft>
              <a:buSzPct val="142857"/>
              <a:buNone/>
            </a:pPr>
            <a:r>
              <a:rPr lang="tr-TR" sz="2800">
                <a:latin typeface="Tahoma"/>
                <a:ea typeface="Tahoma"/>
                <a:cs typeface="Tahoma"/>
                <a:sym typeface="Tahoma"/>
              </a:rPr>
              <a:t>Information about the greenhouses and what they do in the greenhouse</a:t>
            </a:r>
            <a:endParaRPr sz="2800">
              <a:latin typeface="Tahoma"/>
              <a:ea typeface="Tahoma"/>
              <a:cs typeface="Tahoma"/>
              <a:sym typeface="Tahoma"/>
            </a:endParaRPr>
          </a:p>
          <a:p>
            <a:pPr indent="0" lvl="0" marL="0" rtl="0" algn="l">
              <a:lnSpc>
                <a:spcPct val="100000"/>
              </a:lnSpc>
              <a:spcBef>
                <a:spcPts val="0"/>
              </a:spcBef>
              <a:spcAft>
                <a:spcPts val="0"/>
              </a:spcAft>
              <a:buSzPct val="142857"/>
              <a:buNone/>
            </a:pPr>
            <a:r>
              <a:t/>
            </a:r>
            <a:endParaRPr sz="2800">
              <a:latin typeface="Tahoma"/>
              <a:ea typeface="Tahoma"/>
              <a:cs typeface="Tahoma"/>
              <a:sym typeface="Tahoma"/>
            </a:endParaRPr>
          </a:p>
          <a:p>
            <a:pPr indent="0" lvl="0" marL="0" rtl="0" algn="l">
              <a:lnSpc>
                <a:spcPct val="100000"/>
              </a:lnSpc>
              <a:spcBef>
                <a:spcPts val="0"/>
              </a:spcBef>
              <a:spcAft>
                <a:spcPts val="0"/>
              </a:spcAft>
              <a:buSzPct val="142857"/>
              <a:buNone/>
            </a:pPr>
            <a:r>
              <a:rPr lang="tr-TR" sz="2800">
                <a:latin typeface="Tahoma"/>
                <a:ea typeface="Tahoma"/>
                <a:cs typeface="Tahoma"/>
                <a:sym typeface="Tahoma"/>
              </a:rPr>
              <a:t>Depending on the condition of the greenhouse, students are divided into groups or not. Students are allowed in accompanied by an authorized person</a:t>
            </a:r>
            <a:endParaRPr sz="2800">
              <a:latin typeface="Tahoma"/>
              <a:ea typeface="Tahoma"/>
              <a:cs typeface="Tahoma"/>
              <a:sym typeface="Tahoma"/>
            </a:endParaRPr>
          </a:p>
          <a:p>
            <a:pPr indent="0" lvl="0" marL="0" rtl="0" algn="l">
              <a:lnSpc>
                <a:spcPct val="100000"/>
              </a:lnSpc>
              <a:spcBef>
                <a:spcPts val="0"/>
              </a:spcBef>
              <a:spcAft>
                <a:spcPts val="0"/>
              </a:spcAft>
              <a:buSzPct val="142857"/>
              <a:buNone/>
            </a:pPr>
            <a:r>
              <a:t/>
            </a:r>
            <a:endParaRPr sz="2800">
              <a:latin typeface="Tahoma"/>
              <a:ea typeface="Tahoma"/>
              <a:cs typeface="Tahoma"/>
              <a:sym typeface="Tahoma"/>
            </a:endParaRPr>
          </a:p>
          <a:p>
            <a:pPr indent="0" lvl="0" marL="0" rtl="0" algn="l">
              <a:lnSpc>
                <a:spcPct val="100000"/>
              </a:lnSpc>
              <a:spcBef>
                <a:spcPts val="0"/>
              </a:spcBef>
              <a:spcAft>
                <a:spcPts val="0"/>
              </a:spcAft>
              <a:buSzPct val="142857"/>
              <a:buNone/>
            </a:pPr>
            <a:r>
              <a:rPr lang="tr-TR" sz="2800">
                <a:latin typeface="Tahoma"/>
                <a:ea typeface="Tahoma"/>
                <a:cs typeface="Tahoma"/>
                <a:sym typeface="Tahoma"/>
              </a:rPr>
              <a:t>Attention is drawn to the temperature difference and the temperature is measured with a thermometer.</a:t>
            </a:r>
            <a:endParaRPr/>
          </a:p>
          <a:p>
            <a:pPr indent="0" lvl="0" marL="0" rtl="0" algn="l">
              <a:lnSpc>
                <a:spcPct val="100000"/>
              </a:lnSpc>
              <a:spcBef>
                <a:spcPts val="0"/>
              </a:spcBef>
              <a:spcAft>
                <a:spcPts val="0"/>
              </a:spcAft>
              <a:buSzPct val="142857"/>
              <a:buNone/>
            </a:pPr>
            <a:r>
              <a:t/>
            </a:r>
            <a:endParaRPr sz="2800">
              <a:latin typeface="Tahoma"/>
              <a:ea typeface="Tahoma"/>
              <a:cs typeface="Tahoma"/>
              <a:sym typeface="Tahoma"/>
            </a:endParaRPr>
          </a:p>
          <a:p>
            <a:pPr indent="0" lvl="0" marL="0" rtl="0" algn="l">
              <a:lnSpc>
                <a:spcPct val="100000"/>
              </a:lnSpc>
              <a:spcBef>
                <a:spcPts val="0"/>
              </a:spcBef>
              <a:spcAft>
                <a:spcPts val="0"/>
              </a:spcAft>
              <a:buSzPct val="142857"/>
              <a:buNone/>
            </a:pPr>
            <a:r>
              <a:rPr lang="tr-TR" sz="2800">
                <a:latin typeface="Tahoma"/>
                <a:ea typeface="Tahoma"/>
                <a:cs typeface="Tahoma"/>
                <a:sym typeface="Tahoma"/>
              </a:rPr>
              <a:t>Introduce the products</a:t>
            </a:r>
            <a:endParaRPr/>
          </a:p>
          <a:p>
            <a:pPr indent="0" lvl="0" marL="0" rtl="0" algn="l">
              <a:lnSpc>
                <a:spcPct val="100000"/>
              </a:lnSpc>
              <a:spcBef>
                <a:spcPts val="0"/>
              </a:spcBef>
              <a:spcAft>
                <a:spcPts val="0"/>
              </a:spcAft>
              <a:buSzPct val="142857"/>
              <a:buNone/>
            </a:pPr>
            <a:r>
              <a:t/>
            </a:r>
            <a:endParaRPr sz="2800">
              <a:latin typeface="Tahoma"/>
              <a:ea typeface="Tahoma"/>
              <a:cs typeface="Tahoma"/>
              <a:sym typeface="Tahoma"/>
            </a:endParaRPr>
          </a:p>
          <a:p>
            <a:pPr indent="0" lvl="0" marL="0" rtl="0" algn="l">
              <a:lnSpc>
                <a:spcPct val="100000"/>
              </a:lnSpc>
              <a:spcBef>
                <a:spcPts val="0"/>
              </a:spcBef>
              <a:spcAft>
                <a:spcPts val="0"/>
              </a:spcAft>
              <a:buSzPct val="142857"/>
              <a:buNone/>
            </a:pPr>
            <a:r>
              <a:rPr lang="tr-TR" sz="2800">
                <a:latin typeface="Tahoma"/>
                <a:ea typeface="Tahoma"/>
                <a:cs typeface="Tahoma"/>
                <a:sym typeface="Tahoma"/>
              </a:rPr>
              <a:t>When going out, attention is drawn to the temperature difference again and the temperature is measured with a thermometer</a:t>
            </a:r>
            <a:endParaRPr sz="2800">
              <a:latin typeface="Tahoma"/>
              <a:ea typeface="Tahoma"/>
              <a:cs typeface="Tahoma"/>
              <a:sym typeface="Tahoma"/>
            </a:endParaRPr>
          </a:p>
          <a:p>
            <a:pPr indent="0" lvl="0" marL="0" rtl="0" algn="l">
              <a:lnSpc>
                <a:spcPct val="100000"/>
              </a:lnSpc>
              <a:spcBef>
                <a:spcPts val="0"/>
              </a:spcBef>
              <a:spcAft>
                <a:spcPts val="0"/>
              </a:spcAft>
              <a:buSzPct val="142857"/>
              <a:buNone/>
            </a:pPr>
            <a:r>
              <a:t/>
            </a:r>
            <a:endParaRPr sz="2800">
              <a:latin typeface="Tahoma"/>
              <a:ea typeface="Tahoma"/>
              <a:cs typeface="Tahoma"/>
              <a:sym typeface="Tahoma"/>
            </a:endParaRPr>
          </a:p>
          <a:p>
            <a:pPr indent="0" lvl="0" marL="0" rtl="0" algn="l">
              <a:lnSpc>
                <a:spcPct val="100000"/>
              </a:lnSpc>
              <a:spcBef>
                <a:spcPts val="0"/>
              </a:spcBef>
              <a:spcAft>
                <a:spcPts val="0"/>
              </a:spcAft>
              <a:buSzPct val="142857"/>
              <a:buNone/>
            </a:pPr>
            <a:r>
              <a:rPr b="1" lang="tr-TR" sz="2800">
                <a:latin typeface="Tahoma"/>
                <a:ea typeface="Tahoma"/>
                <a:cs typeface="Tahoma"/>
                <a:sym typeface="Tahoma"/>
              </a:rPr>
              <a:t>15 min</a:t>
            </a:r>
            <a:endParaRPr b="1" sz="2800">
              <a:latin typeface="Tahoma"/>
              <a:ea typeface="Tahoma"/>
              <a:cs typeface="Tahoma"/>
              <a:sym typeface="Tahoma"/>
            </a:endParaRPr>
          </a:p>
          <a:p>
            <a:pPr indent="0" lvl="0" marL="0" rtl="0" algn="l">
              <a:lnSpc>
                <a:spcPct val="100000"/>
              </a:lnSpc>
              <a:spcBef>
                <a:spcPts val="0"/>
              </a:spcBef>
              <a:spcAft>
                <a:spcPts val="0"/>
              </a:spcAft>
              <a:buSzPct val="142857"/>
              <a:buNone/>
            </a:pPr>
            <a:r>
              <a:rPr lang="tr-TR" sz="2800">
                <a:latin typeface="Tahoma"/>
                <a:ea typeface="Tahoma"/>
                <a:cs typeface="Tahoma"/>
                <a:sym typeface="Tahoma"/>
              </a:rPr>
              <a:t>Students</a:t>
            </a:r>
            <a:r>
              <a:rPr lang="tr-TR" sz="2800">
                <a:latin typeface="Tahoma"/>
                <a:ea typeface="Tahoma"/>
                <a:cs typeface="Tahoma"/>
                <a:sym typeface="Tahoma"/>
              </a:rPr>
              <a:t> can taste the products grown in the greenhouse if they are food. If the products are plants or seeds, they are given as gifts to children for examination</a:t>
            </a:r>
            <a:endParaRPr sz="2800">
              <a:latin typeface="Tahoma"/>
              <a:ea typeface="Tahoma"/>
              <a:cs typeface="Tahoma"/>
              <a:sym typeface="Tahoma"/>
            </a:endParaRPr>
          </a:p>
          <a:p>
            <a:pPr indent="-279400" lvl="0" marL="457200" rtl="0" algn="l">
              <a:lnSpc>
                <a:spcPct val="100000"/>
              </a:lnSpc>
              <a:spcBef>
                <a:spcPts val="0"/>
              </a:spcBef>
              <a:spcAft>
                <a:spcPts val="0"/>
              </a:spcAft>
              <a:buSzPct val="142857"/>
              <a:buFont typeface="Noto Sans Symbols"/>
              <a:buNone/>
            </a:pPr>
            <a:r>
              <a:t/>
            </a:r>
            <a:endParaRPr sz="2800">
              <a:latin typeface="Tahoma"/>
              <a:ea typeface="Tahoma"/>
              <a:cs typeface="Tahoma"/>
              <a:sym typeface="Tahoma"/>
            </a:endParaRPr>
          </a:p>
          <a:p>
            <a:pPr indent="-165100" lvl="0" marL="342900" rtl="0" algn="l">
              <a:lnSpc>
                <a:spcPct val="100000"/>
              </a:lnSpc>
              <a:spcBef>
                <a:spcPts val="0"/>
              </a:spcBef>
              <a:spcAft>
                <a:spcPts val="0"/>
              </a:spcAft>
              <a:buSzPct val="142857"/>
              <a:buNone/>
            </a:pPr>
            <a:r>
              <a:t/>
            </a:r>
            <a:endParaRPr sz="2800">
              <a:latin typeface="Tahoma"/>
              <a:ea typeface="Tahoma"/>
              <a:cs typeface="Tahoma"/>
              <a:sym typeface="Tahoma"/>
            </a:endParaRPr>
          </a:p>
        </p:txBody>
      </p:sp>
      <p:pic>
        <p:nvPicPr>
          <p:cNvPr descr="C:\Users\pelingulgor\Desktop\SCHOOL TO FARM - DERS MODULU 1 ÇALIŞMA\shutterstock_1139511953 [Dönüştürülmüş]-01.jpg" id="160" name="Google Shape;160;p26"/>
          <p:cNvPicPr preferRelativeResize="0"/>
          <p:nvPr/>
        </p:nvPicPr>
        <p:blipFill rotWithShape="1">
          <a:blip r:embed="rId3">
            <a:alphaModFix/>
          </a:blip>
          <a:srcRect b="10735" l="25948" r="61575" t="73899"/>
          <a:stretch/>
        </p:blipFill>
        <p:spPr>
          <a:xfrm>
            <a:off x="485714" y="1757769"/>
            <a:ext cx="479235" cy="495927"/>
          </a:xfrm>
          <a:prstGeom prst="rect">
            <a:avLst/>
          </a:prstGeom>
          <a:noFill/>
          <a:ln>
            <a:noFill/>
          </a:ln>
        </p:spPr>
      </p:pic>
      <p:pic>
        <p:nvPicPr>
          <p:cNvPr descr="C:\Users\pelingulgor\Desktop\SCHOOL TO FARM - DERS MODULU 1 ÇALIŞMA\shutterstock_1139511953 [Dönüştürülmüş]-01.jpg" id="161" name="Google Shape;161;p26"/>
          <p:cNvPicPr preferRelativeResize="0"/>
          <p:nvPr/>
        </p:nvPicPr>
        <p:blipFill rotWithShape="1">
          <a:blip r:embed="rId3">
            <a:alphaModFix/>
          </a:blip>
          <a:srcRect b="10735" l="25948" r="61575" t="73899"/>
          <a:stretch/>
        </p:blipFill>
        <p:spPr>
          <a:xfrm>
            <a:off x="483854" y="2318996"/>
            <a:ext cx="479235" cy="495927"/>
          </a:xfrm>
          <a:prstGeom prst="rect">
            <a:avLst/>
          </a:prstGeom>
          <a:noFill/>
          <a:ln>
            <a:noFill/>
          </a:ln>
        </p:spPr>
      </p:pic>
      <p:pic>
        <p:nvPicPr>
          <p:cNvPr descr="C:\Users\pelingulgor\Desktop\SCHOOL TO FARM - DERS MODULU 1 ÇALIŞMA\shutterstock_1139511953 [Dönüştürülmüş]-01.jpg" id="162" name="Google Shape;162;p26"/>
          <p:cNvPicPr preferRelativeResize="0"/>
          <p:nvPr/>
        </p:nvPicPr>
        <p:blipFill rotWithShape="1">
          <a:blip r:embed="rId3">
            <a:alphaModFix/>
          </a:blip>
          <a:srcRect b="10735" l="25948" r="61575" t="73899"/>
          <a:stretch/>
        </p:blipFill>
        <p:spPr>
          <a:xfrm>
            <a:off x="471720" y="3081423"/>
            <a:ext cx="479235" cy="495927"/>
          </a:xfrm>
          <a:prstGeom prst="rect">
            <a:avLst/>
          </a:prstGeom>
          <a:noFill/>
          <a:ln>
            <a:noFill/>
          </a:ln>
        </p:spPr>
      </p:pic>
      <p:pic>
        <p:nvPicPr>
          <p:cNvPr descr="C:\Users\pelingulgor\Desktop\SCHOOL TO FARM - DERS MODULU 1 ÇALIŞMA\shutterstock_1139511953 [Dönüştürülmüş]-01.jpg" id="163" name="Google Shape;163;p26"/>
          <p:cNvPicPr preferRelativeResize="0"/>
          <p:nvPr/>
        </p:nvPicPr>
        <p:blipFill rotWithShape="1">
          <a:blip r:embed="rId3">
            <a:alphaModFix/>
          </a:blip>
          <a:srcRect b="10735" l="25948" r="61575" t="73899"/>
          <a:stretch/>
        </p:blipFill>
        <p:spPr>
          <a:xfrm>
            <a:off x="469860" y="3730749"/>
            <a:ext cx="479235" cy="495927"/>
          </a:xfrm>
          <a:prstGeom prst="rect">
            <a:avLst/>
          </a:prstGeom>
          <a:noFill/>
          <a:ln>
            <a:noFill/>
          </a:ln>
        </p:spPr>
      </p:pic>
      <p:pic>
        <p:nvPicPr>
          <p:cNvPr descr="C:\Users\pelingulgor\Desktop\SCHOOL TO FARM - DERS MODULU 1 ÇALIŞMA\shutterstock_1139511953 [Dönüştürülmüş]-01.jpg" id="164" name="Google Shape;164;p26"/>
          <p:cNvPicPr preferRelativeResize="0"/>
          <p:nvPr/>
        </p:nvPicPr>
        <p:blipFill rotWithShape="1">
          <a:blip r:embed="rId3">
            <a:alphaModFix/>
          </a:blip>
          <a:srcRect b="10735" l="25948" r="61575" t="73899"/>
          <a:stretch/>
        </p:blipFill>
        <p:spPr>
          <a:xfrm>
            <a:off x="469860" y="4260577"/>
            <a:ext cx="479235" cy="495927"/>
          </a:xfrm>
          <a:prstGeom prst="rect">
            <a:avLst/>
          </a:prstGeom>
          <a:noFill/>
          <a:ln>
            <a:noFill/>
          </a:ln>
        </p:spPr>
      </p:pic>
      <p:pic>
        <p:nvPicPr>
          <p:cNvPr descr="C:\Users\pelingulgor\Desktop\SCHOOL TO FARM - DERS MODULU 1 ÇALIŞMA\shutterstock_1139511953 [Dönüştürülmüş]-01.jpg" id="165" name="Google Shape;165;p26"/>
          <p:cNvPicPr preferRelativeResize="0"/>
          <p:nvPr/>
        </p:nvPicPr>
        <p:blipFill rotWithShape="1">
          <a:blip r:embed="rId3">
            <a:alphaModFix/>
          </a:blip>
          <a:srcRect b="10735" l="25948" r="61575" t="73899"/>
          <a:stretch/>
        </p:blipFill>
        <p:spPr>
          <a:xfrm>
            <a:off x="469859" y="5204096"/>
            <a:ext cx="479235" cy="49592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pic>
        <p:nvPicPr>
          <p:cNvPr id="170" name="Google Shape;170;p27"/>
          <p:cNvPicPr preferRelativeResize="0"/>
          <p:nvPr/>
        </p:nvPicPr>
        <p:blipFill rotWithShape="1">
          <a:blip r:embed="rId3">
            <a:alphaModFix/>
          </a:blip>
          <a:srcRect b="0" l="0" r="0" t="0"/>
          <a:stretch/>
        </p:blipFill>
        <p:spPr>
          <a:xfrm>
            <a:off x="1545020" y="252248"/>
            <a:ext cx="9128235" cy="608813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28"/>
          <p:cNvSpPr txBox="1"/>
          <p:nvPr>
            <p:ph type="title"/>
          </p:nvPr>
        </p:nvSpPr>
        <p:spPr>
          <a:xfrm>
            <a:off x="594044" y="274638"/>
            <a:ext cx="10692765" cy="11430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rgbClr val="7E3DBC"/>
              </a:buClr>
              <a:buSzPct val="111111"/>
              <a:buNone/>
            </a:pPr>
            <a:r>
              <a:rPr b="1" lang="tr-TR">
                <a:solidFill>
                  <a:srgbClr val="7E3DBC"/>
                </a:solidFill>
                <a:latin typeface="Tahoma"/>
                <a:ea typeface="Tahoma"/>
                <a:cs typeface="Tahoma"/>
                <a:sym typeface="Tahoma"/>
              </a:rPr>
              <a:t>Lesson Plan 1: </a:t>
            </a:r>
            <a:br>
              <a:rPr b="1" lang="tr-TR">
                <a:solidFill>
                  <a:srgbClr val="7E3DBC"/>
                </a:solidFill>
                <a:latin typeface="Tahoma"/>
                <a:ea typeface="Tahoma"/>
                <a:cs typeface="Tahoma"/>
                <a:sym typeface="Tahoma"/>
              </a:rPr>
            </a:br>
            <a:r>
              <a:rPr b="1" lang="tr-TR">
                <a:solidFill>
                  <a:srgbClr val="7E3DBC"/>
                </a:solidFill>
                <a:latin typeface="Tahoma"/>
                <a:ea typeface="Tahoma"/>
                <a:cs typeface="Tahoma"/>
                <a:sym typeface="Tahoma"/>
              </a:rPr>
              <a:t>FEELING THE GREENHOUSE</a:t>
            </a:r>
            <a:endParaRPr/>
          </a:p>
        </p:txBody>
      </p:sp>
      <p:sp>
        <p:nvSpPr>
          <p:cNvPr id="176" name="Google Shape;176;p28"/>
          <p:cNvSpPr txBox="1"/>
          <p:nvPr>
            <p:ph idx="1" type="body"/>
          </p:nvPr>
        </p:nvSpPr>
        <p:spPr>
          <a:xfrm>
            <a:off x="1200534" y="1810533"/>
            <a:ext cx="10304111" cy="3942180"/>
          </a:xfrm>
          <a:prstGeom prst="rect">
            <a:avLst/>
          </a:prstGeom>
          <a:noFill/>
          <a:ln>
            <a:noFill/>
          </a:ln>
        </p:spPr>
        <p:txBody>
          <a:bodyPr anchorCtr="0" anchor="t" bIns="45700" lIns="91425" spcFirstLastPara="1" rIns="91425" wrap="square" tIns="45700">
            <a:normAutofit fontScale="85000" lnSpcReduction="20000"/>
          </a:bodyPr>
          <a:lstStyle/>
          <a:p>
            <a:pPr indent="-342900" lvl="0" marL="342900" rtl="0" algn="l">
              <a:lnSpc>
                <a:spcPct val="100000"/>
              </a:lnSpc>
              <a:spcBef>
                <a:spcPts val="0"/>
              </a:spcBef>
              <a:spcAft>
                <a:spcPts val="0"/>
              </a:spcAft>
              <a:buSzPct val="117647"/>
              <a:buChar char="•"/>
            </a:pPr>
            <a:r>
              <a:rPr b="1" lang="tr-TR" sz="2800">
                <a:latin typeface="Tahoma"/>
                <a:ea typeface="Tahoma"/>
                <a:cs typeface="Tahoma"/>
                <a:sym typeface="Tahoma"/>
              </a:rPr>
              <a:t>Implementation:</a:t>
            </a:r>
            <a:endParaRPr/>
          </a:p>
          <a:p>
            <a:pPr indent="-342900" lvl="0" marL="342900" rtl="0" algn="l">
              <a:lnSpc>
                <a:spcPct val="100000"/>
              </a:lnSpc>
              <a:spcBef>
                <a:spcPts val="0"/>
              </a:spcBef>
              <a:spcAft>
                <a:spcPts val="0"/>
              </a:spcAft>
              <a:buSzPct val="117647"/>
              <a:buChar char="•"/>
            </a:pPr>
            <a:r>
              <a:rPr b="1" lang="tr-TR" sz="2800">
                <a:latin typeface="Tahoma"/>
                <a:ea typeface="Tahoma"/>
                <a:cs typeface="Tahoma"/>
                <a:sym typeface="Tahoma"/>
              </a:rPr>
              <a:t>Hands on activity / farm - based learning: 40 min</a:t>
            </a:r>
            <a:endParaRPr b="1" sz="2800">
              <a:latin typeface="Tahoma"/>
              <a:ea typeface="Tahoma"/>
              <a:cs typeface="Tahoma"/>
              <a:sym typeface="Tahoma"/>
            </a:endParaRPr>
          </a:p>
          <a:p>
            <a:pPr indent="0" lvl="0" marL="0" rtl="0" algn="l">
              <a:lnSpc>
                <a:spcPct val="100000"/>
              </a:lnSpc>
              <a:spcBef>
                <a:spcPts val="0"/>
              </a:spcBef>
              <a:spcAft>
                <a:spcPts val="0"/>
              </a:spcAft>
              <a:buSzPct val="117647"/>
              <a:buNone/>
            </a:pPr>
            <a:r>
              <a:rPr lang="tr-TR" sz="2800">
                <a:latin typeface="Tahoma"/>
                <a:ea typeface="Tahoma"/>
                <a:cs typeface="Tahoma"/>
                <a:sym typeface="Tahoma"/>
              </a:rPr>
              <a:t>***Greenhouse tour and small greenhouse construction</a:t>
            </a:r>
            <a:endParaRPr sz="2800">
              <a:latin typeface="Tahoma"/>
              <a:ea typeface="Tahoma"/>
              <a:cs typeface="Tahoma"/>
              <a:sym typeface="Tahoma"/>
            </a:endParaRPr>
          </a:p>
          <a:p>
            <a:pPr indent="0" lvl="0" marL="0" rtl="0" algn="l">
              <a:lnSpc>
                <a:spcPct val="100000"/>
              </a:lnSpc>
              <a:spcBef>
                <a:spcPts val="0"/>
              </a:spcBef>
              <a:spcAft>
                <a:spcPts val="0"/>
              </a:spcAft>
              <a:buSzPct val="117647"/>
              <a:buNone/>
            </a:pPr>
            <a:r>
              <a:t/>
            </a:r>
            <a:endParaRPr b="1" sz="2800">
              <a:latin typeface="Tahoma"/>
              <a:ea typeface="Tahoma"/>
              <a:cs typeface="Tahoma"/>
              <a:sym typeface="Tahoma"/>
            </a:endParaRPr>
          </a:p>
          <a:p>
            <a:pPr indent="0" lvl="0" marL="0" rtl="0" algn="l">
              <a:lnSpc>
                <a:spcPct val="100000"/>
              </a:lnSpc>
              <a:spcBef>
                <a:spcPts val="0"/>
              </a:spcBef>
              <a:spcAft>
                <a:spcPts val="0"/>
              </a:spcAft>
              <a:buSzPct val="117647"/>
              <a:buNone/>
            </a:pPr>
            <a:r>
              <a:rPr lang="tr-TR" sz="2800">
                <a:latin typeface="Tahoma"/>
                <a:ea typeface="Tahoma"/>
                <a:cs typeface="Tahoma"/>
                <a:sym typeface="Tahoma"/>
              </a:rPr>
              <a:t>Inform about the factors to be considered in greenhouse installation</a:t>
            </a:r>
            <a:endParaRPr sz="2800">
              <a:latin typeface="Tahoma"/>
              <a:ea typeface="Tahoma"/>
              <a:cs typeface="Tahoma"/>
              <a:sym typeface="Tahoma"/>
            </a:endParaRPr>
          </a:p>
          <a:p>
            <a:pPr indent="0" lvl="0" marL="0" rtl="0" algn="l">
              <a:lnSpc>
                <a:spcPct val="100000"/>
              </a:lnSpc>
              <a:spcBef>
                <a:spcPts val="0"/>
              </a:spcBef>
              <a:spcAft>
                <a:spcPts val="0"/>
              </a:spcAft>
              <a:buSzPct val="117647"/>
              <a:buNone/>
            </a:pPr>
            <a:r>
              <a:t/>
            </a:r>
            <a:endParaRPr sz="2800">
              <a:latin typeface="Tahoma"/>
              <a:ea typeface="Tahoma"/>
              <a:cs typeface="Tahoma"/>
              <a:sym typeface="Tahoma"/>
            </a:endParaRPr>
          </a:p>
          <a:p>
            <a:pPr indent="0" lvl="0" marL="0" rtl="0" algn="l">
              <a:lnSpc>
                <a:spcPct val="100000"/>
              </a:lnSpc>
              <a:spcBef>
                <a:spcPts val="0"/>
              </a:spcBef>
              <a:spcAft>
                <a:spcPts val="0"/>
              </a:spcAft>
              <a:buSzPct val="117647"/>
              <a:buNone/>
            </a:pPr>
            <a:r>
              <a:rPr lang="tr-TR" sz="2800">
                <a:latin typeface="Tahoma"/>
                <a:ea typeface="Tahoma"/>
                <a:cs typeface="Tahoma"/>
                <a:sym typeface="Tahoma"/>
              </a:rPr>
              <a:t>Build a small greenhouse with the help of authorized person and teachers</a:t>
            </a:r>
            <a:endParaRPr sz="2800">
              <a:latin typeface="Tahoma"/>
              <a:ea typeface="Tahoma"/>
              <a:cs typeface="Tahoma"/>
              <a:sym typeface="Tahoma"/>
            </a:endParaRPr>
          </a:p>
          <a:p>
            <a:pPr indent="0" lvl="0" marL="0" rtl="0" algn="l">
              <a:lnSpc>
                <a:spcPct val="100000"/>
              </a:lnSpc>
              <a:spcBef>
                <a:spcPts val="0"/>
              </a:spcBef>
              <a:spcAft>
                <a:spcPts val="0"/>
              </a:spcAft>
              <a:buSzPct val="117647"/>
              <a:buNone/>
            </a:pPr>
            <a:r>
              <a:t/>
            </a:r>
            <a:endParaRPr sz="2800">
              <a:latin typeface="Tahoma"/>
              <a:ea typeface="Tahoma"/>
              <a:cs typeface="Tahoma"/>
              <a:sym typeface="Tahoma"/>
            </a:endParaRPr>
          </a:p>
          <a:p>
            <a:pPr indent="0" lvl="0" marL="0" rtl="0" algn="l">
              <a:lnSpc>
                <a:spcPct val="100000"/>
              </a:lnSpc>
              <a:spcBef>
                <a:spcPts val="0"/>
              </a:spcBef>
              <a:spcAft>
                <a:spcPts val="0"/>
              </a:spcAft>
              <a:buSzPct val="117647"/>
              <a:buNone/>
            </a:pPr>
            <a:r>
              <a:rPr lang="tr-TR" sz="2800">
                <a:latin typeface="Tahoma"/>
                <a:ea typeface="Tahoma"/>
                <a:cs typeface="Tahoma"/>
                <a:sym typeface="Tahoma"/>
              </a:rPr>
              <a:t>Students are divided into groups and assigned</a:t>
            </a:r>
            <a:endParaRPr sz="2800">
              <a:latin typeface="Tahoma"/>
              <a:ea typeface="Tahoma"/>
              <a:cs typeface="Tahoma"/>
              <a:sym typeface="Tahoma"/>
            </a:endParaRPr>
          </a:p>
          <a:p>
            <a:pPr indent="0" lvl="0" marL="0" rtl="0" algn="l">
              <a:lnSpc>
                <a:spcPct val="100000"/>
              </a:lnSpc>
              <a:spcBef>
                <a:spcPts val="0"/>
              </a:spcBef>
              <a:spcAft>
                <a:spcPts val="0"/>
              </a:spcAft>
              <a:buSzPct val="117647"/>
              <a:buNone/>
            </a:pPr>
            <a:r>
              <a:t/>
            </a:r>
            <a:endParaRPr sz="2800">
              <a:latin typeface="Tahoma"/>
              <a:ea typeface="Tahoma"/>
              <a:cs typeface="Tahoma"/>
              <a:sym typeface="Tahoma"/>
            </a:endParaRPr>
          </a:p>
          <a:p>
            <a:pPr indent="0" lvl="0" marL="0" rtl="0" algn="l">
              <a:lnSpc>
                <a:spcPct val="100000"/>
              </a:lnSpc>
              <a:spcBef>
                <a:spcPts val="0"/>
              </a:spcBef>
              <a:spcAft>
                <a:spcPts val="0"/>
              </a:spcAft>
              <a:buSzPct val="117647"/>
              <a:buNone/>
            </a:pPr>
            <a:r>
              <a:rPr lang="tr-TR" sz="2800">
                <a:latin typeface="Tahoma"/>
                <a:ea typeface="Tahoma"/>
                <a:cs typeface="Tahoma"/>
                <a:sym typeface="Tahoma"/>
              </a:rPr>
              <a:t>Create and complete a small greenhouse sample</a:t>
            </a:r>
            <a:endParaRPr sz="2800">
              <a:latin typeface="Tahoma"/>
              <a:ea typeface="Tahoma"/>
              <a:cs typeface="Tahoma"/>
              <a:sym typeface="Tahoma"/>
            </a:endParaRPr>
          </a:p>
          <a:p>
            <a:pPr indent="0" lvl="0" marL="0" rtl="0" algn="l">
              <a:lnSpc>
                <a:spcPct val="100000"/>
              </a:lnSpc>
              <a:spcBef>
                <a:spcPts val="0"/>
              </a:spcBef>
              <a:spcAft>
                <a:spcPts val="0"/>
              </a:spcAft>
              <a:buSzPct val="117647"/>
              <a:buNone/>
            </a:pPr>
            <a:r>
              <a:t/>
            </a:r>
            <a:endParaRPr sz="2800">
              <a:latin typeface="Tahoma"/>
              <a:ea typeface="Tahoma"/>
              <a:cs typeface="Tahoma"/>
              <a:sym typeface="Tahoma"/>
            </a:endParaRPr>
          </a:p>
          <a:p>
            <a:pPr indent="0" lvl="0" marL="0" rtl="0" algn="l">
              <a:lnSpc>
                <a:spcPct val="100000"/>
              </a:lnSpc>
              <a:spcBef>
                <a:spcPts val="0"/>
              </a:spcBef>
              <a:spcAft>
                <a:spcPts val="0"/>
              </a:spcAft>
              <a:buSzPct val="117647"/>
              <a:buNone/>
            </a:pPr>
            <a:r>
              <a:rPr lang="tr-TR" sz="2800">
                <a:latin typeface="Tahoma"/>
                <a:ea typeface="Tahoma"/>
                <a:cs typeface="Tahoma"/>
                <a:sym typeface="Tahoma"/>
              </a:rPr>
              <a:t>They return to school with the greenhouse sample</a:t>
            </a:r>
            <a:endParaRPr sz="2800">
              <a:latin typeface="Tahoma"/>
              <a:ea typeface="Tahoma"/>
              <a:cs typeface="Tahoma"/>
              <a:sym typeface="Tahoma"/>
            </a:endParaRPr>
          </a:p>
          <a:p>
            <a:pPr indent="-279400" lvl="0" marL="457200" rtl="0" algn="l">
              <a:lnSpc>
                <a:spcPct val="100000"/>
              </a:lnSpc>
              <a:spcBef>
                <a:spcPts val="0"/>
              </a:spcBef>
              <a:spcAft>
                <a:spcPts val="0"/>
              </a:spcAft>
              <a:buSzPct val="117647"/>
              <a:buFont typeface="Noto Sans Symbols"/>
              <a:buNone/>
            </a:pPr>
            <a:r>
              <a:t/>
            </a:r>
            <a:endParaRPr sz="2800">
              <a:latin typeface="Tahoma"/>
              <a:ea typeface="Tahoma"/>
              <a:cs typeface="Tahoma"/>
              <a:sym typeface="Tahoma"/>
            </a:endParaRPr>
          </a:p>
          <a:p>
            <a:pPr indent="-279400" lvl="0" marL="457200" rtl="0" algn="l">
              <a:lnSpc>
                <a:spcPct val="100000"/>
              </a:lnSpc>
              <a:spcBef>
                <a:spcPts val="0"/>
              </a:spcBef>
              <a:spcAft>
                <a:spcPts val="0"/>
              </a:spcAft>
              <a:buSzPct val="117647"/>
              <a:buFont typeface="Noto Sans Symbols"/>
              <a:buNone/>
            </a:pPr>
            <a:r>
              <a:t/>
            </a:r>
            <a:endParaRPr sz="2800">
              <a:latin typeface="Tahoma"/>
              <a:ea typeface="Tahoma"/>
              <a:cs typeface="Tahoma"/>
              <a:sym typeface="Tahoma"/>
            </a:endParaRPr>
          </a:p>
          <a:p>
            <a:pPr indent="-279400" lvl="0" marL="457200" rtl="0" algn="l">
              <a:lnSpc>
                <a:spcPct val="100000"/>
              </a:lnSpc>
              <a:spcBef>
                <a:spcPts val="0"/>
              </a:spcBef>
              <a:spcAft>
                <a:spcPts val="0"/>
              </a:spcAft>
              <a:buSzPct val="117647"/>
              <a:buFont typeface="Noto Sans Symbols"/>
              <a:buNone/>
            </a:pPr>
            <a:r>
              <a:t/>
            </a:r>
            <a:endParaRPr sz="2800">
              <a:latin typeface="Tahoma"/>
              <a:ea typeface="Tahoma"/>
              <a:cs typeface="Tahoma"/>
              <a:sym typeface="Tahoma"/>
            </a:endParaRPr>
          </a:p>
          <a:p>
            <a:pPr indent="-279400" lvl="0" marL="457200" rtl="0" algn="l">
              <a:lnSpc>
                <a:spcPct val="100000"/>
              </a:lnSpc>
              <a:spcBef>
                <a:spcPts val="0"/>
              </a:spcBef>
              <a:spcAft>
                <a:spcPts val="0"/>
              </a:spcAft>
              <a:buSzPct val="117647"/>
              <a:buFont typeface="Noto Sans Symbols"/>
              <a:buNone/>
            </a:pPr>
            <a:r>
              <a:t/>
            </a:r>
            <a:endParaRPr sz="2800">
              <a:latin typeface="Tahoma"/>
              <a:ea typeface="Tahoma"/>
              <a:cs typeface="Tahoma"/>
              <a:sym typeface="Tahoma"/>
            </a:endParaRPr>
          </a:p>
          <a:p>
            <a:pPr indent="-279400" lvl="0" marL="457200" rtl="0" algn="l">
              <a:lnSpc>
                <a:spcPct val="100000"/>
              </a:lnSpc>
              <a:spcBef>
                <a:spcPts val="0"/>
              </a:spcBef>
              <a:spcAft>
                <a:spcPts val="0"/>
              </a:spcAft>
              <a:buSzPct val="117647"/>
              <a:buFont typeface="Noto Sans Symbols"/>
              <a:buNone/>
            </a:pPr>
            <a:r>
              <a:t/>
            </a:r>
            <a:endParaRPr sz="2800">
              <a:latin typeface="Tahoma"/>
              <a:ea typeface="Tahoma"/>
              <a:cs typeface="Tahoma"/>
              <a:sym typeface="Tahoma"/>
            </a:endParaRPr>
          </a:p>
          <a:p>
            <a:pPr indent="-165100" lvl="0" marL="342900" rtl="0" algn="l">
              <a:lnSpc>
                <a:spcPct val="100000"/>
              </a:lnSpc>
              <a:spcBef>
                <a:spcPts val="0"/>
              </a:spcBef>
              <a:spcAft>
                <a:spcPts val="0"/>
              </a:spcAft>
              <a:buSzPct val="117647"/>
              <a:buNone/>
            </a:pPr>
            <a:r>
              <a:t/>
            </a:r>
            <a:endParaRPr sz="2800">
              <a:latin typeface="Tahoma"/>
              <a:ea typeface="Tahoma"/>
              <a:cs typeface="Tahoma"/>
              <a:sym typeface="Tahoma"/>
            </a:endParaRPr>
          </a:p>
        </p:txBody>
      </p:sp>
      <p:pic>
        <p:nvPicPr>
          <p:cNvPr descr="C:\Users\pelingulgor\Desktop\SCHOOL TO FARM - DERS MODULU 1 ÇALIŞMA\shutterstock_1139511953 [Dönüştürülmüş]-01.jpg" id="177" name="Google Shape;177;p28"/>
          <p:cNvPicPr preferRelativeResize="0"/>
          <p:nvPr/>
        </p:nvPicPr>
        <p:blipFill rotWithShape="1">
          <a:blip r:embed="rId3">
            <a:alphaModFix/>
          </a:blip>
          <a:srcRect b="10735" l="25948" r="61575" t="73899"/>
          <a:stretch/>
        </p:blipFill>
        <p:spPr>
          <a:xfrm>
            <a:off x="716200" y="2962681"/>
            <a:ext cx="479235" cy="495927"/>
          </a:xfrm>
          <a:prstGeom prst="rect">
            <a:avLst/>
          </a:prstGeom>
          <a:noFill/>
          <a:ln>
            <a:noFill/>
          </a:ln>
        </p:spPr>
      </p:pic>
      <p:pic>
        <p:nvPicPr>
          <p:cNvPr descr="C:\Users\pelingulgor\Desktop\SCHOOL TO FARM - DERS MODULU 1 ÇALIŞMA\shutterstock_1139511953 [Dönüştürülmüş]-01.jpg" id="178" name="Google Shape;178;p28"/>
          <p:cNvPicPr preferRelativeResize="0"/>
          <p:nvPr/>
        </p:nvPicPr>
        <p:blipFill rotWithShape="1">
          <a:blip r:embed="rId3">
            <a:alphaModFix/>
          </a:blip>
          <a:srcRect b="10735" l="25948" r="61575" t="73899"/>
          <a:stretch/>
        </p:blipFill>
        <p:spPr>
          <a:xfrm>
            <a:off x="721299" y="3476406"/>
            <a:ext cx="479235" cy="495927"/>
          </a:xfrm>
          <a:prstGeom prst="rect">
            <a:avLst/>
          </a:prstGeom>
          <a:noFill/>
          <a:ln>
            <a:noFill/>
          </a:ln>
        </p:spPr>
      </p:pic>
      <p:pic>
        <p:nvPicPr>
          <p:cNvPr descr="C:\Users\pelingulgor\Desktop\SCHOOL TO FARM - DERS MODULU 1 ÇALIŞMA\shutterstock_1139511953 [Dönüştürülmüş]-01.jpg" id="179" name="Google Shape;179;p28"/>
          <p:cNvPicPr preferRelativeResize="0"/>
          <p:nvPr/>
        </p:nvPicPr>
        <p:blipFill rotWithShape="1">
          <a:blip r:embed="rId3">
            <a:alphaModFix/>
          </a:blip>
          <a:srcRect b="10735" l="25948" r="61575" t="73899"/>
          <a:stretch/>
        </p:blipFill>
        <p:spPr>
          <a:xfrm>
            <a:off x="708517" y="4046539"/>
            <a:ext cx="479235" cy="495927"/>
          </a:xfrm>
          <a:prstGeom prst="rect">
            <a:avLst/>
          </a:prstGeom>
          <a:noFill/>
          <a:ln>
            <a:noFill/>
          </a:ln>
        </p:spPr>
      </p:pic>
      <p:pic>
        <p:nvPicPr>
          <p:cNvPr descr="C:\Users\pelingulgor\Desktop\SCHOOL TO FARM - DERS MODULU 1 ÇALIŞMA\shutterstock_1139511953 [Dönüştürülmüş]-01.jpg" id="180" name="Google Shape;180;p28"/>
          <p:cNvPicPr preferRelativeResize="0"/>
          <p:nvPr/>
        </p:nvPicPr>
        <p:blipFill rotWithShape="1">
          <a:blip r:embed="rId3">
            <a:alphaModFix/>
          </a:blip>
          <a:srcRect b="10735" l="25948" r="61575" t="73899"/>
          <a:stretch/>
        </p:blipFill>
        <p:spPr>
          <a:xfrm>
            <a:off x="716200" y="4585067"/>
            <a:ext cx="479235" cy="495927"/>
          </a:xfrm>
          <a:prstGeom prst="rect">
            <a:avLst/>
          </a:prstGeom>
          <a:noFill/>
          <a:ln>
            <a:noFill/>
          </a:ln>
        </p:spPr>
      </p:pic>
      <p:pic>
        <p:nvPicPr>
          <p:cNvPr descr="C:\Users\pelingulgor\Desktop\SCHOOL TO FARM - DERS MODULU 1 ÇALIŞMA\shutterstock_1139511953 [Dönüştürülmüş]-01.jpg" id="181" name="Google Shape;181;p28"/>
          <p:cNvPicPr preferRelativeResize="0"/>
          <p:nvPr/>
        </p:nvPicPr>
        <p:blipFill rotWithShape="1">
          <a:blip r:embed="rId3">
            <a:alphaModFix/>
          </a:blip>
          <a:srcRect b="10735" l="25948" r="61575" t="73899"/>
          <a:stretch/>
        </p:blipFill>
        <p:spPr>
          <a:xfrm>
            <a:off x="721299" y="5183193"/>
            <a:ext cx="479235" cy="49592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pic>
        <p:nvPicPr>
          <p:cNvPr id="186" name="Google Shape;186;p29"/>
          <p:cNvPicPr preferRelativeResize="0"/>
          <p:nvPr/>
        </p:nvPicPr>
        <p:blipFill rotWithShape="1">
          <a:blip r:embed="rId3">
            <a:alphaModFix/>
          </a:blip>
          <a:srcRect b="0" l="0" r="0" t="0"/>
          <a:stretch/>
        </p:blipFill>
        <p:spPr>
          <a:xfrm>
            <a:off x="299951" y="248854"/>
            <a:ext cx="4076072" cy="3057054"/>
          </a:xfrm>
          <a:prstGeom prst="rect">
            <a:avLst/>
          </a:prstGeom>
          <a:noFill/>
          <a:ln>
            <a:noFill/>
          </a:ln>
        </p:spPr>
      </p:pic>
      <p:pic>
        <p:nvPicPr>
          <p:cNvPr id="187" name="Google Shape;187;p29"/>
          <p:cNvPicPr preferRelativeResize="0"/>
          <p:nvPr/>
        </p:nvPicPr>
        <p:blipFill rotWithShape="1">
          <a:blip r:embed="rId4">
            <a:alphaModFix/>
          </a:blip>
          <a:srcRect b="0" l="0" r="0" t="0"/>
          <a:stretch/>
        </p:blipFill>
        <p:spPr>
          <a:xfrm>
            <a:off x="6301773" y="248854"/>
            <a:ext cx="4585581" cy="3057054"/>
          </a:xfrm>
          <a:prstGeom prst="rect">
            <a:avLst/>
          </a:prstGeom>
          <a:noFill/>
          <a:ln>
            <a:noFill/>
          </a:ln>
        </p:spPr>
      </p:pic>
      <p:pic>
        <p:nvPicPr>
          <p:cNvPr id="188" name="Google Shape;188;p29"/>
          <p:cNvPicPr preferRelativeResize="0"/>
          <p:nvPr/>
        </p:nvPicPr>
        <p:blipFill rotWithShape="1">
          <a:blip r:embed="rId5">
            <a:alphaModFix/>
          </a:blip>
          <a:srcRect b="0" l="0" r="0" t="0"/>
          <a:stretch/>
        </p:blipFill>
        <p:spPr>
          <a:xfrm>
            <a:off x="4039436" y="3429000"/>
            <a:ext cx="3190317" cy="319031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p30"/>
          <p:cNvSpPr txBox="1"/>
          <p:nvPr>
            <p:ph type="title"/>
          </p:nvPr>
        </p:nvSpPr>
        <p:spPr>
          <a:xfrm>
            <a:off x="632144" y="93663"/>
            <a:ext cx="10692765" cy="11430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rgbClr val="7E3DBC"/>
              </a:buClr>
              <a:buSzPct val="111111"/>
              <a:buNone/>
            </a:pPr>
            <a:r>
              <a:rPr b="1" lang="tr-TR">
                <a:solidFill>
                  <a:srgbClr val="7E3DBC"/>
                </a:solidFill>
                <a:latin typeface="Tahoma"/>
                <a:ea typeface="Tahoma"/>
                <a:cs typeface="Tahoma"/>
                <a:sym typeface="Tahoma"/>
              </a:rPr>
              <a:t>Lesson Plan 2: </a:t>
            </a:r>
            <a:br>
              <a:rPr b="1" lang="tr-TR">
                <a:solidFill>
                  <a:srgbClr val="7E3DBC"/>
                </a:solidFill>
                <a:latin typeface="Tahoma"/>
                <a:ea typeface="Tahoma"/>
                <a:cs typeface="Tahoma"/>
                <a:sym typeface="Tahoma"/>
              </a:rPr>
            </a:br>
            <a:r>
              <a:rPr b="1" lang="tr-TR">
                <a:solidFill>
                  <a:srgbClr val="7E3DBC"/>
                </a:solidFill>
                <a:latin typeface="Tahoma"/>
                <a:ea typeface="Tahoma"/>
                <a:cs typeface="Tahoma"/>
                <a:sym typeface="Tahoma"/>
              </a:rPr>
              <a:t>LITTLE HANDS GREENHOUSE</a:t>
            </a:r>
            <a:endParaRPr/>
          </a:p>
        </p:txBody>
      </p:sp>
      <p:sp>
        <p:nvSpPr>
          <p:cNvPr id="194" name="Google Shape;194;p30"/>
          <p:cNvSpPr txBox="1"/>
          <p:nvPr>
            <p:ph idx="1" type="body"/>
          </p:nvPr>
        </p:nvSpPr>
        <p:spPr>
          <a:xfrm>
            <a:off x="241730" y="1600204"/>
            <a:ext cx="6947695" cy="4525963"/>
          </a:xfrm>
          <a:prstGeom prst="rect">
            <a:avLst/>
          </a:prstGeom>
          <a:noFill/>
          <a:ln>
            <a:noFill/>
          </a:ln>
        </p:spPr>
        <p:txBody>
          <a:bodyPr anchorCtr="0" anchor="t" bIns="45700" lIns="91425" spcFirstLastPara="1" rIns="91425" wrap="square" tIns="45700">
            <a:normAutofit/>
          </a:bodyPr>
          <a:lstStyle/>
          <a:p>
            <a:pPr indent="-342900" lvl="0" marL="342900" rtl="0" algn="l">
              <a:lnSpc>
                <a:spcPct val="100000"/>
              </a:lnSpc>
              <a:spcBef>
                <a:spcPts val="0"/>
              </a:spcBef>
              <a:spcAft>
                <a:spcPts val="0"/>
              </a:spcAft>
              <a:buSzPts val="2800"/>
              <a:buChar char="•"/>
            </a:pPr>
            <a:r>
              <a:rPr b="1" lang="tr-TR" sz="2400">
                <a:latin typeface="Tahoma"/>
                <a:ea typeface="Tahoma"/>
                <a:cs typeface="Tahoma"/>
                <a:sym typeface="Tahoma"/>
              </a:rPr>
              <a:t>Purpose / Learning objectives:</a:t>
            </a:r>
            <a:endParaRPr/>
          </a:p>
          <a:p>
            <a:pPr indent="-165100" lvl="0" marL="342900" rtl="0" algn="l">
              <a:lnSpc>
                <a:spcPct val="100000"/>
              </a:lnSpc>
              <a:spcBef>
                <a:spcPts val="0"/>
              </a:spcBef>
              <a:spcAft>
                <a:spcPts val="0"/>
              </a:spcAft>
              <a:buSzPts val="2800"/>
              <a:buNone/>
            </a:pPr>
            <a:r>
              <a:t/>
            </a:r>
            <a:endParaRPr b="1" sz="2400">
              <a:latin typeface="Tahoma"/>
              <a:ea typeface="Tahoma"/>
              <a:cs typeface="Tahoma"/>
              <a:sym typeface="Tahoma"/>
            </a:endParaRPr>
          </a:p>
          <a:p>
            <a:pPr indent="0" lvl="0" marL="114300" rtl="0" algn="l">
              <a:lnSpc>
                <a:spcPct val="100000"/>
              </a:lnSpc>
              <a:spcBef>
                <a:spcPts val="360"/>
              </a:spcBef>
              <a:spcAft>
                <a:spcPts val="0"/>
              </a:spcAft>
              <a:buSzPts val="1800"/>
              <a:buNone/>
            </a:pPr>
            <a:r>
              <a:rPr lang="tr-TR" sz="2400">
                <a:latin typeface="Tahoma"/>
                <a:ea typeface="Tahoma"/>
                <a:cs typeface="Tahoma"/>
                <a:sym typeface="Tahoma"/>
              </a:rPr>
              <a:t>	Students learn the concepts of greenhouse and greenhouse cultivation</a:t>
            </a:r>
            <a:endParaRPr sz="2400">
              <a:latin typeface="Tahoma"/>
              <a:ea typeface="Tahoma"/>
              <a:cs typeface="Tahoma"/>
              <a:sym typeface="Tahoma"/>
            </a:endParaRPr>
          </a:p>
          <a:p>
            <a:pPr indent="0" lvl="0" marL="114300" rtl="0" algn="l">
              <a:lnSpc>
                <a:spcPct val="100000"/>
              </a:lnSpc>
              <a:spcBef>
                <a:spcPts val="360"/>
              </a:spcBef>
              <a:spcAft>
                <a:spcPts val="0"/>
              </a:spcAft>
              <a:buSzPts val="1800"/>
              <a:buNone/>
            </a:pPr>
            <a:r>
              <a:t/>
            </a:r>
            <a:endParaRPr sz="2400">
              <a:latin typeface="Tahoma"/>
              <a:ea typeface="Tahoma"/>
              <a:cs typeface="Tahoma"/>
              <a:sym typeface="Tahoma"/>
            </a:endParaRPr>
          </a:p>
          <a:p>
            <a:pPr indent="0" lvl="0" marL="114300" rtl="0" algn="l">
              <a:lnSpc>
                <a:spcPct val="100000"/>
              </a:lnSpc>
              <a:spcBef>
                <a:spcPts val="360"/>
              </a:spcBef>
              <a:spcAft>
                <a:spcPts val="0"/>
              </a:spcAft>
              <a:buSzPts val="1800"/>
              <a:buNone/>
            </a:pPr>
            <a:r>
              <a:rPr lang="tr-TR" sz="2400">
                <a:latin typeface="Tahoma"/>
                <a:ea typeface="Tahoma"/>
                <a:cs typeface="Tahoma"/>
                <a:sym typeface="Tahoma"/>
              </a:rPr>
              <a:t>         By sprouting seeds in the greenhouse, they assimilate the use of the greenhouse</a:t>
            </a:r>
            <a:endParaRPr sz="2400">
              <a:latin typeface="Tahoma"/>
              <a:ea typeface="Tahoma"/>
              <a:cs typeface="Tahoma"/>
              <a:sym typeface="Tahoma"/>
            </a:endParaRPr>
          </a:p>
          <a:p>
            <a:pPr indent="-165100" lvl="0" marL="342900" rtl="0" algn="l">
              <a:lnSpc>
                <a:spcPct val="100000"/>
              </a:lnSpc>
              <a:spcBef>
                <a:spcPts val="0"/>
              </a:spcBef>
              <a:spcAft>
                <a:spcPts val="0"/>
              </a:spcAft>
              <a:buSzPts val="2800"/>
              <a:buNone/>
            </a:pPr>
            <a:r>
              <a:t/>
            </a:r>
            <a:endParaRPr sz="2800">
              <a:latin typeface="Tahoma"/>
              <a:ea typeface="Tahoma"/>
              <a:cs typeface="Tahoma"/>
              <a:sym typeface="Tahoma"/>
            </a:endParaRPr>
          </a:p>
        </p:txBody>
      </p:sp>
      <p:pic>
        <p:nvPicPr>
          <p:cNvPr id="195" name="Google Shape;195;p30"/>
          <p:cNvPicPr preferRelativeResize="0"/>
          <p:nvPr/>
        </p:nvPicPr>
        <p:blipFill rotWithShape="1">
          <a:blip r:embed="rId3">
            <a:alphaModFix/>
          </a:blip>
          <a:srcRect b="0" l="0" r="0" t="0"/>
          <a:stretch/>
        </p:blipFill>
        <p:spPr>
          <a:xfrm>
            <a:off x="7040296" y="1309337"/>
            <a:ext cx="4778822" cy="3948459"/>
          </a:xfrm>
          <a:prstGeom prst="rect">
            <a:avLst/>
          </a:prstGeom>
          <a:noFill/>
          <a:ln>
            <a:noFill/>
          </a:ln>
        </p:spPr>
      </p:pic>
      <p:pic>
        <p:nvPicPr>
          <p:cNvPr descr="C:\Users\pelingulgor\Desktop\SCHOOL TO FARM - DERS MODULU 1 ÇALIŞMA\shutterstock_1139511953 [Dönüştürülmüş]-01.jpg" id="196" name="Google Shape;196;p30"/>
          <p:cNvPicPr preferRelativeResize="0"/>
          <p:nvPr/>
        </p:nvPicPr>
        <p:blipFill rotWithShape="1">
          <a:blip r:embed="rId4">
            <a:alphaModFix/>
          </a:blip>
          <a:srcRect b="29404" l="78394" r="9087" t="54390"/>
          <a:stretch/>
        </p:blipFill>
        <p:spPr>
          <a:xfrm>
            <a:off x="374940" y="2340063"/>
            <a:ext cx="427925" cy="465363"/>
          </a:xfrm>
          <a:prstGeom prst="rect">
            <a:avLst/>
          </a:prstGeom>
          <a:noFill/>
          <a:ln>
            <a:noFill/>
          </a:ln>
        </p:spPr>
      </p:pic>
      <p:pic>
        <p:nvPicPr>
          <p:cNvPr descr="C:\Users\pelingulgor\Desktop\SCHOOL TO FARM - DERS MODULU 1 ÇALIŞMA\shutterstock_1139511953 [Dönüştürülmüş]-01.jpg" id="197" name="Google Shape;197;p30"/>
          <p:cNvPicPr preferRelativeResize="0"/>
          <p:nvPr/>
        </p:nvPicPr>
        <p:blipFill rotWithShape="1">
          <a:blip r:embed="rId4">
            <a:alphaModFix/>
          </a:blip>
          <a:srcRect b="29404" l="78394" r="9087" t="54390"/>
          <a:stretch/>
        </p:blipFill>
        <p:spPr>
          <a:xfrm>
            <a:off x="491840" y="3514137"/>
            <a:ext cx="427925" cy="46536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31"/>
          <p:cNvSpPr txBox="1"/>
          <p:nvPr>
            <p:ph type="title"/>
          </p:nvPr>
        </p:nvSpPr>
        <p:spPr>
          <a:xfrm>
            <a:off x="594044" y="274638"/>
            <a:ext cx="10692765" cy="11430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rgbClr val="7E3DBC"/>
              </a:buClr>
              <a:buSzPct val="111111"/>
              <a:buNone/>
            </a:pPr>
            <a:r>
              <a:rPr b="1" lang="tr-TR">
                <a:solidFill>
                  <a:srgbClr val="7E3DBC"/>
                </a:solidFill>
                <a:latin typeface="Tahoma"/>
                <a:ea typeface="Tahoma"/>
                <a:cs typeface="Tahoma"/>
                <a:sym typeface="Tahoma"/>
              </a:rPr>
              <a:t>Lesson Plan 2: </a:t>
            </a:r>
            <a:br>
              <a:rPr b="1" lang="tr-TR">
                <a:solidFill>
                  <a:srgbClr val="7E3DBC"/>
                </a:solidFill>
                <a:latin typeface="Tahoma"/>
                <a:ea typeface="Tahoma"/>
                <a:cs typeface="Tahoma"/>
                <a:sym typeface="Tahoma"/>
              </a:rPr>
            </a:br>
            <a:r>
              <a:rPr b="1" lang="tr-TR">
                <a:solidFill>
                  <a:srgbClr val="7E3DBC"/>
                </a:solidFill>
                <a:latin typeface="Tahoma"/>
                <a:ea typeface="Tahoma"/>
                <a:cs typeface="Tahoma"/>
                <a:sym typeface="Tahoma"/>
              </a:rPr>
              <a:t>LITTLE HANDS GREENHOUSE</a:t>
            </a:r>
            <a:endParaRPr/>
          </a:p>
        </p:txBody>
      </p:sp>
      <p:sp>
        <p:nvSpPr>
          <p:cNvPr id="203" name="Google Shape;203;p31"/>
          <p:cNvSpPr txBox="1"/>
          <p:nvPr>
            <p:ph idx="1" type="body"/>
          </p:nvPr>
        </p:nvSpPr>
        <p:spPr>
          <a:xfrm>
            <a:off x="682430" y="1647501"/>
            <a:ext cx="7433675" cy="4525963"/>
          </a:xfrm>
          <a:prstGeom prst="rect">
            <a:avLst/>
          </a:prstGeom>
          <a:noFill/>
          <a:ln>
            <a:noFill/>
          </a:ln>
        </p:spPr>
        <p:txBody>
          <a:bodyPr anchorCtr="0" anchor="t" bIns="45700" lIns="91425" spcFirstLastPara="1" rIns="91425" wrap="square" tIns="45700">
            <a:normAutofit/>
          </a:bodyPr>
          <a:lstStyle/>
          <a:p>
            <a:pPr indent="-342900" lvl="0" marL="342900" rtl="0" algn="l">
              <a:lnSpc>
                <a:spcPct val="100000"/>
              </a:lnSpc>
              <a:spcBef>
                <a:spcPts val="0"/>
              </a:spcBef>
              <a:spcAft>
                <a:spcPts val="0"/>
              </a:spcAft>
              <a:buSzPts val="2800"/>
              <a:buChar char="•"/>
            </a:pPr>
            <a:r>
              <a:rPr b="1" lang="tr-TR" sz="2400">
                <a:latin typeface="Tahoma"/>
                <a:ea typeface="Tahoma"/>
                <a:cs typeface="Tahoma"/>
                <a:sym typeface="Tahoma"/>
              </a:rPr>
              <a:t>Intersecting objectives:</a:t>
            </a:r>
            <a:endParaRPr/>
          </a:p>
          <a:p>
            <a:pPr indent="-165100" lvl="0" marL="342900" rtl="0" algn="l">
              <a:lnSpc>
                <a:spcPct val="100000"/>
              </a:lnSpc>
              <a:spcBef>
                <a:spcPts val="0"/>
              </a:spcBef>
              <a:spcAft>
                <a:spcPts val="0"/>
              </a:spcAft>
              <a:buSzPts val="2800"/>
              <a:buNone/>
            </a:pPr>
            <a:r>
              <a:t/>
            </a:r>
            <a:endParaRPr b="1" sz="2400">
              <a:latin typeface="Tahoma"/>
              <a:ea typeface="Tahoma"/>
              <a:cs typeface="Tahoma"/>
              <a:sym typeface="Tahoma"/>
            </a:endParaRPr>
          </a:p>
          <a:p>
            <a:pPr indent="0" lvl="0" marL="114300" rtl="0" algn="l">
              <a:lnSpc>
                <a:spcPct val="100000"/>
              </a:lnSpc>
              <a:spcBef>
                <a:spcPts val="360"/>
              </a:spcBef>
              <a:spcAft>
                <a:spcPts val="0"/>
              </a:spcAft>
              <a:buSzPts val="1800"/>
              <a:buNone/>
            </a:pPr>
            <a:r>
              <a:rPr lang="tr-TR" sz="2000">
                <a:latin typeface="Tahoma"/>
                <a:ea typeface="Tahoma"/>
                <a:cs typeface="Tahoma"/>
                <a:sym typeface="Tahoma"/>
              </a:rPr>
              <a:t>They touch on geometry concepts while learning about greenhouse types</a:t>
            </a:r>
            <a:endParaRPr sz="2000">
              <a:latin typeface="Tahoma"/>
              <a:ea typeface="Tahoma"/>
              <a:cs typeface="Tahoma"/>
              <a:sym typeface="Tahoma"/>
            </a:endParaRPr>
          </a:p>
          <a:p>
            <a:pPr indent="0" lvl="0" marL="114300" rtl="0" algn="l">
              <a:lnSpc>
                <a:spcPct val="100000"/>
              </a:lnSpc>
              <a:spcBef>
                <a:spcPts val="360"/>
              </a:spcBef>
              <a:spcAft>
                <a:spcPts val="0"/>
              </a:spcAft>
              <a:buSzPts val="1800"/>
              <a:buNone/>
            </a:pPr>
            <a:r>
              <a:t/>
            </a:r>
            <a:endParaRPr sz="2000">
              <a:latin typeface="Tahoma"/>
              <a:ea typeface="Tahoma"/>
              <a:cs typeface="Tahoma"/>
              <a:sym typeface="Tahoma"/>
            </a:endParaRPr>
          </a:p>
          <a:p>
            <a:pPr indent="0" lvl="0" marL="114300" rtl="0" algn="l">
              <a:lnSpc>
                <a:spcPct val="100000"/>
              </a:lnSpc>
              <a:spcBef>
                <a:spcPts val="360"/>
              </a:spcBef>
              <a:spcAft>
                <a:spcPts val="0"/>
              </a:spcAft>
              <a:buSzPts val="1800"/>
              <a:buNone/>
            </a:pPr>
            <a:r>
              <a:rPr lang="tr-TR" sz="2000">
                <a:latin typeface="Tahoma"/>
                <a:ea typeface="Tahoma"/>
                <a:cs typeface="Tahoma"/>
                <a:sym typeface="Tahoma"/>
              </a:rPr>
              <a:t>They learn about seeds and seed types</a:t>
            </a:r>
            <a:endParaRPr sz="2000">
              <a:latin typeface="Tahoma"/>
              <a:ea typeface="Tahoma"/>
              <a:cs typeface="Tahoma"/>
              <a:sym typeface="Tahoma"/>
            </a:endParaRPr>
          </a:p>
          <a:p>
            <a:pPr indent="0" lvl="0" marL="114300" rtl="0" algn="l">
              <a:lnSpc>
                <a:spcPct val="100000"/>
              </a:lnSpc>
              <a:spcBef>
                <a:spcPts val="360"/>
              </a:spcBef>
              <a:spcAft>
                <a:spcPts val="0"/>
              </a:spcAft>
              <a:buSzPts val="1800"/>
              <a:buNone/>
            </a:pPr>
            <a:r>
              <a:t/>
            </a:r>
            <a:endParaRPr sz="2000">
              <a:latin typeface="Tahoma"/>
              <a:ea typeface="Tahoma"/>
              <a:cs typeface="Tahoma"/>
              <a:sym typeface="Tahoma"/>
            </a:endParaRPr>
          </a:p>
          <a:p>
            <a:pPr indent="0" lvl="0" marL="114300" rtl="0" algn="l">
              <a:lnSpc>
                <a:spcPct val="100000"/>
              </a:lnSpc>
              <a:spcBef>
                <a:spcPts val="360"/>
              </a:spcBef>
              <a:spcAft>
                <a:spcPts val="0"/>
              </a:spcAft>
              <a:buSzPts val="1800"/>
              <a:buNone/>
            </a:pPr>
            <a:r>
              <a:rPr lang="tr-TR" sz="2000">
                <a:latin typeface="Tahoma"/>
                <a:ea typeface="Tahoma"/>
                <a:cs typeface="Tahoma"/>
                <a:sym typeface="Tahoma"/>
              </a:rPr>
              <a:t>They observe the production process of food through the sprouting stage</a:t>
            </a:r>
            <a:endParaRPr sz="2000">
              <a:latin typeface="Tahoma"/>
              <a:ea typeface="Tahoma"/>
              <a:cs typeface="Tahoma"/>
              <a:sym typeface="Tahoma"/>
            </a:endParaRPr>
          </a:p>
        </p:txBody>
      </p:sp>
      <p:pic>
        <p:nvPicPr>
          <p:cNvPr id="204" name="Google Shape;204;p31"/>
          <p:cNvPicPr preferRelativeResize="0"/>
          <p:nvPr/>
        </p:nvPicPr>
        <p:blipFill rotWithShape="1">
          <a:blip r:embed="rId3">
            <a:alphaModFix/>
          </a:blip>
          <a:srcRect b="0" l="0" r="0" t="0"/>
          <a:stretch/>
        </p:blipFill>
        <p:spPr>
          <a:xfrm>
            <a:off x="8490583" y="1659166"/>
            <a:ext cx="3017309" cy="4525963"/>
          </a:xfrm>
          <a:prstGeom prst="rect">
            <a:avLst/>
          </a:prstGeom>
          <a:noFill/>
          <a:ln>
            <a:noFill/>
          </a:ln>
        </p:spPr>
      </p:pic>
      <p:pic>
        <p:nvPicPr>
          <p:cNvPr descr="C:\Users\pelingulgor\Desktop\SCHOOL TO FARM - DERS MODULU 1 ÇALIŞMA\shutterstock_1139511953 [Dönüştürülmüş]-01.jpg" id="205" name="Google Shape;205;p31"/>
          <p:cNvPicPr preferRelativeResize="0"/>
          <p:nvPr/>
        </p:nvPicPr>
        <p:blipFill rotWithShape="1">
          <a:blip r:embed="rId4">
            <a:alphaModFix/>
          </a:blip>
          <a:srcRect b="11149" l="79175" r="9713" t="75998"/>
          <a:stretch/>
        </p:blipFill>
        <p:spPr>
          <a:xfrm>
            <a:off x="218628" y="2358562"/>
            <a:ext cx="553126" cy="537545"/>
          </a:xfrm>
          <a:prstGeom prst="rect">
            <a:avLst/>
          </a:prstGeom>
          <a:noFill/>
          <a:ln>
            <a:noFill/>
          </a:ln>
        </p:spPr>
      </p:pic>
      <p:pic>
        <p:nvPicPr>
          <p:cNvPr descr="C:\Users\pelingulgor\Desktop\SCHOOL TO FARM - DERS MODULU 1 ÇALIŞMA\shutterstock_1139511953 [Dönüştürülmüş]-01.jpg" id="206" name="Google Shape;206;p31"/>
          <p:cNvPicPr preferRelativeResize="0"/>
          <p:nvPr/>
        </p:nvPicPr>
        <p:blipFill rotWithShape="1">
          <a:blip r:embed="rId4">
            <a:alphaModFix/>
          </a:blip>
          <a:srcRect b="11149" l="79175" r="9713" t="75998"/>
          <a:stretch/>
        </p:blipFill>
        <p:spPr>
          <a:xfrm>
            <a:off x="218628" y="3385839"/>
            <a:ext cx="553126" cy="537545"/>
          </a:xfrm>
          <a:prstGeom prst="rect">
            <a:avLst/>
          </a:prstGeom>
          <a:noFill/>
          <a:ln>
            <a:noFill/>
          </a:ln>
        </p:spPr>
      </p:pic>
      <p:pic>
        <p:nvPicPr>
          <p:cNvPr descr="C:\Users\pelingulgor\Desktop\SCHOOL TO FARM - DERS MODULU 1 ÇALIŞMA\shutterstock_1139511953 [Dönüştürülmüş]-01.jpg" id="207" name="Google Shape;207;p31"/>
          <p:cNvPicPr preferRelativeResize="0"/>
          <p:nvPr/>
        </p:nvPicPr>
        <p:blipFill rotWithShape="1">
          <a:blip r:embed="rId4">
            <a:alphaModFix/>
          </a:blip>
          <a:srcRect b="11149" l="79175" r="9713" t="75998"/>
          <a:stretch/>
        </p:blipFill>
        <p:spPr>
          <a:xfrm>
            <a:off x="218628" y="4144343"/>
            <a:ext cx="553126" cy="53754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32"/>
          <p:cNvSpPr txBox="1"/>
          <p:nvPr>
            <p:ph type="title"/>
          </p:nvPr>
        </p:nvSpPr>
        <p:spPr>
          <a:xfrm>
            <a:off x="594044" y="274638"/>
            <a:ext cx="10692765" cy="11430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rgbClr val="7E3DBC"/>
              </a:buClr>
              <a:buSzPct val="111111"/>
              <a:buNone/>
            </a:pPr>
            <a:r>
              <a:rPr b="1" lang="tr-TR">
                <a:solidFill>
                  <a:srgbClr val="7E3DBC"/>
                </a:solidFill>
                <a:latin typeface="Tahoma"/>
                <a:ea typeface="Tahoma"/>
                <a:cs typeface="Tahoma"/>
                <a:sym typeface="Tahoma"/>
              </a:rPr>
              <a:t>Lesson Plan 2: </a:t>
            </a:r>
            <a:br>
              <a:rPr b="1" lang="tr-TR">
                <a:solidFill>
                  <a:srgbClr val="7E3DBC"/>
                </a:solidFill>
                <a:latin typeface="Tahoma"/>
                <a:ea typeface="Tahoma"/>
                <a:cs typeface="Tahoma"/>
                <a:sym typeface="Tahoma"/>
              </a:rPr>
            </a:br>
            <a:r>
              <a:rPr b="1" lang="tr-TR">
                <a:solidFill>
                  <a:srgbClr val="7E3DBC"/>
                </a:solidFill>
                <a:latin typeface="Tahoma"/>
                <a:ea typeface="Tahoma"/>
                <a:cs typeface="Tahoma"/>
                <a:sym typeface="Tahoma"/>
              </a:rPr>
              <a:t>LITTLE HANDS GREENHOUSE</a:t>
            </a:r>
            <a:endParaRPr/>
          </a:p>
        </p:txBody>
      </p:sp>
      <p:sp>
        <p:nvSpPr>
          <p:cNvPr id="213" name="Google Shape;213;p32"/>
          <p:cNvSpPr txBox="1"/>
          <p:nvPr>
            <p:ph idx="1" type="body"/>
          </p:nvPr>
        </p:nvSpPr>
        <p:spPr>
          <a:xfrm>
            <a:off x="594044" y="1600204"/>
            <a:ext cx="10692765" cy="4525963"/>
          </a:xfrm>
          <a:prstGeom prst="rect">
            <a:avLst/>
          </a:prstGeom>
          <a:noFill/>
          <a:ln>
            <a:noFill/>
          </a:ln>
        </p:spPr>
        <p:txBody>
          <a:bodyPr anchorCtr="0" anchor="t" bIns="45700" lIns="91425" spcFirstLastPara="1" rIns="91425" wrap="square" tIns="45700">
            <a:normAutofit/>
          </a:bodyPr>
          <a:lstStyle/>
          <a:p>
            <a:pPr indent="-342900" lvl="0" marL="342900" rtl="0" algn="l">
              <a:lnSpc>
                <a:spcPct val="100000"/>
              </a:lnSpc>
              <a:spcBef>
                <a:spcPts val="0"/>
              </a:spcBef>
              <a:spcAft>
                <a:spcPts val="0"/>
              </a:spcAft>
              <a:buSzPts val="2800"/>
              <a:buChar char="•"/>
            </a:pPr>
            <a:r>
              <a:rPr b="1" lang="tr-TR" sz="2400">
                <a:latin typeface="Tahoma"/>
                <a:ea typeface="Tahoma"/>
                <a:cs typeface="Tahoma"/>
                <a:sym typeface="Tahoma"/>
              </a:rPr>
              <a:t>Facilitation:</a:t>
            </a:r>
            <a:endParaRPr/>
          </a:p>
          <a:p>
            <a:pPr indent="-355600" lvl="0" marL="457200" rtl="0" algn="l">
              <a:lnSpc>
                <a:spcPct val="100000"/>
              </a:lnSpc>
              <a:spcBef>
                <a:spcPts val="0"/>
              </a:spcBef>
              <a:spcAft>
                <a:spcPts val="0"/>
              </a:spcAft>
              <a:buSzPts val="2000"/>
              <a:buFont typeface="Tahoma"/>
              <a:buChar char="★"/>
            </a:pPr>
            <a:r>
              <a:rPr lang="tr-TR" sz="2000">
                <a:latin typeface="Tahoma"/>
                <a:ea typeface="Tahoma"/>
                <a:cs typeface="Tahoma"/>
                <a:sym typeface="Tahoma"/>
              </a:rPr>
              <a:t>When creating a greenhouse, geometric shapes and rules are simply emphasized and seed types are learned and felt.</a:t>
            </a:r>
            <a:endParaRPr sz="2000">
              <a:latin typeface="Tahoma"/>
              <a:ea typeface="Tahoma"/>
              <a:cs typeface="Tahoma"/>
              <a:sym typeface="Tahoma"/>
            </a:endParaRPr>
          </a:p>
          <a:p>
            <a:pPr indent="-355600" lvl="0" marL="457200" rtl="0" algn="l">
              <a:lnSpc>
                <a:spcPct val="100000"/>
              </a:lnSpc>
              <a:spcBef>
                <a:spcPts val="0"/>
              </a:spcBef>
              <a:spcAft>
                <a:spcPts val="0"/>
              </a:spcAft>
              <a:buSzPts val="2000"/>
              <a:buFont typeface="Tahoma"/>
              <a:buChar char="★"/>
            </a:pPr>
            <a:r>
              <a:rPr lang="tr-TR" sz="2000">
                <a:latin typeface="Tahoma"/>
                <a:ea typeface="Tahoma"/>
                <a:cs typeface="Tahoma"/>
                <a:sym typeface="Tahoma"/>
              </a:rPr>
              <a:t>While students observe the stages of greenhouse production from seed to seedling, they are told the story of how the products they eat come to the table and the labor behind them.</a:t>
            </a:r>
            <a:endParaRPr sz="2000">
              <a:latin typeface="Tahoma"/>
              <a:ea typeface="Tahoma"/>
              <a:cs typeface="Tahoma"/>
              <a:sym typeface="Tahoma"/>
            </a:endParaRPr>
          </a:p>
          <a:p>
            <a:pPr indent="-355600" lvl="0" marL="457200" rtl="0" algn="just">
              <a:spcBef>
                <a:spcPts val="0"/>
              </a:spcBef>
              <a:spcAft>
                <a:spcPts val="0"/>
              </a:spcAft>
              <a:buSzPts val="2000"/>
              <a:buFont typeface="Tahoma"/>
              <a:buChar char="★"/>
            </a:pPr>
            <a:r>
              <a:rPr lang="tr-TR" sz="2000">
                <a:latin typeface="Tahoma"/>
                <a:ea typeface="Tahoma"/>
                <a:cs typeface="Tahoma"/>
                <a:sym typeface="Tahoma"/>
              </a:rPr>
              <a:t> </a:t>
            </a:r>
            <a:r>
              <a:rPr lang="tr-TR" sz="2000">
                <a:latin typeface="Tahoma"/>
                <a:ea typeface="Tahoma"/>
                <a:cs typeface="Tahoma"/>
                <a:sym typeface="Tahoma"/>
              </a:rPr>
              <a:t>It should be ensured that all materials are ready  (internet, soil, etc.) before the lesson.</a:t>
            </a:r>
            <a:endParaRPr sz="2000">
              <a:latin typeface="Tahoma"/>
              <a:ea typeface="Tahoma"/>
              <a:cs typeface="Tahoma"/>
              <a:sym typeface="Tahoma"/>
            </a:endParaRPr>
          </a:p>
          <a:p>
            <a:pPr indent="-355600" lvl="0" marL="457200" rtl="0" algn="just">
              <a:spcBef>
                <a:spcPts val="0"/>
              </a:spcBef>
              <a:spcAft>
                <a:spcPts val="0"/>
              </a:spcAft>
              <a:buSzPts val="2000"/>
              <a:buFont typeface="Tahoma"/>
              <a:buChar char="★"/>
            </a:pPr>
            <a:r>
              <a:rPr lang="tr-TR" sz="2000">
                <a:latin typeface="Tahoma"/>
                <a:ea typeface="Tahoma"/>
                <a:cs typeface="Tahoma"/>
                <a:sym typeface="Tahoma"/>
              </a:rPr>
              <a:t> It should be taken into consideration that the students and the classroom will get a little dirty.</a:t>
            </a:r>
            <a:endParaRPr sz="2000">
              <a:latin typeface="Tahoma"/>
              <a:ea typeface="Tahoma"/>
              <a:cs typeface="Tahoma"/>
              <a:sym typeface="Tahoma"/>
            </a:endParaRPr>
          </a:p>
          <a:p>
            <a:pPr indent="-355600" lvl="0" marL="457200" rtl="0" algn="just">
              <a:spcBef>
                <a:spcPts val="0"/>
              </a:spcBef>
              <a:spcAft>
                <a:spcPts val="0"/>
              </a:spcAft>
              <a:buSzPts val="2000"/>
              <a:buFont typeface="Tahoma"/>
              <a:buChar char="★"/>
            </a:pPr>
            <a:r>
              <a:rPr lang="tr-TR" sz="2000">
                <a:latin typeface="Tahoma"/>
                <a:ea typeface="Tahoma"/>
                <a:cs typeface="Tahoma"/>
                <a:sym typeface="Tahoma"/>
              </a:rPr>
              <a:t> Make sure you always use recyclable or recycled materials.</a:t>
            </a:r>
            <a:endParaRPr sz="2000">
              <a:latin typeface="Tahoma"/>
              <a:ea typeface="Tahoma"/>
              <a:cs typeface="Tahoma"/>
              <a:sym typeface="Tahoma"/>
            </a:endParaRPr>
          </a:p>
          <a:p>
            <a:pPr indent="0" lvl="0" marL="114300" rtl="0" algn="l">
              <a:lnSpc>
                <a:spcPct val="100000"/>
              </a:lnSpc>
              <a:spcBef>
                <a:spcPts val="360"/>
              </a:spcBef>
              <a:spcAft>
                <a:spcPts val="0"/>
              </a:spcAft>
              <a:buSzPts val="1800"/>
              <a:buNone/>
            </a:pPr>
            <a:r>
              <a:t/>
            </a:r>
            <a:endParaRPr sz="2000">
              <a:latin typeface="Tahoma"/>
              <a:ea typeface="Tahoma"/>
              <a:cs typeface="Tahoma"/>
              <a:sym typeface="Tahoma"/>
            </a:endParaRPr>
          </a:p>
        </p:txBody>
      </p:sp>
      <p:sp>
        <p:nvSpPr>
          <p:cNvPr id="214" name="Google Shape;214;p32"/>
          <p:cNvSpPr/>
          <p:nvPr/>
        </p:nvSpPr>
        <p:spPr>
          <a:xfrm flipH="1" rot="10800000">
            <a:off x="6641960" y="5061665"/>
            <a:ext cx="1839013"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3200" u="none" cap="none" strike="noStrike">
              <a:solidFill>
                <a:srgbClr val="000000"/>
              </a:solidFill>
              <a:latin typeface="Arial"/>
              <a:ea typeface="Arial"/>
              <a:cs typeface="Arial"/>
              <a:sym typeface="Arial"/>
            </a:endParaRPr>
          </a:p>
        </p:txBody>
      </p:sp>
      <p:pic>
        <p:nvPicPr>
          <p:cNvPr id="215" name="Google Shape;215;p32"/>
          <p:cNvPicPr preferRelativeResize="0"/>
          <p:nvPr/>
        </p:nvPicPr>
        <p:blipFill rotWithShape="1">
          <a:blip r:embed="rId3">
            <a:alphaModFix/>
          </a:blip>
          <a:srcRect b="0" l="0" r="0" t="0"/>
          <a:stretch/>
        </p:blipFill>
        <p:spPr>
          <a:xfrm>
            <a:off x="7178557" y="4915826"/>
            <a:ext cx="3382821" cy="2253211"/>
          </a:xfrm>
          <a:prstGeom prst="rect">
            <a:avLst/>
          </a:prstGeom>
          <a:noFill/>
          <a:ln>
            <a:noFill/>
          </a:ln>
        </p:spPr>
      </p:pic>
      <p:pic>
        <p:nvPicPr>
          <p:cNvPr id="216" name="Google Shape;216;p32"/>
          <p:cNvPicPr preferRelativeResize="0"/>
          <p:nvPr/>
        </p:nvPicPr>
        <p:blipFill rotWithShape="1">
          <a:blip r:embed="rId4">
            <a:alphaModFix/>
          </a:blip>
          <a:srcRect b="0" l="0" r="0" t="0"/>
          <a:stretch/>
        </p:blipFill>
        <p:spPr>
          <a:xfrm>
            <a:off x="2322004" y="4799690"/>
            <a:ext cx="3302436" cy="220553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p33"/>
          <p:cNvSpPr txBox="1"/>
          <p:nvPr>
            <p:ph type="title"/>
          </p:nvPr>
        </p:nvSpPr>
        <p:spPr>
          <a:xfrm>
            <a:off x="594044" y="274638"/>
            <a:ext cx="10692765" cy="11430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rgbClr val="7E3DBC"/>
              </a:buClr>
              <a:buSzPct val="111111"/>
              <a:buNone/>
            </a:pPr>
            <a:r>
              <a:rPr b="1" lang="tr-TR">
                <a:solidFill>
                  <a:srgbClr val="7E3DBC"/>
                </a:solidFill>
                <a:latin typeface="Tahoma"/>
                <a:ea typeface="Tahoma"/>
                <a:cs typeface="Tahoma"/>
                <a:sym typeface="Tahoma"/>
              </a:rPr>
              <a:t>Lesson Plan 2: </a:t>
            </a:r>
            <a:br>
              <a:rPr b="1" lang="tr-TR">
                <a:solidFill>
                  <a:srgbClr val="7E3DBC"/>
                </a:solidFill>
                <a:latin typeface="Tahoma"/>
                <a:ea typeface="Tahoma"/>
                <a:cs typeface="Tahoma"/>
                <a:sym typeface="Tahoma"/>
              </a:rPr>
            </a:br>
            <a:r>
              <a:rPr b="1" lang="tr-TR">
                <a:solidFill>
                  <a:srgbClr val="7E3DBC"/>
                </a:solidFill>
                <a:latin typeface="Tahoma"/>
                <a:ea typeface="Tahoma"/>
                <a:cs typeface="Tahoma"/>
                <a:sym typeface="Tahoma"/>
              </a:rPr>
              <a:t>LITTLE HANDS GREENHOUSE</a:t>
            </a:r>
            <a:endParaRPr/>
          </a:p>
        </p:txBody>
      </p:sp>
      <p:sp>
        <p:nvSpPr>
          <p:cNvPr id="222" name="Google Shape;222;p33"/>
          <p:cNvSpPr txBox="1"/>
          <p:nvPr>
            <p:ph idx="1" type="body"/>
          </p:nvPr>
        </p:nvSpPr>
        <p:spPr>
          <a:xfrm>
            <a:off x="2009119" y="2380805"/>
            <a:ext cx="3931306" cy="3673403"/>
          </a:xfrm>
          <a:prstGeom prst="rect">
            <a:avLst/>
          </a:prstGeom>
          <a:noFill/>
          <a:ln>
            <a:noFill/>
          </a:ln>
        </p:spPr>
        <p:txBody>
          <a:bodyPr anchorCtr="0" anchor="t" bIns="45700" lIns="91425" spcFirstLastPara="1" rIns="91425" wrap="square" tIns="45700">
            <a:normAutofit/>
          </a:bodyPr>
          <a:lstStyle/>
          <a:p>
            <a:pPr indent="-342900" lvl="0" marL="457200" rtl="0" algn="l">
              <a:lnSpc>
                <a:spcPct val="120000"/>
              </a:lnSpc>
              <a:spcBef>
                <a:spcPts val="360"/>
              </a:spcBef>
              <a:spcAft>
                <a:spcPts val="0"/>
              </a:spcAft>
              <a:buSzPts val="1800"/>
              <a:buFont typeface="Noto Sans Symbols"/>
              <a:buChar char="✔"/>
            </a:pPr>
            <a:r>
              <a:rPr lang="tr-TR" sz="2000">
                <a:latin typeface="Tahoma"/>
                <a:ea typeface="Tahoma"/>
                <a:cs typeface="Tahoma"/>
                <a:sym typeface="Tahoma"/>
              </a:rPr>
              <a:t>Photos</a:t>
            </a:r>
            <a:endParaRPr sz="2000">
              <a:latin typeface="Tahoma"/>
              <a:ea typeface="Tahoma"/>
              <a:cs typeface="Tahoma"/>
              <a:sym typeface="Tahoma"/>
            </a:endParaRPr>
          </a:p>
          <a:p>
            <a:pPr indent="-342900" lvl="0" marL="457200" rtl="0" algn="l">
              <a:lnSpc>
                <a:spcPct val="120000"/>
              </a:lnSpc>
              <a:spcBef>
                <a:spcPts val="360"/>
              </a:spcBef>
              <a:spcAft>
                <a:spcPts val="0"/>
              </a:spcAft>
              <a:buSzPts val="1800"/>
              <a:buFont typeface="Noto Sans Symbols"/>
              <a:buChar char="✔"/>
            </a:pPr>
            <a:r>
              <a:rPr lang="tr-TR" sz="2000">
                <a:latin typeface="Tahoma"/>
                <a:ea typeface="Tahoma"/>
                <a:cs typeface="Tahoma"/>
                <a:sym typeface="Tahoma"/>
              </a:rPr>
              <a:t>Geometric shape images</a:t>
            </a:r>
            <a:endParaRPr sz="2000">
              <a:latin typeface="Tahoma"/>
              <a:ea typeface="Tahoma"/>
              <a:cs typeface="Tahoma"/>
              <a:sym typeface="Tahoma"/>
            </a:endParaRPr>
          </a:p>
          <a:p>
            <a:pPr indent="-342900" lvl="0" marL="457200" rtl="0" algn="l">
              <a:lnSpc>
                <a:spcPct val="120000"/>
              </a:lnSpc>
              <a:spcBef>
                <a:spcPts val="360"/>
              </a:spcBef>
              <a:spcAft>
                <a:spcPts val="0"/>
              </a:spcAft>
              <a:buSzPts val="1800"/>
              <a:buFont typeface="Noto Sans Symbols"/>
              <a:buChar char="✔"/>
            </a:pPr>
            <a:r>
              <a:rPr lang="tr-TR" sz="2000">
                <a:latin typeface="Tahoma"/>
                <a:ea typeface="Tahoma"/>
                <a:cs typeface="Tahoma"/>
                <a:sym typeface="Tahoma"/>
              </a:rPr>
              <a:t>Cardboard</a:t>
            </a:r>
            <a:endParaRPr sz="2000">
              <a:latin typeface="Tahoma"/>
              <a:ea typeface="Tahoma"/>
              <a:cs typeface="Tahoma"/>
              <a:sym typeface="Tahoma"/>
            </a:endParaRPr>
          </a:p>
          <a:p>
            <a:pPr indent="-355600" lvl="0" marL="457200" rtl="0" algn="just">
              <a:spcBef>
                <a:spcPts val="0"/>
              </a:spcBef>
              <a:spcAft>
                <a:spcPts val="0"/>
              </a:spcAft>
              <a:buSzPts val="2000"/>
              <a:buFont typeface="Tahoma"/>
              <a:buChar char="✔"/>
            </a:pPr>
            <a:r>
              <a:rPr lang="tr-TR" sz="2000">
                <a:latin typeface="Tahoma"/>
                <a:ea typeface="Tahoma"/>
                <a:cs typeface="Tahoma"/>
                <a:sym typeface="Tahoma"/>
              </a:rPr>
              <a:t>Greenhouse model</a:t>
            </a:r>
            <a:endParaRPr sz="2000">
              <a:latin typeface="Tahoma"/>
              <a:ea typeface="Tahoma"/>
              <a:cs typeface="Tahoma"/>
              <a:sym typeface="Tahoma"/>
            </a:endParaRPr>
          </a:p>
          <a:p>
            <a:pPr indent="-342900" lvl="0" marL="457200" rtl="0" algn="l">
              <a:lnSpc>
                <a:spcPct val="120000"/>
              </a:lnSpc>
              <a:spcBef>
                <a:spcPts val="360"/>
              </a:spcBef>
              <a:spcAft>
                <a:spcPts val="0"/>
              </a:spcAft>
              <a:buSzPts val="1800"/>
              <a:buFont typeface="Noto Sans Symbols"/>
              <a:buChar char="✔"/>
            </a:pPr>
            <a:r>
              <a:rPr lang="tr-TR" sz="2000">
                <a:latin typeface="Tahoma"/>
                <a:ea typeface="Tahoma"/>
                <a:cs typeface="Tahoma"/>
                <a:sym typeface="Tahoma"/>
              </a:rPr>
              <a:t>Plastic bag</a:t>
            </a:r>
            <a:endParaRPr sz="2000">
              <a:latin typeface="Tahoma"/>
              <a:ea typeface="Tahoma"/>
              <a:cs typeface="Tahoma"/>
              <a:sym typeface="Tahoma"/>
            </a:endParaRPr>
          </a:p>
          <a:p>
            <a:pPr indent="-342900" lvl="0" marL="457200" rtl="0" algn="l">
              <a:lnSpc>
                <a:spcPct val="120000"/>
              </a:lnSpc>
              <a:spcBef>
                <a:spcPts val="360"/>
              </a:spcBef>
              <a:spcAft>
                <a:spcPts val="0"/>
              </a:spcAft>
              <a:buSzPts val="1800"/>
              <a:buFont typeface="Noto Sans Symbols"/>
              <a:buChar char="✔"/>
            </a:pPr>
            <a:r>
              <a:rPr lang="tr-TR" sz="2000">
                <a:latin typeface="Tahoma"/>
                <a:ea typeface="Tahoma"/>
                <a:cs typeface="Tahoma"/>
                <a:sym typeface="Tahoma"/>
              </a:rPr>
              <a:t>Wooden Materials</a:t>
            </a:r>
            <a:endParaRPr sz="2000">
              <a:latin typeface="Tahoma"/>
              <a:ea typeface="Tahoma"/>
              <a:cs typeface="Tahoma"/>
              <a:sym typeface="Tahoma"/>
            </a:endParaRPr>
          </a:p>
          <a:p>
            <a:pPr indent="-342900" lvl="0" marL="457200" rtl="0" algn="l">
              <a:lnSpc>
                <a:spcPct val="120000"/>
              </a:lnSpc>
              <a:spcBef>
                <a:spcPts val="360"/>
              </a:spcBef>
              <a:spcAft>
                <a:spcPts val="0"/>
              </a:spcAft>
              <a:buSzPts val="1800"/>
              <a:buFont typeface="Noto Sans Symbols"/>
              <a:buChar char="✔"/>
            </a:pPr>
            <a:r>
              <a:rPr lang="tr-TR" sz="2000">
                <a:latin typeface="Tahoma"/>
                <a:ea typeface="Tahoma"/>
                <a:cs typeface="Tahoma"/>
                <a:sym typeface="Tahoma"/>
              </a:rPr>
              <a:t>Seed Types</a:t>
            </a:r>
            <a:endParaRPr/>
          </a:p>
          <a:p>
            <a:pPr indent="-342900" lvl="0" marL="457200" rtl="0" algn="l">
              <a:lnSpc>
                <a:spcPct val="120000"/>
              </a:lnSpc>
              <a:spcBef>
                <a:spcPts val="360"/>
              </a:spcBef>
              <a:spcAft>
                <a:spcPts val="0"/>
              </a:spcAft>
              <a:buSzPts val="1800"/>
              <a:buFont typeface="Noto Sans Symbols"/>
              <a:buChar char="✔"/>
            </a:pPr>
            <a:r>
              <a:rPr lang="tr-TR" sz="2000">
                <a:latin typeface="Tahoma"/>
                <a:ea typeface="Tahoma"/>
                <a:cs typeface="Tahoma"/>
                <a:sym typeface="Tahoma"/>
              </a:rPr>
              <a:t>Bean seed</a:t>
            </a:r>
            <a:endParaRPr sz="2000">
              <a:latin typeface="Tahoma"/>
              <a:ea typeface="Tahoma"/>
              <a:cs typeface="Tahoma"/>
              <a:sym typeface="Tahoma"/>
            </a:endParaRPr>
          </a:p>
          <a:p>
            <a:pPr indent="-355600" lvl="0" marL="457200" rtl="0" algn="l">
              <a:lnSpc>
                <a:spcPct val="120000"/>
              </a:lnSpc>
              <a:spcBef>
                <a:spcPts val="360"/>
              </a:spcBef>
              <a:spcAft>
                <a:spcPts val="0"/>
              </a:spcAft>
              <a:buSzPts val="2000"/>
              <a:buFont typeface="Tahoma"/>
              <a:buChar char="✔"/>
            </a:pPr>
            <a:r>
              <a:rPr lang="tr-TR" sz="2000">
                <a:latin typeface="Tahoma"/>
                <a:ea typeface="Tahoma"/>
                <a:cs typeface="Tahoma"/>
                <a:sym typeface="Tahoma"/>
              </a:rPr>
              <a:t>Glue</a:t>
            </a:r>
            <a:endParaRPr sz="2000">
              <a:latin typeface="Tahoma"/>
              <a:ea typeface="Tahoma"/>
              <a:cs typeface="Tahoma"/>
              <a:sym typeface="Tahoma"/>
            </a:endParaRPr>
          </a:p>
        </p:txBody>
      </p:sp>
      <p:sp>
        <p:nvSpPr>
          <p:cNvPr id="223" name="Google Shape;223;p33"/>
          <p:cNvSpPr txBox="1"/>
          <p:nvPr/>
        </p:nvSpPr>
        <p:spPr>
          <a:xfrm>
            <a:off x="6061722" y="2380805"/>
            <a:ext cx="4603167" cy="3894340"/>
          </a:xfrm>
          <a:prstGeom prst="rect">
            <a:avLst/>
          </a:prstGeom>
          <a:noFill/>
          <a:ln>
            <a:noFill/>
          </a:ln>
        </p:spPr>
        <p:txBody>
          <a:bodyPr anchorCtr="0" anchor="t" bIns="45700" lIns="91425" spcFirstLastPara="1" rIns="91425" wrap="square" tIns="45700">
            <a:noAutofit/>
          </a:bodyPr>
          <a:lstStyle/>
          <a:p>
            <a:pPr indent="-342900" lvl="0" marL="457200" marR="0" rtl="0" algn="l">
              <a:lnSpc>
                <a:spcPct val="120000"/>
              </a:lnSpc>
              <a:spcBef>
                <a:spcPts val="360"/>
              </a:spcBef>
              <a:spcAft>
                <a:spcPts val="0"/>
              </a:spcAft>
              <a:buClr>
                <a:schemeClr val="dk1"/>
              </a:buClr>
              <a:buSzPts val="1800"/>
              <a:buFont typeface="Noto Sans Symbols"/>
              <a:buChar char="✔"/>
            </a:pPr>
            <a:r>
              <a:rPr b="0" i="0" lang="tr-TR" sz="2000" u="none" cap="none" strike="noStrike">
                <a:solidFill>
                  <a:schemeClr val="dk1"/>
                </a:solidFill>
                <a:latin typeface="Tahoma"/>
                <a:ea typeface="Tahoma"/>
                <a:cs typeface="Tahoma"/>
                <a:sym typeface="Tahoma"/>
              </a:rPr>
              <a:t>Cotton</a:t>
            </a:r>
            <a:endParaRPr b="0" i="0" sz="2000" u="none" cap="none" strike="noStrike">
              <a:solidFill>
                <a:schemeClr val="dk1"/>
              </a:solidFill>
              <a:latin typeface="Tahoma"/>
              <a:ea typeface="Tahoma"/>
              <a:cs typeface="Tahoma"/>
              <a:sym typeface="Tahoma"/>
            </a:endParaRPr>
          </a:p>
          <a:p>
            <a:pPr indent="-342900" lvl="0" marL="457200" marR="0" rtl="0" algn="l">
              <a:lnSpc>
                <a:spcPct val="120000"/>
              </a:lnSpc>
              <a:spcBef>
                <a:spcPts val="360"/>
              </a:spcBef>
              <a:spcAft>
                <a:spcPts val="0"/>
              </a:spcAft>
              <a:buClr>
                <a:schemeClr val="dk1"/>
              </a:buClr>
              <a:buSzPts val="1800"/>
              <a:buFont typeface="Noto Sans Symbols"/>
              <a:buChar char="✔"/>
            </a:pPr>
            <a:r>
              <a:rPr b="0" i="0" lang="tr-TR" sz="2000" u="none" cap="none" strike="noStrike">
                <a:solidFill>
                  <a:schemeClr val="dk1"/>
                </a:solidFill>
                <a:latin typeface="Tahoma"/>
                <a:ea typeface="Tahoma"/>
                <a:cs typeface="Tahoma"/>
                <a:sym typeface="Tahoma"/>
              </a:rPr>
              <a:t>Cardboard cup or suitable container (recyclable materials can be used, such as toilet paper roll)</a:t>
            </a:r>
            <a:endParaRPr b="0" i="0" sz="2000" u="none" cap="none" strike="noStrike">
              <a:solidFill>
                <a:schemeClr val="dk1"/>
              </a:solidFill>
              <a:latin typeface="Tahoma"/>
              <a:ea typeface="Tahoma"/>
              <a:cs typeface="Tahoma"/>
              <a:sym typeface="Tahoma"/>
            </a:endParaRPr>
          </a:p>
          <a:p>
            <a:pPr indent="-342900" lvl="0" marL="457200" marR="0" rtl="0" algn="l">
              <a:lnSpc>
                <a:spcPct val="120000"/>
              </a:lnSpc>
              <a:spcBef>
                <a:spcPts val="360"/>
              </a:spcBef>
              <a:spcAft>
                <a:spcPts val="0"/>
              </a:spcAft>
              <a:buClr>
                <a:schemeClr val="dk1"/>
              </a:buClr>
              <a:buSzPts val="1800"/>
              <a:buFont typeface="Noto Sans Symbols"/>
              <a:buChar char="✔"/>
            </a:pPr>
            <a:r>
              <a:rPr b="0" i="0" lang="tr-TR" sz="2000" u="none" cap="none" strike="noStrike">
                <a:solidFill>
                  <a:schemeClr val="dk1"/>
                </a:solidFill>
                <a:latin typeface="Tahoma"/>
                <a:ea typeface="Tahoma"/>
                <a:cs typeface="Tahoma"/>
                <a:sym typeface="Tahoma"/>
              </a:rPr>
              <a:t>Water</a:t>
            </a:r>
            <a:endParaRPr b="0" i="0" sz="2000" u="none" cap="none" strike="noStrike">
              <a:solidFill>
                <a:schemeClr val="dk1"/>
              </a:solidFill>
              <a:latin typeface="Tahoma"/>
              <a:ea typeface="Tahoma"/>
              <a:cs typeface="Tahoma"/>
              <a:sym typeface="Tahoma"/>
            </a:endParaRPr>
          </a:p>
          <a:p>
            <a:pPr indent="-342900" lvl="0" marL="457200" marR="0" rtl="0" algn="l">
              <a:lnSpc>
                <a:spcPct val="120000"/>
              </a:lnSpc>
              <a:spcBef>
                <a:spcPts val="360"/>
              </a:spcBef>
              <a:spcAft>
                <a:spcPts val="0"/>
              </a:spcAft>
              <a:buClr>
                <a:schemeClr val="dk1"/>
              </a:buClr>
              <a:buSzPts val="1800"/>
              <a:buFont typeface="Noto Sans Symbols"/>
              <a:buChar char="✔"/>
            </a:pPr>
            <a:r>
              <a:rPr b="0" i="0" lang="tr-TR" sz="2000" u="none" cap="none" strike="noStrike">
                <a:solidFill>
                  <a:schemeClr val="dk1"/>
                </a:solidFill>
                <a:latin typeface="Tahoma"/>
                <a:ea typeface="Tahoma"/>
                <a:cs typeface="Tahoma"/>
                <a:sym typeface="Tahoma"/>
              </a:rPr>
              <a:t>Water container or spray bottle</a:t>
            </a:r>
            <a:endParaRPr b="0" i="0" sz="2000" u="none" cap="none" strike="noStrike">
              <a:solidFill>
                <a:schemeClr val="dk1"/>
              </a:solidFill>
              <a:latin typeface="Tahoma"/>
              <a:ea typeface="Tahoma"/>
              <a:cs typeface="Tahoma"/>
              <a:sym typeface="Tahoma"/>
            </a:endParaRPr>
          </a:p>
          <a:p>
            <a:pPr indent="-342900" lvl="0" marL="457200" marR="0" rtl="0" algn="l">
              <a:lnSpc>
                <a:spcPct val="120000"/>
              </a:lnSpc>
              <a:spcBef>
                <a:spcPts val="360"/>
              </a:spcBef>
              <a:spcAft>
                <a:spcPts val="0"/>
              </a:spcAft>
              <a:buClr>
                <a:schemeClr val="dk1"/>
              </a:buClr>
              <a:buSzPts val="1800"/>
              <a:buFont typeface="Noto Sans Symbols"/>
              <a:buChar char="✔"/>
            </a:pPr>
            <a:r>
              <a:rPr b="0" i="0" lang="tr-TR" sz="2000" u="none" cap="none" strike="noStrike">
                <a:solidFill>
                  <a:schemeClr val="dk1"/>
                </a:solidFill>
                <a:latin typeface="Tahoma"/>
                <a:ea typeface="Tahoma"/>
                <a:cs typeface="Tahoma"/>
                <a:sym typeface="Tahoma"/>
              </a:rPr>
              <a:t>Laptop, smart board etc.</a:t>
            </a:r>
            <a:endParaRPr b="0" i="0" sz="2000" u="none" cap="none" strike="noStrike">
              <a:solidFill>
                <a:schemeClr val="dk1"/>
              </a:solidFill>
              <a:latin typeface="Tahoma"/>
              <a:ea typeface="Tahoma"/>
              <a:cs typeface="Tahoma"/>
              <a:sym typeface="Tahoma"/>
            </a:endParaRPr>
          </a:p>
          <a:p>
            <a:pPr indent="-342900" lvl="0" marL="457200" marR="0" rtl="0" algn="l">
              <a:lnSpc>
                <a:spcPct val="120000"/>
              </a:lnSpc>
              <a:spcBef>
                <a:spcPts val="360"/>
              </a:spcBef>
              <a:spcAft>
                <a:spcPts val="0"/>
              </a:spcAft>
              <a:buClr>
                <a:schemeClr val="dk1"/>
              </a:buClr>
              <a:buSzPts val="1800"/>
              <a:buFont typeface="Noto Sans Symbols"/>
              <a:buChar char="✔"/>
            </a:pPr>
            <a:r>
              <a:rPr b="0" i="0" lang="tr-TR" sz="2000" u="none" cap="none" strike="noStrike">
                <a:solidFill>
                  <a:schemeClr val="dk1"/>
                </a:solidFill>
                <a:latin typeface="Tahoma"/>
                <a:ea typeface="Tahoma"/>
                <a:cs typeface="Tahoma"/>
                <a:sym typeface="Tahoma"/>
              </a:rPr>
              <a:t>Internet</a:t>
            </a:r>
            <a:endParaRPr b="0" i="0" sz="2000" u="none" cap="none" strike="noStrike">
              <a:solidFill>
                <a:schemeClr val="dk1"/>
              </a:solidFill>
              <a:latin typeface="Tahoma"/>
              <a:ea typeface="Tahoma"/>
              <a:cs typeface="Tahoma"/>
              <a:sym typeface="Tahoma"/>
            </a:endParaRPr>
          </a:p>
        </p:txBody>
      </p:sp>
      <p:sp>
        <p:nvSpPr>
          <p:cNvPr id="224" name="Google Shape;224;p33"/>
          <p:cNvSpPr txBox="1"/>
          <p:nvPr/>
        </p:nvSpPr>
        <p:spPr>
          <a:xfrm>
            <a:off x="3276532" y="1786758"/>
            <a:ext cx="5327786" cy="594047"/>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chemeClr val="dk1"/>
              </a:buClr>
              <a:buSzPts val="2800"/>
              <a:buFont typeface="Arial"/>
              <a:buNone/>
            </a:pPr>
            <a:r>
              <a:rPr b="1" i="0" lang="tr-TR" sz="2800" u="none" cap="none" strike="noStrike">
                <a:solidFill>
                  <a:schemeClr val="dk1"/>
                </a:solidFill>
                <a:latin typeface="Tahoma"/>
                <a:ea typeface="Tahoma"/>
                <a:cs typeface="Tahoma"/>
                <a:sym typeface="Tahoma"/>
              </a:rPr>
              <a:t>Resources required:</a:t>
            </a:r>
            <a:endParaRPr/>
          </a:p>
          <a:p>
            <a:pPr indent="-165100" lvl="0" marL="342900" marR="0" rtl="0" algn="l">
              <a:lnSpc>
                <a:spcPct val="100000"/>
              </a:lnSpc>
              <a:spcBef>
                <a:spcPts val="0"/>
              </a:spcBef>
              <a:spcAft>
                <a:spcPts val="0"/>
              </a:spcAft>
              <a:buClr>
                <a:schemeClr val="dk1"/>
              </a:buClr>
              <a:buSzPts val="2800"/>
              <a:buFont typeface="Arial"/>
              <a:buNone/>
            </a:pPr>
            <a:r>
              <a:t/>
            </a:r>
            <a:endParaRPr b="1" i="0" sz="2800" u="none" cap="none" strike="noStrike">
              <a:solidFill>
                <a:schemeClr val="dk1"/>
              </a:solidFill>
              <a:latin typeface="Tahoma"/>
              <a:ea typeface="Tahoma"/>
              <a:cs typeface="Tahoma"/>
              <a:sym typeface="Tahoma"/>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pic>
        <p:nvPicPr>
          <p:cNvPr id="229" name="Google Shape;229;p34"/>
          <p:cNvPicPr preferRelativeResize="0"/>
          <p:nvPr/>
        </p:nvPicPr>
        <p:blipFill rotWithShape="1">
          <a:blip r:embed="rId3">
            <a:alphaModFix/>
          </a:blip>
          <a:srcRect b="0" l="0" r="0" t="0"/>
          <a:stretch/>
        </p:blipFill>
        <p:spPr>
          <a:xfrm>
            <a:off x="350401" y="258903"/>
            <a:ext cx="2875120" cy="2156340"/>
          </a:xfrm>
          <a:prstGeom prst="rect">
            <a:avLst/>
          </a:prstGeom>
          <a:noFill/>
          <a:ln>
            <a:noFill/>
          </a:ln>
        </p:spPr>
      </p:pic>
      <p:pic>
        <p:nvPicPr>
          <p:cNvPr id="230" name="Google Shape;230;p34"/>
          <p:cNvPicPr preferRelativeResize="0"/>
          <p:nvPr/>
        </p:nvPicPr>
        <p:blipFill rotWithShape="1">
          <a:blip r:embed="rId4">
            <a:alphaModFix/>
          </a:blip>
          <a:srcRect b="0" l="0" r="0" t="0"/>
          <a:stretch/>
        </p:blipFill>
        <p:spPr>
          <a:xfrm>
            <a:off x="251209" y="3170797"/>
            <a:ext cx="3657826" cy="2397403"/>
          </a:xfrm>
          <a:prstGeom prst="rect">
            <a:avLst/>
          </a:prstGeom>
          <a:noFill/>
          <a:ln>
            <a:noFill/>
          </a:ln>
        </p:spPr>
      </p:pic>
      <p:pic>
        <p:nvPicPr>
          <p:cNvPr id="231" name="Google Shape;231;p34"/>
          <p:cNvPicPr preferRelativeResize="0"/>
          <p:nvPr/>
        </p:nvPicPr>
        <p:blipFill rotWithShape="1">
          <a:blip r:embed="rId5">
            <a:alphaModFix/>
          </a:blip>
          <a:srcRect b="0" l="0" r="0" t="0"/>
          <a:stretch/>
        </p:blipFill>
        <p:spPr>
          <a:xfrm>
            <a:off x="6429238" y="153664"/>
            <a:ext cx="2348837" cy="3131783"/>
          </a:xfrm>
          <a:prstGeom prst="rect">
            <a:avLst/>
          </a:prstGeom>
          <a:noFill/>
          <a:ln>
            <a:noFill/>
          </a:ln>
        </p:spPr>
      </p:pic>
      <p:pic>
        <p:nvPicPr>
          <p:cNvPr id="232" name="Google Shape;232;p34"/>
          <p:cNvPicPr preferRelativeResize="0"/>
          <p:nvPr/>
        </p:nvPicPr>
        <p:blipFill rotWithShape="1">
          <a:blip r:embed="rId6">
            <a:alphaModFix/>
          </a:blip>
          <a:srcRect b="0" l="0" r="0" t="0"/>
          <a:stretch/>
        </p:blipFill>
        <p:spPr>
          <a:xfrm>
            <a:off x="3761425" y="773400"/>
            <a:ext cx="2348825" cy="2194751"/>
          </a:xfrm>
          <a:prstGeom prst="rect">
            <a:avLst/>
          </a:prstGeom>
          <a:noFill/>
          <a:ln>
            <a:noFill/>
          </a:ln>
        </p:spPr>
      </p:pic>
      <p:pic>
        <p:nvPicPr>
          <p:cNvPr id="233" name="Google Shape;233;p34"/>
          <p:cNvPicPr preferRelativeResize="0"/>
          <p:nvPr/>
        </p:nvPicPr>
        <p:blipFill rotWithShape="1">
          <a:blip r:embed="rId7">
            <a:alphaModFix/>
          </a:blip>
          <a:srcRect b="0" l="0" r="0" t="0"/>
          <a:stretch/>
        </p:blipFill>
        <p:spPr>
          <a:xfrm>
            <a:off x="8944572" y="1024581"/>
            <a:ext cx="2259180" cy="4009643"/>
          </a:xfrm>
          <a:prstGeom prst="rect">
            <a:avLst/>
          </a:prstGeom>
          <a:noFill/>
          <a:ln>
            <a:noFill/>
          </a:ln>
        </p:spPr>
      </p:pic>
      <p:pic>
        <p:nvPicPr>
          <p:cNvPr id="234" name="Google Shape;234;p34"/>
          <p:cNvPicPr preferRelativeResize="0"/>
          <p:nvPr/>
        </p:nvPicPr>
        <p:blipFill>
          <a:blip r:embed="rId8">
            <a:alphaModFix/>
          </a:blip>
          <a:stretch>
            <a:fillRect/>
          </a:stretch>
        </p:blipFill>
        <p:spPr>
          <a:xfrm>
            <a:off x="4508526" y="3907800"/>
            <a:ext cx="4265423" cy="23974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35"/>
          <p:cNvSpPr txBox="1"/>
          <p:nvPr>
            <p:ph type="title"/>
          </p:nvPr>
        </p:nvSpPr>
        <p:spPr>
          <a:xfrm>
            <a:off x="594044" y="274638"/>
            <a:ext cx="10692765" cy="11430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rgbClr val="7E3DBC"/>
              </a:buClr>
              <a:buSzPct val="111111"/>
              <a:buNone/>
            </a:pPr>
            <a:r>
              <a:rPr b="1" lang="tr-TR">
                <a:solidFill>
                  <a:srgbClr val="7E3DBC"/>
                </a:solidFill>
                <a:latin typeface="Tahoma"/>
                <a:ea typeface="Tahoma"/>
                <a:cs typeface="Tahoma"/>
                <a:sym typeface="Tahoma"/>
              </a:rPr>
              <a:t>Lesson Plan 2: </a:t>
            </a:r>
            <a:br>
              <a:rPr b="1" lang="tr-TR">
                <a:solidFill>
                  <a:srgbClr val="7E3DBC"/>
                </a:solidFill>
                <a:latin typeface="Tahoma"/>
                <a:ea typeface="Tahoma"/>
                <a:cs typeface="Tahoma"/>
                <a:sym typeface="Tahoma"/>
              </a:rPr>
            </a:br>
            <a:r>
              <a:rPr b="1" lang="tr-TR">
                <a:solidFill>
                  <a:srgbClr val="7E3DBC"/>
                </a:solidFill>
                <a:latin typeface="Tahoma"/>
                <a:ea typeface="Tahoma"/>
                <a:cs typeface="Tahoma"/>
                <a:sym typeface="Tahoma"/>
              </a:rPr>
              <a:t>LITTLE HANDS GREENHOUSE</a:t>
            </a:r>
            <a:endParaRPr/>
          </a:p>
        </p:txBody>
      </p:sp>
      <p:sp>
        <p:nvSpPr>
          <p:cNvPr id="240" name="Google Shape;240;p35"/>
          <p:cNvSpPr txBox="1"/>
          <p:nvPr>
            <p:ph idx="1" type="body"/>
          </p:nvPr>
        </p:nvSpPr>
        <p:spPr>
          <a:xfrm>
            <a:off x="594044" y="1600204"/>
            <a:ext cx="10692765" cy="4525963"/>
          </a:xfrm>
          <a:prstGeom prst="rect">
            <a:avLst/>
          </a:prstGeom>
          <a:noFill/>
          <a:ln>
            <a:noFill/>
          </a:ln>
        </p:spPr>
        <p:txBody>
          <a:bodyPr anchorCtr="0" anchor="t" bIns="45700" lIns="91425" spcFirstLastPara="1" rIns="91425" wrap="square" tIns="45700">
            <a:normAutofit fontScale="85000" lnSpcReduction="20000"/>
          </a:bodyPr>
          <a:lstStyle/>
          <a:p>
            <a:pPr indent="-316230" lvl="0" marL="342900" rtl="0" algn="l">
              <a:lnSpc>
                <a:spcPct val="100000"/>
              </a:lnSpc>
              <a:spcBef>
                <a:spcPts val="0"/>
              </a:spcBef>
              <a:spcAft>
                <a:spcPts val="0"/>
              </a:spcAft>
              <a:buSzPct val="116666"/>
              <a:buChar char="•"/>
            </a:pPr>
            <a:r>
              <a:rPr b="1" lang="tr-TR" sz="2400">
                <a:latin typeface="Tahoma"/>
                <a:ea typeface="Tahoma"/>
                <a:cs typeface="Tahoma"/>
                <a:sym typeface="Tahoma"/>
              </a:rPr>
              <a:t>Implementation</a:t>
            </a:r>
            <a:endParaRPr/>
          </a:p>
          <a:p>
            <a:pPr indent="-316230" lvl="0" marL="342900" rtl="0" algn="l">
              <a:lnSpc>
                <a:spcPct val="100000"/>
              </a:lnSpc>
              <a:spcBef>
                <a:spcPts val="0"/>
              </a:spcBef>
              <a:spcAft>
                <a:spcPts val="0"/>
              </a:spcAft>
              <a:buSzPct val="116666"/>
              <a:buChar char="•"/>
            </a:pPr>
            <a:r>
              <a:rPr b="1" lang="tr-TR" sz="2400">
                <a:latin typeface="Tahoma"/>
                <a:ea typeface="Tahoma"/>
                <a:cs typeface="Tahoma"/>
                <a:sym typeface="Tahoma"/>
              </a:rPr>
              <a:t>Instructions step by step: 18 min</a:t>
            </a:r>
            <a:endParaRPr b="1" sz="2400">
              <a:latin typeface="Tahoma"/>
              <a:ea typeface="Tahoma"/>
              <a:cs typeface="Tahoma"/>
              <a:sym typeface="Tahoma"/>
            </a:endParaRPr>
          </a:p>
          <a:p>
            <a:pPr indent="0" lvl="0" marL="0" rtl="0" algn="l">
              <a:lnSpc>
                <a:spcPct val="100000"/>
              </a:lnSpc>
              <a:spcBef>
                <a:spcPts val="0"/>
              </a:spcBef>
              <a:spcAft>
                <a:spcPts val="0"/>
              </a:spcAft>
              <a:buNone/>
            </a:pPr>
            <a:r>
              <a:t/>
            </a:r>
            <a:endParaRPr b="1" sz="2400">
              <a:latin typeface="Tahoma"/>
              <a:ea typeface="Tahoma"/>
              <a:cs typeface="Tahoma"/>
              <a:sym typeface="Tahoma"/>
            </a:endParaRPr>
          </a:p>
          <a:p>
            <a:pPr indent="0" lvl="0" marL="0" rtl="0" algn="l">
              <a:lnSpc>
                <a:spcPct val="100000"/>
              </a:lnSpc>
              <a:spcBef>
                <a:spcPts val="0"/>
              </a:spcBef>
              <a:spcAft>
                <a:spcPts val="0"/>
              </a:spcAft>
              <a:buNone/>
            </a:pPr>
            <a:r>
              <a:t/>
            </a:r>
            <a:endParaRPr b="1" sz="2400">
              <a:latin typeface="Tahoma"/>
              <a:ea typeface="Tahoma"/>
              <a:cs typeface="Tahoma"/>
              <a:sym typeface="Tahoma"/>
            </a:endParaRPr>
          </a:p>
          <a:p>
            <a:pPr indent="0" lvl="0" marL="114300" rtl="0" algn="l">
              <a:lnSpc>
                <a:spcPct val="100000"/>
              </a:lnSpc>
              <a:spcBef>
                <a:spcPts val="360"/>
              </a:spcBef>
              <a:spcAft>
                <a:spcPts val="0"/>
              </a:spcAft>
              <a:buSzPct val="75000"/>
              <a:buNone/>
            </a:pPr>
            <a:r>
              <a:rPr lang="tr-TR" sz="2400">
                <a:latin typeface="Tahoma"/>
                <a:ea typeface="Tahoma"/>
                <a:cs typeface="Tahoma"/>
                <a:sym typeface="Tahoma"/>
              </a:rPr>
              <a:t>«What is greenhouse and greenhouse cultivation?»</a:t>
            </a:r>
            <a:endParaRPr/>
          </a:p>
          <a:p>
            <a:pPr indent="0" lvl="0" marL="114300" rtl="0" algn="l">
              <a:lnSpc>
                <a:spcPct val="100000"/>
              </a:lnSpc>
              <a:spcBef>
                <a:spcPts val="360"/>
              </a:spcBef>
              <a:spcAft>
                <a:spcPts val="0"/>
              </a:spcAft>
              <a:buSzPct val="75000"/>
              <a:buNone/>
            </a:pPr>
            <a:r>
              <a:t/>
            </a:r>
            <a:endParaRPr sz="2400">
              <a:latin typeface="Tahoma"/>
              <a:ea typeface="Tahoma"/>
              <a:cs typeface="Tahoma"/>
              <a:sym typeface="Tahoma"/>
            </a:endParaRPr>
          </a:p>
          <a:p>
            <a:pPr indent="0" lvl="0" marL="114300" rtl="0" algn="l">
              <a:lnSpc>
                <a:spcPct val="100000"/>
              </a:lnSpc>
              <a:spcBef>
                <a:spcPts val="360"/>
              </a:spcBef>
              <a:spcAft>
                <a:spcPts val="0"/>
              </a:spcAft>
              <a:buSzPct val="75000"/>
              <a:buNone/>
            </a:pPr>
            <a:r>
              <a:rPr lang="tr-TR" sz="2400">
                <a:latin typeface="Tahoma"/>
                <a:ea typeface="Tahoma"/>
                <a:cs typeface="Tahoma"/>
                <a:sym typeface="Tahoma"/>
              </a:rPr>
              <a:t>Inform about greenhouses and greenhouse cultivation</a:t>
            </a:r>
            <a:endParaRPr sz="2400">
              <a:latin typeface="Tahoma"/>
              <a:ea typeface="Tahoma"/>
              <a:cs typeface="Tahoma"/>
              <a:sym typeface="Tahoma"/>
            </a:endParaRPr>
          </a:p>
          <a:p>
            <a:pPr indent="0" lvl="0" marL="114300" rtl="0" algn="l">
              <a:lnSpc>
                <a:spcPct val="100000"/>
              </a:lnSpc>
              <a:spcBef>
                <a:spcPts val="360"/>
              </a:spcBef>
              <a:spcAft>
                <a:spcPts val="0"/>
              </a:spcAft>
              <a:buSzPct val="75000"/>
              <a:buNone/>
            </a:pPr>
            <a:r>
              <a:t/>
            </a:r>
            <a:endParaRPr sz="2400">
              <a:latin typeface="Tahoma"/>
              <a:ea typeface="Tahoma"/>
              <a:cs typeface="Tahoma"/>
              <a:sym typeface="Tahoma"/>
            </a:endParaRPr>
          </a:p>
          <a:p>
            <a:pPr indent="0" lvl="0" marL="114300" rtl="0" algn="l">
              <a:lnSpc>
                <a:spcPct val="100000"/>
              </a:lnSpc>
              <a:spcBef>
                <a:spcPts val="360"/>
              </a:spcBef>
              <a:spcAft>
                <a:spcPts val="0"/>
              </a:spcAft>
              <a:buSzPct val="75000"/>
              <a:buNone/>
            </a:pPr>
            <a:r>
              <a:rPr lang="tr-TR" sz="2400">
                <a:latin typeface="Tahoma"/>
                <a:ea typeface="Tahoma"/>
                <a:cs typeface="Tahoma"/>
                <a:sym typeface="Tahoma"/>
              </a:rPr>
              <a:t>Inform about greenhouse types is given and supported by visuals</a:t>
            </a:r>
            <a:endParaRPr sz="2400">
              <a:latin typeface="Tahoma"/>
              <a:ea typeface="Tahoma"/>
              <a:cs typeface="Tahoma"/>
              <a:sym typeface="Tahoma"/>
            </a:endParaRPr>
          </a:p>
          <a:p>
            <a:pPr indent="0" lvl="0" marL="114300" rtl="0" algn="l">
              <a:lnSpc>
                <a:spcPct val="100000"/>
              </a:lnSpc>
              <a:spcBef>
                <a:spcPts val="360"/>
              </a:spcBef>
              <a:spcAft>
                <a:spcPts val="0"/>
              </a:spcAft>
              <a:buSzPct val="75000"/>
              <a:buNone/>
            </a:pPr>
            <a:r>
              <a:t/>
            </a:r>
            <a:endParaRPr sz="2400">
              <a:latin typeface="Tahoma"/>
              <a:ea typeface="Tahoma"/>
              <a:cs typeface="Tahoma"/>
              <a:sym typeface="Tahoma"/>
            </a:endParaRPr>
          </a:p>
          <a:p>
            <a:pPr indent="0" lvl="0" marL="114300" rtl="0" algn="l">
              <a:lnSpc>
                <a:spcPct val="100000"/>
              </a:lnSpc>
              <a:spcBef>
                <a:spcPts val="360"/>
              </a:spcBef>
              <a:spcAft>
                <a:spcPts val="0"/>
              </a:spcAft>
              <a:buSzPct val="75000"/>
              <a:buNone/>
            </a:pPr>
            <a:r>
              <a:rPr lang="tr-TR" sz="2400">
                <a:latin typeface="Tahoma"/>
                <a:ea typeface="Tahoma"/>
                <a:cs typeface="Tahoma"/>
                <a:sym typeface="Tahoma"/>
              </a:rPr>
              <a:t>Show and discuss geometry shapes and their similarities with greenhouse types</a:t>
            </a:r>
            <a:endParaRPr sz="2400">
              <a:latin typeface="Tahoma"/>
              <a:ea typeface="Tahoma"/>
              <a:cs typeface="Tahoma"/>
              <a:sym typeface="Tahoma"/>
            </a:endParaRPr>
          </a:p>
          <a:p>
            <a:pPr indent="0" lvl="0" marL="114300" rtl="0" algn="l">
              <a:lnSpc>
                <a:spcPct val="100000"/>
              </a:lnSpc>
              <a:spcBef>
                <a:spcPts val="360"/>
              </a:spcBef>
              <a:spcAft>
                <a:spcPts val="0"/>
              </a:spcAft>
              <a:buSzPct val="79712"/>
              <a:buNone/>
            </a:pPr>
            <a:r>
              <a:t/>
            </a:r>
            <a:endParaRPr sz="2258">
              <a:latin typeface="Tahoma"/>
              <a:ea typeface="Tahoma"/>
              <a:cs typeface="Tahoma"/>
              <a:sym typeface="Tahoma"/>
            </a:endParaRPr>
          </a:p>
          <a:p>
            <a:pPr indent="0" lvl="0" marL="0" rtl="0" algn="just">
              <a:spcBef>
                <a:spcPts val="0"/>
              </a:spcBef>
              <a:spcAft>
                <a:spcPts val="0"/>
              </a:spcAft>
              <a:buNone/>
            </a:pPr>
            <a:r>
              <a:rPr lang="tr-TR" sz="2258">
                <a:latin typeface="Tahoma"/>
                <a:ea typeface="Tahoma"/>
                <a:cs typeface="Tahoma"/>
                <a:sym typeface="Tahoma"/>
              </a:rPr>
              <a:t>  </a:t>
            </a:r>
            <a:r>
              <a:rPr lang="tr-TR" sz="2258">
                <a:latin typeface="Tahoma"/>
                <a:ea typeface="Tahoma"/>
                <a:cs typeface="Tahoma"/>
                <a:sym typeface="Tahoma"/>
              </a:rPr>
              <a:t>Students are informed about seed types and the seeds brought to the classroom are examined.</a:t>
            </a:r>
            <a:endParaRPr sz="2258">
              <a:latin typeface="Tahoma"/>
              <a:ea typeface="Tahoma"/>
              <a:cs typeface="Tahoma"/>
              <a:sym typeface="Tahoma"/>
            </a:endParaRPr>
          </a:p>
          <a:p>
            <a:pPr indent="0" lvl="0" marL="114300" rtl="0" algn="l">
              <a:lnSpc>
                <a:spcPct val="100000"/>
              </a:lnSpc>
              <a:spcBef>
                <a:spcPts val="360"/>
              </a:spcBef>
              <a:spcAft>
                <a:spcPts val="0"/>
              </a:spcAft>
              <a:buSzPct val="75000"/>
              <a:buNone/>
            </a:pPr>
            <a:r>
              <a:t/>
            </a:r>
            <a:endParaRPr sz="2400">
              <a:latin typeface="Tahoma"/>
              <a:ea typeface="Tahoma"/>
              <a:cs typeface="Tahoma"/>
              <a:sym typeface="Tahoma"/>
            </a:endParaRPr>
          </a:p>
          <a:p>
            <a:pPr indent="0" lvl="0" marL="0" rtl="0" algn="l">
              <a:lnSpc>
                <a:spcPct val="100000"/>
              </a:lnSpc>
              <a:spcBef>
                <a:spcPts val="0"/>
              </a:spcBef>
              <a:spcAft>
                <a:spcPts val="0"/>
              </a:spcAft>
              <a:buSzPct val="100000"/>
              <a:buNone/>
            </a:pPr>
            <a:r>
              <a:t/>
            </a:r>
            <a:endParaRPr sz="2800">
              <a:latin typeface="Tahoma"/>
              <a:ea typeface="Tahoma"/>
              <a:cs typeface="Tahoma"/>
              <a:sym typeface="Tahoma"/>
            </a:endParaRPr>
          </a:p>
        </p:txBody>
      </p:sp>
      <p:pic>
        <p:nvPicPr>
          <p:cNvPr descr="C:\Users\pelingulgor\Desktop\SCHOOL TO FARM - DERS MODULU 1 ÇALIŞMA\shutterstock_1139511953 [Dönüştürülmüş]-01.jpg" id="241" name="Google Shape;241;p35"/>
          <p:cNvPicPr preferRelativeResize="0"/>
          <p:nvPr/>
        </p:nvPicPr>
        <p:blipFill rotWithShape="1">
          <a:blip r:embed="rId3">
            <a:alphaModFix/>
          </a:blip>
          <a:srcRect b="10145" l="45820" r="45712" t="74488"/>
          <a:stretch/>
        </p:blipFill>
        <p:spPr>
          <a:xfrm>
            <a:off x="428533" y="2631971"/>
            <a:ext cx="331012" cy="504692"/>
          </a:xfrm>
          <a:prstGeom prst="rect">
            <a:avLst/>
          </a:prstGeom>
          <a:noFill/>
          <a:ln>
            <a:noFill/>
          </a:ln>
        </p:spPr>
      </p:pic>
      <p:pic>
        <p:nvPicPr>
          <p:cNvPr descr="C:\Users\pelingulgor\Desktop\SCHOOL TO FARM - DERS MODULU 1 ÇALIŞMA\shutterstock_1139511953 [Dönüştürülmüş]-01.jpg" id="242" name="Google Shape;242;p35"/>
          <p:cNvPicPr preferRelativeResize="0"/>
          <p:nvPr/>
        </p:nvPicPr>
        <p:blipFill rotWithShape="1">
          <a:blip r:embed="rId3">
            <a:alphaModFix/>
          </a:blip>
          <a:srcRect b="10145" l="45820" r="45712" t="74488"/>
          <a:stretch/>
        </p:blipFill>
        <p:spPr>
          <a:xfrm>
            <a:off x="428531" y="3259438"/>
            <a:ext cx="331015" cy="504693"/>
          </a:xfrm>
          <a:prstGeom prst="rect">
            <a:avLst/>
          </a:prstGeom>
          <a:noFill/>
          <a:ln>
            <a:noFill/>
          </a:ln>
        </p:spPr>
      </p:pic>
      <p:pic>
        <p:nvPicPr>
          <p:cNvPr descr="C:\Users\pelingulgor\Desktop\SCHOOL TO FARM - DERS MODULU 1 ÇALIŞMA\shutterstock_1139511953 [Dönüştürülmüş]-01.jpg" id="243" name="Google Shape;243;p35"/>
          <p:cNvPicPr preferRelativeResize="0"/>
          <p:nvPr/>
        </p:nvPicPr>
        <p:blipFill rotWithShape="1">
          <a:blip r:embed="rId3">
            <a:alphaModFix/>
          </a:blip>
          <a:srcRect b="10145" l="45820" r="45712" t="74488"/>
          <a:stretch/>
        </p:blipFill>
        <p:spPr>
          <a:xfrm>
            <a:off x="428531" y="3772256"/>
            <a:ext cx="331012" cy="504692"/>
          </a:xfrm>
          <a:prstGeom prst="rect">
            <a:avLst/>
          </a:prstGeom>
          <a:noFill/>
          <a:ln>
            <a:noFill/>
          </a:ln>
        </p:spPr>
      </p:pic>
      <p:pic>
        <p:nvPicPr>
          <p:cNvPr descr="C:\Users\pelingulgor\Desktop\SCHOOL TO FARM - DERS MODULU 1 ÇALIŞMA\shutterstock_1139511953 [Dönüştürülmüş]-01.jpg" id="244" name="Google Shape;244;p35"/>
          <p:cNvPicPr preferRelativeResize="0"/>
          <p:nvPr/>
        </p:nvPicPr>
        <p:blipFill rotWithShape="1">
          <a:blip r:embed="rId3">
            <a:alphaModFix/>
          </a:blip>
          <a:srcRect b="10145" l="45820" r="45712" t="74488"/>
          <a:stretch/>
        </p:blipFill>
        <p:spPr>
          <a:xfrm>
            <a:off x="428531" y="4912523"/>
            <a:ext cx="331012" cy="504692"/>
          </a:xfrm>
          <a:prstGeom prst="rect">
            <a:avLst/>
          </a:prstGeom>
          <a:noFill/>
          <a:ln>
            <a:noFill/>
          </a:ln>
        </p:spPr>
      </p:pic>
      <p:pic>
        <p:nvPicPr>
          <p:cNvPr descr="C:\Users\pelingulgor\Desktop\SCHOOL TO FARM - DERS MODULU 1 ÇALIŞMA\shutterstock_1139511953 [Dönüştürülmüş]-01.jpg" id="245" name="Google Shape;245;p35"/>
          <p:cNvPicPr preferRelativeResize="0"/>
          <p:nvPr/>
        </p:nvPicPr>
        <p:blipFill rotWithShape="1">
          <a:blip r:embed="rId3">
            <a:alphaModFix/>
          </a:blip>
          <a:srcRect b="10145" l="45820" r="45711" t="74487"/>
          <a:stretch/>
        </p:blipFill>
        <p:spPr>
          <a:xfrm>
            <a:off x="428531" y="4407823"/>
            <a:ext cx="331012" cy="50469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sp>
        <p:nvSpPr>
          <p:cNvPr id="98" name="Google Shape;98;p18"/>
          <p:cNvSpPr txBox="1"/>
          <p:nvPr>
            <p:ph type="title"/>
          </p:nvPr>
        </p:nvSpPr>
        <p:spPr>
          <a:xfrm>
            <a:off x="632144" y="93663"/>
            <a:ext cx="10692765" cy="11430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rgbClr val="7E3DBC"/>
              </a:buClr>
              <a:buSzPct val="111111"/>
              <a:buNone/>
            </a:pPr>
            <a:r>
              <a:rPr b="1" lang="tr-TR">
                <a:solidFill>
                  <a:srgbClr val="7E3DBC"/>
                </a:solidFill>
                <a:latin typeface="Tahoma"/>
                <a:ea typeface="Tahoma"/>
                <a:cs typeface="Tahoma"/>
                <a:sym typeface="Tahoma"/>
              </a:rPr>
              <a:t>Lesson Plan 1: </a:t>
            </a:r>
            <a:br>
              <a:rPr b="1" lang="tr-TR">
                <a:solidFill>
                  <a:srgbClr val="7E3DBC"/>
                </a:solidFill>
                <a:latin typeface="Tahoma"/>
                <a:ea typeface="Tahoma"/>
                <a:cs typeface="Tahoma"/>
                <a:sym typeface="Tahoma"/>
              </a:rPr>
            </a:br>
            <a:r>
              <a:rPr b="1" lang="tr-TR">
                <a:solidFill>
                  <a:srgbClr val="7E3DBC"/>
                </a:solidFill>
                <a:latin typeface="Tahoma"/>
                <a:ea typeface="Tahoma"/>
                <a:cs typeface="Tahoma"/>
                <a:sym typeface="Tahoma"/>
              </a:rPr>
              <a:t>FEELING THE GREENHOUSE</a:t>
            </a:r>
            <a:endParaRPr/>
          </a:p>
        </p:txBody>
      </p:sp>
      <p:sp>
        <p:nvSpPr>
          <p:cNvPr id="99" name="Google Shape;99;p18"/>
          <p:cNvSpPr txBox="1"/>
          <p:nvPr>
            <p:ph idx="1" type="body"/>
          </p:nvPr>
        </p:nvSpPr>
        <p:spPr>
          <a:xfrm>
            <a:off x="594044" y="1600204"/>
            <a:ext cx="6947695" cy="4525963"/>
          </a:xfrm>
          <a:prstGeom prst="rect">
            <a:avLst/>
          </a:prstGeom>
          <a:noFill/>
          <a:ln>
            <a:noFill/>
          </a:ln>
        </p:spPr>
        <p:txBody>
          <a:bodyPr anchorCtr="0" anchor="t" bIns="45700" lIns="91425" spcFirstLastPara="1" rIns="91425" wrap="square" tIns="45700">
            <a:normAutofit/>
          </a:bodyPr>
          <a:lstStyle/>
          <a:p>
            <a:pPr indent="-342900" lvl="0" marL="342900" rtl="0" algn="l">
              <a:lnSpc>
                <a:spcPct val="100000"/>
              </a:lnSpc>
              <a:spcBef>
                <a:spcPts val="0"/>
              </a:spcBef>
              <a:spcAft>
                <a:spcPts val="0"/>
              </a:spcAft>
              <a:buSzPts val="2800"/>
              <a:buChar char="•"/>
            </a:pPr>
            <a:r>
              <a:rPr b="1" lang="tr-TR" sz="2400">
                <a:latin typeface="Tahoma"/>
                <a:ea typeface="Tahoma"/>
                <a:cs typeface="Tahoma"/>
                <a:sym typeface="Tahoma"/>
              </a:rPr>
              <a:t>Purpose / Learning objectives:</a:t>
            </a:r>
            <a:endParaRPr/>
          </a:p>
          <a:p>
            <a:pPr indent="-165100" lvl="0" marL="342900" rtl="0" algn="l">
              <a:lnSpc>
                <a:spcPct val="100000"/>
              </a:lnSpc>
              <a:spcBef>
                <a:spcPts val="0"/>
              </a:spcBef>
              <a:spcAft>
                <a:spcPts val="0"/>
              </a:spcAft>
              <a:buSzPts val="2800"/>
              <a:buNone/>
            </a:pPr>
            <a:r>
              <a:t/>
            </a:r>
            <a:endParaRPr b="1" sz="2400">
              <a:latin typeface="Tahoma"/>
              <a:ea typeface="Tahoma"/>
              <a:cs typeface="Tahoma"/>
              <a:sym typeface="Tahoma"/>
            </a:endParaRPr>
          </a:p>
          <a:p>
            <a:pPr indent="0" lvl="0" marL="0" rtl="0" algn="l">
              <a:lnSpc>
                <a:spcPct val="100000"/>
              </a:lnSpc>
              <a:spcBef>
                <a:spcPts val="0"/>
              </a:spcBef>
              <a:spcAft>
                <a:spcPts val="0"/>
              </a:spcAft>
              <a:buSzPts val="2800"/>
              <a:buNone/>
            </a:pPr>
            <a:r>
              <a:rPr lang="tr-TR" sz="2400">
                <a:latin typeface="Tahoma"/>
                <a:ea typeface="Tahoma"/>
                <a:cs typeface="Tahoma"/>
                <a:sym typeface="Tahoma"/>
              </a:rPr>
              <a:t>	Introduce the greenhouse</a:t>
            </a:r>
            <a:endParaRPr/>
          </a:p>
          <a:p>
            <a:pPr indent="0" lvl="0" marL="0" rtl="0" algn="l">
              <a:lnSpc>
                <a:spcPct val="100000"/>
              </a:lnSpc>
              <a:spcBef>
                <a:spcPts val="0"/>
              </a:spcBef>
              <a:spcAft>
                <a:spcPts val="0"/>
              </a:spcAft>
              <a:buSzPts val="2800"/>
              <a:buNone/>
            </a:pPr>
            <a:r>
              <a:t/>
            </a:r>
            <a:endParaRPr sz="2400">
              <a:latin typeface="Tahoma"/>
              <a:ea typeface="Tahoma"/>
              <a:cs typeface="Tahoma"/>
              <a:sym typeface="Tahoma"/>
            </a:endParaRPr>
          </a:p>
          <a:p>
            <a:pPr indent="0" lvl="0" marL="0" rtl="0" algn="l">
              <a:lnSpc>
                <a:spcPct val="100000"/>
              </a:lnSpc>
              <a:spcBef>
                <a:spcPts val="0"/>
              </a:spcBef>
              <a:spcAft>
                <a:spcPts val="0"/>
              </a:spcAft>
              <a:buSzPts val="2800"/>
              <a:buNone/>
            </a:pPr>
            <a:r>
              <a:rPr lang="tr-TR" sz="2400">
                <a:latin typeface="Tahoma"/>
                <a:ea typeface="Tahoma"/>
                <a:cs typeface="Tahoma"/>
                <a:sym typeface="Tahoma"/>
              </a:rPr>
              <a:t>	Importance of greenhouses to meet the 	food needs resulting from the increasing 	population and increased consumption.</a:t>
            </a:r>
            <a:endParaRPr sz="2400">
              <a:latin typeface="Tahoma"/>
              <a:ea typeface="Tahoma"/>
              <a:cs typeface="Tahoma"/>
              <a:sym typeface="Tahoma"/>
            </a:endParaRPr>
          </a:p>
          <a:p>
            <a:pPr indent="-165100" lvl="0" marL="342900" rtl="0" algn="l">
              <a:lnSpc>
                <a:spcPct val="100000"/>
              </a:lnSpc>
              <a:spcBef>
                <a:spcPts val="0"/>
              </a:spcBef>
              <a:spcAft>
                <a:spcPts val="0"/>
              </a:spcAft>
              <a:buSzPts val="2800"/>
              <a:buNone/>
            </a:pPr>
            <a:r>
              <a:t/>
            </a:r>
            <a:endParaRPr sz="2400">
              <a:latin typeface="Tahoma"/>
              <a:ea typeface="Tahoma"/>
              <a:cs typeface="Tahoma"/>
              <a:sym typeface="Tahoma"/>
            </a:endParaRPr>
          </a:p>
          <a:p>
            <a:pPr indent="0" lvl="0" marL="0" rtl="0" algn="l">
              <a:lnSpc>
                <a:spcPct val="100000"/>
              </a:lnSpc>
              <a:spcBef>
                <a:spcPts val="0"/>
              </a:spcBef>
              <a:spcAft>
                <a:spcPts val="0"/>
              </a:spcAft>
              <a:buSzPts val="2800"/>
              <a:buNone/>
            </a:pPr>
            <a:r>
              <a:t/>
            </a:r>
            <a:endParaRPr sz="2800">
              <a:latin typeface="Tahoma"/>
              <a:ea typeface="Tahoma"/>
              <a:cs typeface="Tahoma"/>
              <a:sym typeface="Tahoma"/>
            </a:endParaRPr>
          </a:p>
        </p:txBody>
      </p:sp>
      <p:pic>
        <p:nvPicPr>
          <p:cNvPr id="100" name="Google Shape;100;p18"/>
          <p:cNvPicPr preferRelativeResize="0"/>
          <p:nvPr/>
        </p:nvPicPr>
        <p:blipFill rotWithShape="1">
          <a:blip r:embed="rId3">
            <a:alphaModFix/>
          </a:blip>
          <a:srcRect b="0" l="0" r="0" t="0"/>
          <a:stretch/>
        </p:blipFill>
        <p:spPr>
          <a:xfrm>
            <a:off x="8139165" y="1225886"/>
            <a:ext cx="3383118" cy="4762932"/>
          </a:xfrm>
          <a:prstGeom prst="rect">
            <a:avLst/>
          </a:prstGeom>
          <a:noFill/>
          <a:ln>
            <a:noFill/>
          </a:ln>
        </p:spPr>
      </p:pic>
      <p:pic>
        <p:nvPicPr>
          <p:cNvPr descr="C:\Users\pelingulgor\Desktop\SCHOOL TO FARM - DERS MODULU 1 ÇALIŞMA\shutterstock_1139511953 [Dönüştürülmüş]-01.jpg" id="101" name="Google Shape;101;p18"/>
          <p:cNvPicPr preferRelativeResize="0"/>
          <p:nvPr/>
        </p:nvPicPr>
        <p:blipFill rotWithShape="1">
          <a:blip r:embed="rId4">
            <a:alphaModFix/>
          </a:blip>
          <a:srcRect b="29404" l="78394" r="9087" t="54390"/>
          <a:stretch/>
        </p:blipFill>
        <p:spPr>
          <a:xfrm>
            <a:off x="704459" y="2376154"/>
            <a:ext cx="427925" cy="465363"/>
          </a:xfrm>
          <a:prstGeom prst="rect">
            <a:avLst/>
          </a:prstGeom>
          <a:noFill/>
          <a:ln>
            <a:noFill/>
          </a:ln>
        </p:spPr>
      </p:pic>
      <p:pic>
        <p:nvPicPr>
          <p:cNvPr descr="C:\Users\pelingulgor\Desktop\SCHOOL TO FARM - DERS MODULU 1 ÇALIŞMA\shutterstock_1139511953 [Dönüştürülmüş]-01.jpg" id="102" name="Google Shape;102;p18"/>
          <p:cNvPicPr preferRelativeResize="0"/>
          <p:nvPr/>
        </p:nvPicPr>
        <p:blipFill rotWithShape="1">
          <a:blip r:embed="rId4">
            <a:alphaModFix/>
          </a:blip>
          <a:srcRect b="29404" l="78394" r="9087" t="54390"/>
          <a:stretch/>
        </p:blipFill>
        <p:spPr>
          <a:xfrm>
            <a:off x="704459" y="2963635"/>
            <a:ext cx="427925" cy="465363"/>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pic>
        <p:nvPicPr>
          <p:cNvPr id="250" name="Google Shape;250;p36"/>
          <p:cNvPicPr preferRelativeResize="0"/>
          <p:nvPr/>
        </p:nvPicPr>
        <p:blipFill rotWithShape="1">
          <a:blip r:embed="rId3">
            <a:alphaModFix/>
          </a:blip>
          <a:srcRect b="0" l="0" r="0" t="0"/>
          <a:stretch/>
        </p:blipFill>
        <p:spPr>
          <a:xfrm>
            <a:off x="612285" y="1111784"/>
            <a:ext cx="4280471" cy="5541264"/>
          </a:xfrm>
          <a:prstGeom prst="rect">
            <a:avLst/>
          </a:prstGeom>
          <a:noFill/>
          <a:ln>
            <a:noFill/>
          </a:ln>
        </p:spPr>
      </p:pic>
      <p:pic>
        <p:nvPicPr>
          <p:cNvPr id="251" name="Google Shape;251;p36"/>
          <p:cNvPicPr preferRelativeResize="0"/>
          <p:nvPr/>
        </p:nvPicPr>
        <p:blipFill rotWithShape="1">
          <a:blip r:embed="rId4">
            <a:alphaModFix/>
          </a:blip>
          <a:srcRect b="0" l="0" r="0" t="0"/>
          <a:stretch/>
        </p:blipFill>
        <p:spPr>
          <a:xfrm>
            <a:off x="4952362" y="1111784"/>
            <a:ext cx="6521135" cy="4457597"/>
          </a:xfrm>
          <a:prstGeom prst="rect">
            <a:avLst/>
          </a:prstGeom>
          <a:noFill/>
          <a:ln>
            <a:noFill/>
          </a:ln>
        </p:spPr>
      </p:pic>
      <p:sp>
        <p:nvSpPr>
          <p:cNvPr id="252" name="Google Shape;252;p36"/>
          <p:cNvSpPr txBox="1"/>
          <p:nvPr>
            <p:ph type="title"/>
          </p:nvPr>
        </p:nvSpPr>
        <p:spPr>
          <a:xfrm>
            <a:off x="612286" y="8043"/>
            <a:ext cx="10692765"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rgbClr val="7E3DBC"/>
              </a:buClr>
              <a:buSzPts val="4400"/>
              <a:buNone/>
            </a:pPr>
            <a:r>
              <a:rPr b="1" lang="tr-TR" sz="3600">
                <a:solidFill>
                  <a:srgbClr val="7E3DBC"/>
                </a:solidFill>
                <a:latin typeface="Tahoma"/>
                <a:ea typeface="Tahoma"/>
                <a:cs typeface="Tahoma"/>
                <a:sym typeface="Tahoma"/>
              </a:rPr>
              <a:t>Geometry and Greenhouse</a:t>
            </a:r>
            <a:endParaRPr sz="36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50"/>
                                        </p:tgtEl>
                                        <p:attrNameLst>
                                          <p:attrName>style.visibility</p:attrName>
                                        </p:attrNameLst>
                                      </p:cBhvr>
                                      <p:to>
                                        <p:strVal val="visible"/>
                                      </p:to>
                                    </p:set>
                                    <p:anim calcmode="lin" valueType="num">
                                      <p:cBhvr additive="base">
                                        <p:cTn dur="1000"/>
                                        <p:tgtEl>
                                          <p:spTgt spid="250"/>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51"/>
                                        </p:tgtEl>
                                        <p:attrNameLst>
                                          <p:attrName>style.visibility</p:attrName>
                                        </p:attrNameLst>
                                      </p:cBhvr>
                                      <p:to>
                                        <p:strVal val="visible"/>
                                      </p:to>
                                    </p:set>
                                    <p:anim calcmode="lin" valueType="num">
                                      <p:cBhvr additive="base">
                                        <p:cTn dur="1000"/>
                                        <p:tgtEl>
                                          <p:spTgt spid="251"/>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p37"/>
          <p:cNvSpPr txBox="1"/>
          <p:nvPr>
            <p:ph type="title"/>
          </p:nvPr>
        </p:nvSpPr>
        <p:spPr>
          <a:xfrm>
            <a:off x="594044" y="274638"/>
            <a:ext cx="10692765" cy="11430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rgbClr val="7E3DBC"/>
              </a:buClr>
              <a:buSzPct val="111111"/>
              <a:buNone/>
            </a:pPr>
            <a:r>
              <a:rPr b="1" lang="tr-TR">
                <a:solidFill>
                  <a:srgbClr val="7E3DBC"/>
                </a:solidFill>
                <a:latin typeface="Tahoma"/>
                <a:ea typeface="Tahoma"/>
                <a:cs typeface="Tahoma"/>
                <a:sym typeface="Tahoma"/>
              </a:rPr>
              <a:t>Lesson Plan 2: </a:t>
            </a:r>
            <a:br>
              <a:rPr b="1" lang="tr-TR">
                <a:solidFill>
                  <a:srgbClr val="7E3DBC"/>
                </a:solidFill>
                <a:latin typeface="Tahoma"/>
                <a:ea typeface="Tahoma"/>
                <a:cs typeface="Tahoma"/>
                <a:sym typeface="Tahoma"/>
              </a:rPr>
            </a:br>
            <a:r>
              <a:rPr b="1" lang="tr-TR">
                <a:solidFill>
                  <a:srgbClr val="7E3DBC"/>
                </a:solidFill>
                <a:latin typeface="Tahoma"/>
                <a:ea typeface="Tahoma"/>
                <a:cs typeface="Tahoma"/>
                <a:sym typeface="Tahoma"/>
              </a:rPr>
              <a:t>LITTLE HANDS GREENHOUSE</a:t>
            </a:r>
            <a:endParaRPr/>
          </a:p>
        </p:txBody>
      </p:sp>
      <p:sp>
        <p:nvSpPr>
          <p:cNvPr id="258" name="Google Shape;258;p37"/>
          <p:cNvSpPr txBox="1"/>
          <p:nvPr>
            <p:ph idx="1" type="body"/>
          </p:nvPr>
        </p:nvSpPr>
        <p:spPr>
          <a:xfrm>
            <a:off x="594044" y="1600204"/>
            <a:ext cx="10692765" cy="4525963"/>
          </a:xfrm>
          <a:prstGeom prst="rect">
            <a:avLst/>
          </a:prstGeom>
          <a:noFill/>
          <a:ln>
            <a:noFill/>
          </a:ln>
        </p:spPr>
        <p:txBody>
          <a:bodyPr anchorCtr="0" anchor="t" bIns="45700" lIns="91425" spcFirstLastPara="1" rIns="91425" wrap="square" tIns="45700">
            <a:normAutofit fontScale="85000" lnSpcReduction="20000"/>
          </a:bodyPr>
          <a:lstStyle/>
          <a:p>
            <a:pPr indent="-316230" lvl="0" marL="342900" rtl="0" algn="l">
              <a:lnSpc>
                <a:spcPct val="100000"/>
              </a:lnSpc>
              <a:spcBef>
                <a:spcPts val="0"/>
              </a:spcBef>
              <a:spcAft>
                <a:spcPts val="0"/>
              </a:spcAft>
              <a:buSzPct val="116666"/>
              <a:buChar char="•"/>
            </a:pPr>
            <a:r>
              <a:rPr b="1" lang="tr-TR" sz="2400">
                <a:latin typeface="Tahoma"/>
                <a:ea typeface="Tahoma"/>
                <a:cs typeface="Tahoma"/>
                <a:sym typeface="Tahoma"/>
              </a:rPr>
              <a:t>Implementation</a:t>
            </a:r>
            <a:endParaRPr/>
          </a:p>
          <a:p>
            <a:pPr indent="-316230" lvl="0" marL="342900" rtl="0" algn="l">
              <a:lnSpc>
                <a:spcPct val="100000"/>
              </a:lnSpc>
              <a:spcBef>
                <a:spcPts val="0"/>
              </a:spcBef>
              <a:spcAft>
                <a:spcPts val="0"/>
              </a:spcAft>
              <a:buSzPct val="116666"/>
              <a:buChar char="•"/>
            </a:pPr>
            <a:r>
              <a:rPr b="1" lang="tr-TR" sz="2400">
                <a:latin typeface="Tahoma"/>
                <a:ea typeface="Tahoma"/>
                <a:cs typeface="Tahoma"/>
                <a:sym typeface="Tahoma"/>
              </a:rPr>
              <a:t>Instructions step by step: 43 min</a:t>
            </a:r>
            <a:endParaRPr b="1" sz="2400">
              <a:latin typeface="Tahoma"/>
              <a:ea typeface="Tahoma"/>
              <a:cs typeface="Tahoma"/>
              <a:sym typeface="Tahoma"/>
            </a:endParaRPr>
          </a:p>
          <a:p>
            <a:pPr indent="-279400" lvl="0" marL="457200" rtl="0" algn="l">
              <a:lnSpc>
                <a:spcPct val="100000"/>
              </a:lnSpc>
              <a:spcBef>
                <a:spcPts val="0"/>
              </a:spcBef>
              <a:spcAft>
                <a:spcPts val="0"/>
              </a:spcAft>
              <a:buSzPct val="116666"/>
              <a:buFont typeface="Noto Sans Symbols"/>
              <a:buNone/>
            </a:pPr>
            <a:r>
              <a:t/>
            </a:r>
            <a:endParaRPr sz="2400">
              <a:latin typeface="Tahoma"/>
              <a:ea typeface="Tahoma"/>
              <a:cs typeface="Tahoma"/>
              <a:sym typeface="Tahoma"/>
            </a:endParaRPr>
          </a:p>
          <a:p>
            <a:pPr indent="0" lvl="0" marL="0" rtl="0" algn="l">
              <a:lnSpc>
                <a:spcPct val="100000"/>
              </a:lnSpc>
              <a:spcBef>
                <a:spcPts val="0"/>
              </a:spcBef>
              <a:spcAft>
                <a:spcPts val="0"/>
              </a:spcAft>
              <a:buSzPct val="116666"/>
              <a:buNone/>
            </a:pPr>
            <a:r>
              <a:t/>
            </a:r>
            <a:endParaRPr sz="2400">
              <a:latin typeface="Tahoma"/>
              <a:ea typeface="Tahoma"/>
              <a:cs typeface="Tahoma"/>
              <a:sym typeface="Tahoma"/>
            </a:endParaRPr>
          </a:p>
          <a:p>
            <a:pPr indent="0" lvl="0" marL="0" rtl="0" algn="l">
              <a:lnSpc>
                <a:spcPct val="100000"/>
              </a:lnSpc>
              <a:spcBef>
                <a:spcPts val="0"/>
              </a:spcBef>
              <a:spcAft>
                <a:spcPts val="0"/>
              </a:spcAft>
              <a:buSzPct val="116666"/>
              <a:buNone/>
            </a:pPr>
            <a:r>
              <a:rPr lang="tr-TR" sz="2400">
                <a:latin typeface="Tahoma"/>
                <a:ea typeface="Tahoma"/>
                <a:cs typeface="Tahoma"/>
                <a:sym typeface="Tahoma"/>
              </a:rPr>
              <a:t>Divide into sufficient groups to create a greenhouse</a:t>
            </a:r>
            <a:endParaRPr sz="2400">
              <a:latin typeface="Tahoma"/>
              <a:ea typeface="Tahoma"/>
              <a:cs typeface="Tahoma"/>
              <a:sym typeface="Tahoma"/>
            </a:endParaRPr>
          </a:p>
          <a:p>
            <a:pPr indent="0" lvl="0" marL="0" rtl="0" algn="l">
              <a:lnSpc>
                <a:spcPct val="100000"/>
              </a:lnSpc>
              <a:spcBef>
                <a:spcPts val="0"/>
              </a:spcBef>
              <a:spcAft>
                <a:spcPts val="0"/>
              </a:spcAft>
              <a:buSzPct val="116666"/>
              <a:buNone/>
            </a:pPr>
            <a:r>
              <a:t/>
            </a:r>
            <a:endParaRPr sz="2400">
              <a:latin typeface="Tahoma"/>
              <a:ea typeface="Tahoma"/>
              <a:cs typeface="Tahoma"/>
              <a:sym typeface="Tahoma"/>
            </a:endParaRPr>
          </a:p>
          <a:p>
            <a:pPr indent="0" lvl="0" marL="0" rtl="0" algn="just">
              <a:spcBef>
                <a:spcPts val="0"/>
              </a:spcBef>
              <a:spcAft>
                <a:spcPts val="0"/>
              </a:spcAft>
              <a:buNone/>
            </a:pPr>
            <a:r>
              <a:rPr lang="tr-TR" sz="2350">
                <a:latin typeface="Tahoma"/>
                <a:ea typeface="Tahoma"/>
                <a:cs typeface="Tahoma"/>
                <a:sym typeface="Tahoma"/>
              </a:rPr>
              <a:t>Ask to draw first a geometric shape and then a greenhouse using the seeds.</a:t>
            </a:r>
            <a:endParaRPr sz="2350">
              <a:latin typeface="Tahoma"/>
              <a:ea typeface="Tahoma"/>
              <a:cs typeface="Tahoma"/>
              <a:sym typeface="Tahoma"/>
            </a:endParaRPr>
          </a:p>
          <a:p>
            <a:pPr indent="0" lvl="0" marL="0" rtl="0" algn="just">
              <a:spcBef>
                <a:spcPts val="0"/>
              </a:spcBef>
              <a:spcAft>
                <a:spcPts val="0"/>
              </a:spcAft>
              <a:buNone/>
            </a:pPr>
            <a:r>
              <a:rPr lang="tr-TR" sz="2350">
                <a:latin typeface="Tahoma"/>
                <a:ea typeface="Tahoma"/>
                <a:cs typeface="Tahoma"/>
                <a:sym typeface="Tahoma"/>
              </a:rPr>
              <a:t>Each group creates a type of greenhouse by using geometric shapes and seeds. </a:t>
            </a:r>
            <a:endParaRPr sz="2350">
              <a:latin typeface="Tahoma"/>
              <a:ea typeface="Tahoma"/>
              <a:cs typeface="Tahoma"/>
              <a:sym typeface="Tahoma"/>
            </a:endParaRPr>
          </a:p>
          <a:p>
            <a:pPr indent="0" lvl="0" marL="0" rtl="0" algn="l">
              <a:lnSpc>
                <a:spcPct val="100000"/>
              </a:lnSpc>
              <a:spcBef>
                <a:spcPts val="0"/>
              </a:spcBef>
              <a:spcAft>
                <a:spcPts val="0"/>
              </a:spcAft>
              <a:buSzPct val="116666"/>
              <a:buNone/>
            </a:pPr>
            <a:r>
              <a:t/>
            </a:r>
            <a:endParaRPr sz="2400">
              <a:latin typeface="Tahoma"/>
              <a:ea typeface="Tahoma"/>
              <a:cs typeface="Tahoma"/>
              <a:sym typeface="Tahoma"/>
            </a:endParaRPr>
          </a:p>
          <a:p>
            <a:pPr indent="0" lvl="0" marL="0" rtl="0" algn="l">
              <a:lnSpc>
                <a:spcPct val="100000"/>
              </a:lnSpc>
              <a:spcBef>
                <a:spcPts val="0"/>
              </a:spcBef>
              <a:spcAft>
                <a:spcPts val="0"/>
              </a:spcAft>
              <a:buSzPct val="116666"/>
              <a:buNone/>
            </a:pPr>
            <a:r>
              <a:rPr lang="tr-TR" sz="2400">
                <a:latin typeface="Tahoma"/>
                <a:ea typeface="Tahoma"/>
                <a:cs typeface="Tahoma"/>
                <a:sym typeface="Tahoma"/>
              </a:rPr>
              <a:t>Tell about the types of seeds to be grown in the greenhouse and how they are planted</a:t>
            </a:r>
            <a:endParaRPr sz="2400">
              <a:latin typeface="Tahoma"/>
              <a:ea typeface="Tahoma"/>
              <a:cs typeface="Tahoma"/>
              <a:sym typeface="Tahoma"/>
            </a:endParaRPr>
          </a:p>
          <a:p>
            <a:pPr indent="0" lvl="0" marL="0" rtl="0" algn="l">
              <a:lnSpc>
                <a:spcPct val="100000"/>
              </a:lnSpc>
              <a:spcBef>
                <a:spcPts val="0"/>
              </a:spcBef>
              <a:spcAft>
                <a:spcPts val="0"/>
              </a:spcAft>
              <a:buSzPct val="116666"/>
              <a:buNone/>
            </a:pPr>
            <a:r>
              <a:t/>
            </a:r>
            <a:endParaRPr sz="2400">
              <a:latin typeface="Tahoma"/>
              <a:ea typeface="Tahoma"/>
              <a:cs typeface="Tahoma"/>
              <a:sym typeface="Tahoma"/>
            </a:endParaRPr>
          </a:p>
          <a:p>
            <a:pPr indent="0" lvl="0" marL="0" rtl="0" algn="l">
              <a:lnSpc>
                <a:spcPct val="100000"/>
              </a:lnSpc>
              <a:spcBef>
                <a:spcPts val="0"/>
              </a:spcBef>
              <a:spcAft>
                <a:spcPts val="0"/>
              </a:spcAft>
              <a:buSzPct val="116666"/>
              <a:buNone/>
            </a:pPr>
            <a:r>
              <a:rPr lang="tr-TR" sz="2400">
                <a:latin typeface="Tahoma"/>
                <a:ea typeface="Tahoma"/>
                <a:cs typeface="Tahoma"/>
                <a:sym typeface="Tahoma"/>
              </a:rPr>
              <a:t>Students are shown a bean sprouting video:</a:t>
            </a:r>
            <a:endParaRPr sz="2400">
              <a:latin typeface="Tahoma"/>
              <a:ea typeface="Tahoma"/>
              <a:cs typeface="Tahoma"/>
              <a:sym typeface="Tahoma"/>
            </a:endParaRPr>
          </a:p>
          <a:p>
            <a:pPr indent="0" lvl="0" marL="0" rtl="0" algn="l">
              <a:lnSpc>
                <a:spcPct val="100000"/>
              </a:lnSpc>
              <a:spcBef>
                <a:spcPts val="0"/>
              </a:spcBef>
              <a:spcAft>
                <a:spcPts val="0"/>
              </a:spcAft>
              <a:buSzPct val="100000"/>
              <a:buNone/>
            </a:pPr>
            <a:r>
              <a:t/>
            </a:r>
            <a:endParaRPr sz="2800"/>
          </a:p>
          <a:p>
            <a:pPr indent="0" lvl="0" marL="0" rtl="0" algn="l">
              <a:lnSpc>
                <a:spcPct val="100000"/>
              </a:lnSpc>
              <a:spcBef>
                <a:spcPts val="0"/>
              </a:spcBef>
              <a:spcAft>
                <a:spcPts val="0"/>
              </a:spcAft>
              <a:buSzPct val="100000"/>
              <a:buNone/>
            </a:pPr>
            <a:r>
              <a:t/>
            </a:r>
            <a:endParaRPr sz="2800"/>
          </a:p>
          <a:p>
            <a:pPr indent="0" lvl="0" marL="0" rtl="0" algn="l">
              <a:lnSpc>
                <a:spcPct val="100000"/>
              </a:lnSpc>
              <a:spcBef>
                <a:spcPts val="0"/>
              </a:spcBef>
              <a:spcAft>
                <a:spcPts val="0"/>
              </a:spcAft>
              <a:buSzPct val="100000"/>
              <a:buNone/>
            </a:pPr>
            <a:r>
              <a:t/>
            </a:r>
            <a:endParaRPr sz="2800">
              <a:latin typeface="Tahoma"/>
              <a:ea typeface="Tahoma"/>
              <a:cs typeface="Tahoma"/>
              <a:sym typeface="Tahoma"/>
            </a:endParaRPr>
          </a:p>
        </p:txBody>
      </p:sp>
      <p:sp>
        <p:nvSpPr>
          <p:cNvPr id="259" name="Google Shape;259;p37">
            <a:hlinkClick r:id="rId3"/>
          </p:cNvPr>
          <p:cNvSpPr/>
          <p:nvPr/>
        </p:nvSpPr>
        <p:spPr>
          <a:xfrm>
            <a:off x="7503471" y="4807479"/>
            <a:ext cx="1924334" cy="1501254"/>
          </a:xfrm>
          <a:custGeom>
            <a:rect b="b" l="l" r="r" t="t"/>
            <a:pathLst>
              <a:path extrusionOk="0" h="120000" w="120000">
                <a:moveTo>
                  <a:pt x="0" y="0"/>
                </a:moveTo>
                <a:lnTo>
                  <a:pt x="120000" y="0"/>
                </a:lnTo>
                <a:lnTo>
                  <a:pt x="120000" y="120000"/>
                </a:lnTo>
                <a:lnTo>
                  <a:pt x="0" y="120000"/>
                </a:lnTo>
                <a:close/>
                <a:moveTo>
                  <a:pt x="60000" y="15000"/>
                </a:moveTo>
                <a:lnTo>
                  <a:pt x="60000" y="15000"/>
                </a:lnTo>
                <a:cubicBezTo>
                  <a:pt x="79389" y="15000"/>
                  <a:pt x="95106" y="35147"/>
                  <a:pt x="95106" y="60000"/>
                </a:cubicBezTo>
                <a:cubicBezTo>
                  <a:pt x="95106" y="84853"/>
                  <a:pt x="79389" y="105000"/>
                  <a:pt x="60000" y="105000"/>
                </a:cubicBezTo>
                <a:cubicBezTo>
                  <a:pt x="40611" y="105000"/>
                  <a:pt x="24894" y="84853"/>
                  <a:pt x="24894" y="60000"/>
                </a:cubicBezTo>
                <a:cubicBezTo>
                  <a:pt x="24894" y="35147"/>
                  <a:pt x="40611" y="15000"/>
                  <a:pt x="60000" y="15000"/>
                </a:cubicBezTo>
                <a:close/>
              </a:path>
              <a:path extrusionOk="0" fill="darken" h="120000" w="120000">
                <a:moveTo>
                  <a:pt x="60000" y="15000"/>
                </a:moveTo>
                <a:lnTo>
                  <a:pt x="60000" y="15000"/>
                </a:lnTo>
                <a:cubicBezTo>
                  <a:pt x="79389" y="15000"/>
                  <a:pt x="95106" y="35147"/>
                  <a:pt x="95106" y="60000"/>
                </a:cubicBezTo>
                <a:cubicBezTo>
                  <a:pt x="95106" y="84853"/>
                  <a:pt x="79389" y="105000"/>
                  <a:pt x="60000" y="105000"/>
                </a:cubicBezTo>
                <a:cubicBezTo>
                  <a:pt x="40611" y="105000"/>
                  <a:pt x="24894" y="84853"/>
                  <a:pt x="24894" y="60000"/>
                </a:cubicBezTo>
                <a:cubicBezTo>
                  <a:pt x="24894" y="35147"/>
                  <a:pt x="40611" y="15000"/>
                  <a:pt x="60000" y="15000"/>
                </a:cubicBezTo>
                <a:close/>
                <a:moveTo>
                  <a:pt x="60000" y="17813"/>
                </a:moveTo>
                <a:cubicBezTo>
                  <a:pt x="63635" y="17812"/>
                  <a:pt x="66582" y="21590"/>
                  <a:pt x="66582" y="26250"/>
                </a:cubicBezTo>
                <a:cubicBezTo>
                  <a:pt x="66582" y="30910"/>
                  <a:pt x="63635" y="34687"/>
                  <a:pt x="60000" y="34687"/>
                </a:cubicBezTo>
                <a:cubicBezTo>
                  <a:pt x="56365" y="34688"/>
                  <a:pt x="53418" y="30910"/>
                  <a:pt x="53418" y="26250"/>
                </a:cubicBezTo>
                <a:cubicBezTo>
                  <a:pt x="53418" y="21590"/>
                  <a:pt x="56365" y="17813"/>
                  <a:pt x="60000" y="17813"/>
                </a:cubicBezTo>
                <a:moveTo>
                  <a:pt x="46835" y="43125"/>
                </a:moveTo>
                <a:lnTo>
                  <a:pt x="46835" y="48750"/>
                </a:lnTo>
                <a:lnTo>
                  <a:pt x="53418" y="48750"/>
                </a:lnTo>
                <a:lnTo>
                  <a:pt x="53418" y="88125"/>
                </a:lnTo>
                <a:lnTo>
                  <a:pt x="46835" y="88125"/>
                </a:lnTo>
                <a:lnTo>
                  <a:pt x="46835" y="93750"/>
                </a:lnTo>
                <a:lnTo>
                  <a:pt x="73165" y="93750"/>
                </a:lnTo>
                <a:lnTo>
                  <a:pt x="73165" y="88125"/>
                </a:lnTo>
                <a:lnTo>
                  <a:pt x="66582" y="88125"/>
                </a:lnTo>
                <a:lnTo>
                  <a:pt x="66582" y="43125"/>
                </a:lnTo>
                <a:close/>
              </a:path>
              <a:path extrusionOk="0" fill="lighten" h="120000" w="120000">
                <a:moveTo>
                  <a:pt x="60000" y="17813"/>
                </a:moveTo>
                <a:cubicBezTo>
                  <a:pt x="63635" y="17812"/>
                  <a:pt x="66582" y="21590"/>
                  <a:pt x="66582" y="26250"/>
                </a:cubicBezTo>
                <a:cubicBezTo>
                  <a:pt x="66582" y="30910"/>
                  <a:pt x="63635" y="34687"/>
                  <a:pt x="60000" y="34687"/>
                </a:cubicBezTo>
                <a:cubicBezTo>
                  <a:pt x="56365" y="34688"/>
                  <a:pt x="53418" y="30910"/>
                  <a:pt x="53418" y="26250"/>
                </a:cubicBezTo>
                <a:cubicBezTo>
                  <a:pt x="53418" y="21590"/>
                  <a:pt x="56365" y="17813"/>
                  <a:pt x="60000" y="17813"/>
                </a:cubicBezTo>
                <a:moveTo>
                  <a:pt x="46835" y="43125"/>
                </a:moveTo>
                <a:lnTo>
                  <a:pt x="66582" y="43125"/>
                </a:lnTo>
                <a:lnTo>
                  <a:pt x="66582" y="88125"/>
                </a:lnTo>
                <a:lnTo>
                  <a:pt x="73165" y="88125"/>
                </a:lnTo>
                <a:lnTo>
                  <a:pt x="73165" y="93750"/>
                </a:lnTo>
                <a:lnTo>
                  <a:pt x="46835" y="93750"/>
                </a:lnTo>
                <a:lnTo>
                  <a:pt x="46835" y="88125"/>
                </a:lnTo>
                <a:lnTo>
                  <a:pt x="53418" y="88125"/>
                </a:lnTo>
                <a:lnTo>
                  <a:pt x="53418" y="48750"/>
                </a:lnTo>
                <a:lnTo>
                  <a:pt x="46835" y="48750"/>
                </a:lnTo>
                <a:close/>
              </a:path>
              <a:path extrusionOk="0" fill="none" h="120000" w="120000">
                <a:moveTo>
                  <a:pt x="60000" y="15000"/>
                </a:moveTo>
                <a:lnTo>
                  <a:pt x="60000" y="15000"/>
                </a:lnTo>
                <a:cubicBezTo>
                  <a:pt x="79389" y="15000"/>
                  <a:pt x="95106" y="35147"/>
                  <a:pt x="95106" y="60000"/>
                </a:cubicBezTo>
                <a:cubicBezTo>
                  <a:pt x="95106" y="84853"/>
                  <a:pt x="79389" y="105000"/>
                  <a:pt x="60000" y="105000"/>
                </a:cubicBezTo>
                <a:cubicBezTo>
                  <a:pt x="40611" y="105000"/>
                  <a:pt x="24894" y="84853"/>
                  <a:pt x="24894" y="60000"/>
                </a:cubicBezTo>
                <a:cubicBezTo>
                  <a:pt x="24894" y="35147"/>
                  <a:pt x="40611" y="15000"/>
                  <a:pt x="60000" y="15000"/>
                </a:cubicBezTo>
                <a:close/>
                <a:moveTo>
                  <a:pt x="60000" y="17813"/>
                </a:moveTo>
                <a:cubicBezTo>
                  <a:pt x="63635" y="17812"/>
                  <a:pt x="66582" y="21590"/>
                  <a:pt x="66582" y="26250"/>
                </a:cubicBezTo>
                <a:cubicBezTo>
                  <a:pt x="66582" y="30910"/>
                  <a:pt x="63635" y="34687"/>
                  <a:pt x="60000" y="34687"/>
                </a:cubicBezTo>
                <a:cubicBezTo>
                  <a:pt x="56365" y="34688"/>
                  <a:pt x="53418" y="30910"/>
                  <a:pt x="53418" y="26250"/>
                </a:cubicBezTo>
                <a:cubicBezTo>
                  <a:pt x="53418" y="21590"/>
                  <a:pt x="56365" y="17813"/>
                  <a:pt x="60000" y="17813"/>
                </a:cubicBezTo>
                <a:moveTo>
                  <a:pt x="46835" y="43125"/>
                </a:moveTo>
                <a:lnTo>
                  <a:pt x="66582" y="43125"/>
                </a:lnTo>
                <a:lnTo>
                  <a:pt x="66582" y="88125"/>
                </a:lnTo>
                <a:lnTo>
                  <a:pt x="73165" y="88125"/>
                </a:lnTo>
                <a:lnTo>
                  <a:pt x="73165" y="93750"/>
                </a:lnTo>
                <a:lnTo>
                  <a:pt x="46835" y="93750"/>
                </a:lnTo>
                <a:lnTo>
                  <a:pt x="46835" y="88125"/>
                </a:lnTo>
                <a:lnTo>
                  <a:pt x="53418" y="88125"/>
                </a:lnTo>
                <a:lnTo>
                  <a:pt x="53418" y="48750"/>
                </a:lnTo>
                <a:lnTo>
                  <a:pt x="46835" y="48750"/>
                </a:lnTo>
                <a:close/>
              </a:path>
              <a:path extrusionOk="0" fill="none" h="120000" w="120000">
                <a:moveTo>
                  <a:pt x="0" y="0"/>
                </a:moveTo>
                <a:lnTo>
                  <a:pt x="120000" y="0"/>
                </a:lnTo>
                <a:lnTo>
                  <a:pt x="120000" y="120000"/>
                </a:lnTo>
                <a:lnTo>
                  <a:pt x="0" y="120000"/>
                </a:lnTo>
                <a:close/>
              </a:path>
            </a:pathLst>
          </a:cu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descr="C:\Users\pelingulgor\Desktop\SCHOOL TO FARM - DERS MODULU 1 ÇALIŞMA\shutterstock_1139511953 [Dönüştürülmüş]-01.jpg" id="260" name="Google Shape;260;p37"/>
          <p:cNvPicPr preferRelativeResize="0"/>
          <p:nvPr/>
        </p:nvPicPr>
        <p:blipFill rotWithShape="1">
          <a:blip r:embed="rId4">
            <a:alphaModFix/>
          </a:blip>
          <a:srcRect b="10145" l="45820" r="45712" t="74488"/>
          <a:stretch/>
        </p:blipFill>
        <p:spPr>
          <a:xfrm>
            <a:off x="277500" y="2555260"/>
            <a:ext cx="331012" cy="504692"/>
          </a:xfrm>
          <a:prstGeom prst="rect">
            <a:avLst/>
          </a:prstGeom>
          <a:noFill/>
          <a:ln>
            <a:noFill/>
          </a:ln>
        </p:spPr>
      </p:pic>
      <p:pic>
        <p:nvPicPr>
          <p:cNvPr descr="C:\Users\pelingulgor\Desktop\SCHOOL TO FARM - DERS MODULU 1 ÇALIŞMA\shutterstock_1139511953 [Dönüştürülmüş]-01.jpg" id="261" name="Google Shape;261;p37"/>
          <p:cNvPicPr preferRelativeResize="0"/>
          <p:nvPr/>
        </p:nvPicPr>
        <p:blipFill rotWithShape="1">
          <a:blip r:embed="rId4">
            <a:alphaModFix/>
          </a:blip>
          <a:srcRect b="10145" l="45820" r="45712" t="74488"/>
          <a:stretch/>
        </p:blipFill>
        <p:spPr>
          <a:xfrm>
            <a:off x="277509" y="3264872"/>
            <a:ext cx="331012" cy="504692"/>
          </a:xfrm>
          <a:prstGeom prst="rect">
            <a:avLst/>
          </a:prstGeom>
          <a:noFill/>
          <a:ln>
            <a:noFill/>
          </a:ln>
        </p:spPr>
      </p:pic>
      <p:pic>
        <p:nvPicPr>
          <p:cNvPr descr="C:\Users\pelingulgor\Desktop\SCHOOL TO FARM - DERS MODULU 1 ÇALIŞMA\shutterstock_1139511953 [Dönüştürülmüş]-01.jpg" id="262" name="Google Shape;262;p37"/>
          <p:cNvPicPr preferRelativeResize="0"/>
          <p:nvPr/>
        </p:nvPicPr>
        <p:blipFill rotWithShape="1">
          <a:blip r:embed="rId4">
            <a:alphaModFix/>
          </a:blip>
          <a:srcRect b="10145" l="45820" r="45712" t="74488"/>
          <a:stretch/>
        </p:blipFill>
        <p:spPr>
          <a:xfrm>
            <a:off x="277509" y="3769587"/>
            <a:ext cx="331012" cy="504692"/>
          </a:xfrm>
          <a:prstGeom prst="rect">
            <a:avLst/>
          </a:prstGeom>
          <a:noFill/>
          <a:ln>
            <a:noFill/>
          </a:ln>
        </p:spPr>
      </p:pic>
      <p:pic>
        <p:nvPicPr>
          <p:cNvPr descr="C:\Users\pelingulgor\Desktop\SCHOOL TO FARM - DERS MODULU 1 ÇALIŞMA\shutterstock_1139511953 [Dönüştürülmüş]-01.jpg" id="263" name="Google Shape;263;p37"/>
          <p:cNvPicPr preferRelativeResize="0"/>
          <p:nvPr/>
        </p:nvPicPr>
        <p:blipFill rotWithShape="1">
          <a:blip r:embed="rId4">
            <a:alphaModFix/>
          </a:blip>
          <a:srcRect b="10145" l="45820" r="45712" t="74488"/>
          <a:stretch/>
        </p:blipFill>
        <p:spPr>
          <a:xfrm>
            <a:off x="277502" y="4302784"/>
            <a:ext cx="331012" cy="504692"/>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pic>
        <p:nvPicPr>
          <p:cNvPr id="268" name="Google Shape;268;p38"/>
          <p:cNvPicPr preferRelativeResize="0"/>
          <p:nvPr/>
        </p:nvPicPr>
        <p:blipFill rotWithShape="1">
          <a:blip r:embed="rId3">
            <a:alphaModFix/>
          </a:blip>
          <a:srcRect b="19328" l="0" r="17067" t="0"/>
          <a:stretch/>
        </p:blipFill>
        <p:spPr>
          <a:xfrm>
            <a:off x="93550" y="100475"/>
            <a:ext cx="4544499" cy="2947100"/>
          </a:xfrm>
          <a:prstGeom prst="rect">
            <a:avLst/>
          </a:prstGeom>
          <a:noFill/>
          <a:ln>
            <a:noFill/>
          </a:ln>
        </p:spPr>
      </p:pic>
      <p:pic>
        <p:nvPicPr>
          <p:cNvPr id="269" name="Google Shape;269;p38"/>
          <p:cNvPicPr preferRelativeResize="0"/>
          <p:nvPr/>
        </p:nvPicPr>
        <p:blipFill rotWithShape="1">
          <a:blip r:embed="rId4">
            <a:alphaModFix/>
          </a:blip>
          <a:srcRect b="16998" l="20489" r="0" t="0"/>
          <a:stretch/>
        </p:blipFill>
        <p:spPr>
          <a:xfrm>
            <a:off x="6767726" y="100475"/>
            <a:ext cx="4942075" cy="3144350"/>
          </a:xfrm>
          <a:prstGeom prst="rect">
            <a:avLst/>
          </a:prstGeom>
          <a:noFill/>
          <a:ln>
            <a:noFill/>
          </a:ln>
        </p:spPr>
      </p:pic>
      <p:pic>
        <p:nvPicPr>
          <p:cNvPr id="270" name="Google Shape;270;p38"/>
          <p:cNvPicPr preferRelativeResize="0"/>
          <p:nvPr/>
        </p:nvPicPr>
        <p:blipFill>
          <a:blip r:embed="rId5">
            <a:alphaModFix/>
          </a:blip>
          <a:stretch>
            <a:fillRect/>
          </a:stretch>
        </p:blipFill>
        <p:spPr>
          <a:xfrm>
            <a:off x="2500600" y="3244827"/>
            <a:ext cx="2885180" cy="3606474"/>
          </a:xfrm>
          <a:prstGeom prst="rect">
            <a:avLst/>
          </a:prstGeom>
          <a:noFill/>
          <a:ln>
            <a:noFill/>
          </a:ln>
        </p:spPr>
      </p:pic>
      <p:pic>
        <p:nvPicPr>
          <p:cNvPr id="271" name="Google Shape;271;p38"/>
          <p:cNvPicPr preferRelativeResize="0"/>
          <p:nvPr/>
        </p:nvPicPr>
        <p:blipFill>
          <a:blip r:embed="rId6">
            <a:alphaModFix/>
          </a:blip>
          <a:stretch>
            <a:fillRect/>
          </a:stretch>
        </p:blipFill>
        <p:spPr>
          <a:xfrm>
            <a:off x="5875150" y="3429000"/>
            <a:ext cx="3470974" cy="347097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39"/>
          <p:cNvSpPr txBox="1"/>
          <p:nvPr>
            <p:ph type="title"/>
          </p:nvPr>
        </p:nvSpPr>
        <p:spPr>
          <a:xfrm>
            <a:off x="594044" y="274638"/>
            <a:ext cx="10692765" cy="11430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rgbClr val="7E3DBC"/>
              </a:buClr>
              <a:buSzPct val="111111"/>
              <a:buNone/>
            </a:pPr>
            <a:r>
              <a:rPr b="1" lang="tr-TR">
                <a:solidFill>
                  <a:srgbClr val="7E3DBC"/>
                </a:solidFill>
                <a:latin typeface="Tahoma"/>
                <a:ea typeface="Tahoma"/>
                <a:cs typeface="Tahoma"/>
                <a:sym typeface="Tahoma"/>
              </a:rPr>
              <a:t>Lesson Plan 2: </a:t>
            </a:r>
            <a:br>
              <a:rPr b="1" lang="tr-TR">
                <a:solidFill>
                  <a:srgbClr val="7E3DBC"/>
                </a:solidFill>
                <a:latin typeface="Tahoma"/>
                <a:ea typeface="Tahoma"/>
                <a:cs typeface="Tahoma"/>
                <a:sym typeface="Tahoma"/>
              </a:rPr>
            </a:br>
            <a:r>
              <a:rPr b="1" lang="tr-TR">
                <a:solidFill>
                  <a:srgbClr val="7E3DBC"/>
                </a:solidFill>
                <a:latin typeface="Tahoma"/>
                <a:ea typeface="Tahoma"/>
                <a:cs typeface="Tahoma"/>
                <a:sym typeface="Tahoma"/>
              </a:rPr>
              <a:t>LITTLE HANDS GREENHOUSE</a:t>
            </a:r>
            <a:endParaRPr/>
          </a:p>
        </p:txBody>
      </p:sp>
      <p:sp>
        <p:nvSpPr>
          <p:cNvPr id="277" name="Google Shape;277;p39"/>
          <p:cNvSpPr txBox="1"/>
          <p:nvPr>
            <p:ph idx="1" type="body"/>
          </p:nvPr>
        </p:nvSpPr>
        <p:spPr>
          <a:xfrm>
            <a:off x="594044" y="1600204"/>
            <a:ext cx="10692765" cy="4525963"/>
          </a:xfrm>
          <a:prstGeom prst="rect">
            <a:avLst/>
          </a:prstGeom>
          <a:noFill/>
          <a:ln>
            <a:noFill/>
          </a:ln>
        </p:spPr>
        <p:txBody>
          <a:bodyPr anchorCtr="0" anchor="t" bIns="45700" lIns="91425" spcFirstLastPara="1" rIns="91425" wrap="square" tIns="45700">
            <a:normAutofit fontScale="25000" lnSpcReduction="20000"/>
          </a:bodyPr>
          <a:lstStyle/>
          <a:p>
            <a:pPr indent="-254000" lvl="0" marL="342900" rtl="0" algn="l">
              <a:lnSpc>
                <a:spcPct val="100000"/>
              </a:lnSpc>
              <a:spcBef>
                <a:spcPts val="0"/>
              </a:spcBef>
              <a:spcAft>
                <a:spcPts val="0"/>
              </a:spcAft>
              <a:buSzPct val="100000"/>
              <a:buChar char="•"/>
            </a:pPr>
            <a:r>
              <a:rPr b="1" lang="tr-TR" sz="5600">
                <a:latin typeface="Tahoma"/>
                <a:ea typeface="Tahoma"/>
                <a:cs typeface="Tahoma"/>
                <a:sym typeface="Tahoma"/>
              </a:rPr>
              <a:t>Implementation</a:t>
            </a:r>
            <a:endParaRPr sz="5600"/>
          </a:p>
          <a:p>
            <a:pPr indent="-254000" lvl="0" marL="342900" rtl="0" algn="l">
              <a:lnSpc>
                <a:spcPct val="100000"/>
              </a:lnSpc>
              <a:spcBef>
                <a:spcPts val="0"/>
              </a:spcBef>
              <a:spcAft>
                <a:spcPts val="0"/>
              </a:spcAft>
              <a:buSzPct val="100000"/>
              <a:buChar char="•"/>
            </a:pPr>
            <a:r>
              <a:rPr b="1" lang="tr-TR" sz="5600">
                <a:latin typeface="Tahoma"/>
                <a:ea typeface="Tahoma"/>
                <a:cs typeface="Tahoma"/>
                <a:sym typeface="Tahoma"/>
              </a:rPr>
              <a:t>Instructions step by step: 22 min</a:t>
            </a:r>
            <a:endParaRPr b="1" sz="5600">
              <a:latin typeface="Tahoma"/>
              <a:ea typeface="Tahoma"/>
              <a:cs typeface="Tahoma"/>
              <a:sym typeface="Tahoma"/>
            </a:endParaRPr>
          </a:p>
          <a:p>
            <a:pPr indent="0" lvl="0" marL="114300" rtl="0" algn="l">
              <a:lnSpc>
                <a:spcPct val="100000"/>
              </a:lnSpc>
              <a:spcBef>
                <a:spcPts val="360"/>
              </a:spcBef>
              <a:spcAft>
                <a:spcPts val="0"/>
              </a:spcAft>
              <a:buSzPct val="70709"/>
              <a:buNone/>
            </a:pPr>
            <a:r>
              <a:t/>
            </a:r>
            <a:endParaRPr sz="3284">
              <a:latin typeface="Tahoma"/>
              <a:ea typeface="Tahoma"/>
              <a:cs typeface="Tahoma"/>
              <a:sym typeface="Tahoma"/>
            </a:endParaRPr>
          </a:p>
          <a:p>
            <a:pPr indent="0" lvl="0" marL="114300" rtl="0" algn="l">
              <a:lnSpc>
                <a:spcPct val="100000"/>
              </a:lnSpc>
              <a:spcBef>
                <a:spcPts val="360"/>
              </a:spcBef>
              <a:spcAft>
                <a:spcPts val="0"/>
              </a:spcAft>
              <a:buSzPct val="41051"/>
              <a:buNone/>
            </a:pPr>
            <a:r>
              <a:rPr lang="tr-TR" sz="5657">
                <a:latin typeface="Tahoma"/>
                <a:ea typeface="Tahoma"/>
                <a:cs typeface="Tahoma"/>
                <a:sym typeface="Tahoma"/>
              </a:rPr>
              <a:t>Students are shown the bean experiment video:</a:t>
            </a:r>
            <a:endParaRPr sz="5657">
              <a:latin typeface="Tahoma"/>
              <a:ea typeface="Tahoma"/>
              <a:cs typeface="Tahoma"/>
              <a:sym typeface="Tahoma"/>
            </a:endParaRPr>
          </a:p>
          <a:p>
            <a:pPr indent="0" lvl="0" marL="114300" rtl="0" algn="l">
              <a:lnSpc>
                <a:spcPct val="100000"/>
              </a:lnSpc>
              <a:spcBef>
                <a:spcPts val="360"/>
              </a:spcBef>
              <a:spcAft>
                <a:spcPts val="0"/>
              </a:spcAft>
              <a:buSzPct val="41051"/>
              <a:buNone/>
            </a:pPr>
            <a:r>
              <a:t/>
            </a:r>
            <a:endParaRPr sz="5657">
              <a:latin typeface="Tahoma"/>
              <a:ea typeface="Tahoma"/>
              <a:cs typeface="Tahoma"/>
              <a:sym typeface="Tahoma"/>
            </a:endParaRPr>
          </a:p>
          <a:p>
            <a:pPr indent="0" lvl="0" marL="114300" rtl="0" algn="l">
              <a:lnSpc>
                <a:spcPct val="100000"/>
              </a:lnSpc>
              <a:spcBef>
                <a:spcPts val="360"/>
              </a:spcBef>
              <a:spcAft>
                <a:spcPts val="0"/>
              </a:spcAft>
              <a:buSzPct val="41051"/>
              <a:buNone/>
            </a:pPr>
            <a:r>
              <a:rPr lang="tr-TR" sz="5657">
                <a:latin typeface="Tahoma"/>
                <a:ea typeface="Tahoma"/>
                <a:cs typeface="Tahoma"/>
                <a:sym typeface="Tahoma"/>
              </a:rPr>
              <a:t>To do the experiment they watched in the video:</a:t>
            </a:r>
            <a:endParaRPr sz="5657">
              <a:latin typeface="Tahoma"/>
              <a:ea typeface="Tahoma"/>
              <a:cs typeface="Tahoma"/>
              <a:sym typeface="Tahoma"/>
            </a:endParaRPr>
          </a:p>
          <a:p>
            <a:pPr indent="0" lvl="0" marL="114300" rtl="0" algn="l">
              <a:lnSpc>
                <a:spcPct val="100000"/>
              </a:lnSpc>
              <a:spcBef>
                <a:spcPts val="360"/>
              </a:spcBef>
              <a:spcAft>
                <a:spcPts val="0"/>
              </a:spcAft>
              <a:buSzPct val="41051"/>
              <a:buNone/>
            </a:pPr>
            <a:r>
              <a:t/>
            </a:r>
            <a:endParaRPr sz="5657">
              <a:latin typeface="Tahoma"/>
              <a:ea typeface="Tahoma"/>
              <a:cs typeface="Tahoma"/>
              <a:sym typeface="Tahoma"/>
            </a:endParaRPr>
          </a:p>
          <a:p>
            <a:pPr indent="0" lvl="0" marL="114300" rtl="0" algn="l">
              <a:lnSpc>
                <a:spcPct val="100000"/>
              </a:lnSpc>
              <a:spcBef>
                <a:spcPts val="360"/>
              </a:spcBef>
              <a:spcAft>
                <a:spcPts val="0"/>
              </a:spcAft>
              <a:buSzPct val="41051"/>
              <a:buNone/>
            </a:pPr>
            <a:r>
              <a:t/>
            </a:r>
            <a:endParaRPr sz="5657">
              <a:latin typeface="Tahoma"/>
              <a:ea typeface="Tahoma"/>
              <a:cs typeface="Tahoma"/>
              <a:sym typeface="Tahoma"/>
            </a:endParaRPr>
          </a:p>
          <a:p>
            <a:pPr indent="0" lvl="0" marL="114300" rtl="0" algn="l">
              <a:lnSpc>
                <a:spcPct val="100000"/>
              </a:lnSpc>
              <a:spcBef>
                <a:spcPts val="360"/>
              </a:spcBef>
              <a:spcAft>
                <a:spcPts val="0"/>
              </a:spcAft>
              <a:buSzPct val="41051"/>
              <a:buNone/>
            </a:pPr>
            <a:r>
              <a:t/>
            </a:r>
            <a:endParaRPr sz="5657">
              <a:latin typeface="Tahoma"/>
              <a:ea typeface="Tahoma"/>
              <a:cs typeface="Tahoma"/>
              <a:sym typeface="Tahoma"/>
            </a:endParaRPr>
          </a:p>
          <a:p>
            <a:pPr indent="0" lvl="0" marL="114300" rtl="0" algn="l">
              <a:lnSpc>
                <a:spcPct val="100000"/>
              </a:lnSpc>
              <a:spcBef>
                <a:spcPts val="360"/>
              </a:spcBef>
              <a:spcAft>
                <a:spcPts val="0"/>
              </a:spcAft>
              <a:buSzPct val="41051"/>
              <a:buNone/>
            </a:pPr>
            <a:r>
              <a:rPr lang="tr-TR" sz="5657">
                <a:latin typeface="Tahoma"/>
                <a:ea typeface="Tahoma"/>
                <a:cs typeface="Tahoma"/>
                <a:sym typeface="Tahoma"/>
              </a:rPr>
              <a:t>Give 2 cardboard cups, sufficient amount of cotton and bean seeds because they germinate easily</a:t>
            </a:r>
            <a:endParaRPr sz="5657">
              <a:latin typeface="Tahoma"/>
              <a:ea typeface="Tahoma"/>
              <a:cs typeface="Tahoma"/>
              <a:sym typeface="Tahoma"/>
            </a:endParaRPr>
          </a:p>
          <a:p>
            <a:pPr indent="0" lvl="0" marL="114300" rtl="0" algn="l">
              <a:lnSpc>
                <a:spcPct val="100000"/>
              </a:lnSpc>
              <a:spcBef>
                <a:spcPts val="360"/>
              </a:spcBef>
              <a:spcAft>
                <a:spcPts val="0"/>
              </a:spcAft>
              <a:buSzPct val="41051"/>
              <a:buNone/>
            </a:pPr>
            <a:r>
              <a:t/>
            </a:r>
            <a:endParaRPr sz="5657">
              <a:latin typeface="Tahoma"/>
              <a:ea typeface="Tahoma"/>
              <a:cs typeface="Tahoma"/>
              <a:sym typeface="Tahoma"/>
            </a:endParaRPr>
          </a:p>
          <a:p>
            <a:pPr indent="0" lvl="0" marL="114300" rtl="0" algn="l">
              <a:lnSpc>
                <a:spcPct val="100000"/>
              </a:lnSpc>
              <a:spcBef>
                <a:spcPts val="360"/>
              </a:spcBef>
              <a:spcAft>
                <a:spcPts val="0"/>
              </a:spcAft>
              <a:buSzPct val="41051"/>
              <a:buNone/>
            </a:pPr>
            <a:r>
              <a:rPr lang="tr-TR" sz="5657">
                <a:latin typeface="Tahoma"/>
                <a:ea typeface="Tahoma"/>
                <a:cs typeface="Tahoma"/>
                <a:sym typeface="Tahoma"/>
              </a:rPr>
              <a:t>Each student moistens cotton in the cups and places the bean seed</a:t>
            </a:r>
            <a:endParaRPr sz="5657">
              <a:latin typeface="Tahoma"/>
              <a:ea typeface="Tahoma"/>
              <a:cs typeface="Tahoma"/>
              <a:sym typeface="Tahoma"/>
            </a:endParaRPr>
          </a:p>
          <a:p>
            <a:pPr indent="0" lvl="0" marL="114300" rtl="0" algn="l">
              <a:lnSpc>
                <a:spcPct val="100000"/>
              </a:lnSpc>
              <a:spcBef>
                <a:spcPts val="360"/>
              </a:spcBef>
              <a:spcAft>
                <a:spcPts val="0"/>
              </a:spcAft>
              <a:buSzPct val="41051"/>
              <a:buNone/>
            </a:pPr>
            <a:r>
              <a:t/>
            </a:r>
            <a:endParaRPr sz="5657">
              <a:latin typeface="Tahoma"/>
              <a:ea typeface="Tahoma"/>
              <a:cs typeface="Tahoma"/>
              <a:sym typeface="Tahoma"/>
            </a:endParaRPr>
          </a:p>
          <a:p>
            <a:pPr indent="0" lvl="0" marL="114300" rtl="0" algn="l">
              <a:lnSpc>
                <a:spcPct val="100000"/>
              </a:lnSpc>
              <a:spcBef>
                <a:spcPts val="360"/>
              </a:spcBef>
              <a:spcAft>
                <a:spcPts val="0"/>
              </a:spcAft>
              <a:buSzPct val="41051"/>
              <a:buNone/>
            </a:pPr>
            <a:r>
              <a:rPr lang="tr-TR" sz="5657">
                <a:latin typeface="Tahoma"/>
                <a:ea typeface="Tahoma"/>
                <a:cs typeface="Tahoma"/>
                <a:sym typeface="Tahoma"/>
              </a:rPr>
              <a:t>Students place one of the prepared seeds inside the greenhouse and the other outside of the </a:t>
            </a:r>
            <a:r>
              <a:rPr lang="tr-TR" sz="5657">
                <a:latin typeface="Tahoma"/>
                <a:ea typeface="Tahoma"/>
                <a:cs typeface="Tahoma"/>
                <a:sym typeface="Tahoma"/>
              </a:rPr>
              <a:t>greenhouse.</a:t>
            </a:r>
            <a:endParaRPr sz="5657">
              <a:latin typeface="Tahoma"/>
              <a:ea typeface="Tahoma"/>
              <a:cs typeface="Tahoma"/>
              <a:sym typeface="Tahoma"/>
            </a:endParaRPr>
          </a:p>
          <a:p>
            <a:pPr indent="0" lvl="0" marL="114300" rtl="0" algn="l">
              <a:lnSpc>
                <a:spcPct val="100000"/>
              </a:lnSpc>
              <a:spcBef>
                <a:spcPts val="360"/>
              </a:spcBef>
              <a:spcAft>
                <a:spcPts val="0"/>
              </a:spcAft>
              <a:buSzPct val="41051"/>
              <a:buNone/>
            </a:pPr>
            <a:r>
              <a:t/>
            </a:r>
            <a:endParaRPr sz="5657">
              <a:latin typeface="Tahoma"/>
              <a:ea typeface="Tahoma"/>
              <a:cs typeface="Tahoma"/>
              <a:sym typeface="Tahoma"/>
            </a:endParaRPr>
          </a:p>
          <a:p>
            <a:pPr indent="0" lvl="0" marL="114300" rtl="0" algn="l">
              <a:lnSpc>
                <a:spcPct val="100000"/>
              </a:lnSpc>
              <a:spcBef>
                <a:spcPts val="360"/>
              </a:spcBef>
              <a:spcAft>
                <a:spcPts val="0"/>
              </a:spcAft>
              <a:buSzPct val="41051"/>
              <a:buNone/>
            </a:pPr>
            <a:r>
              <a:rPr lang="tr-TR" sz="5657">
                <a:latin typeface="Tahoma"/>
                <a:ea typeface="Tahoma"/>
                <a:cs typeface="Tahoma"/>
                <a:sym typeface="Tahoma"/>
              </a:rPr>
              <a:t>They prepare observation journal to convey their observations of the bean seed sprouting process for both conditions. They can draw pictures, take notes in it  day by  day.</a:t>
            </a:r>
            <a:endParaRPr sz="5657"/>
          </a:p>
          <a:p>
            <a:pPr indent="0" lvl="0" marL="114300" rtl="0" algn="l">
              <a:lnSpc>
                <a:spcPct val="100000"/>
              </a:lnSpc>
              <a:spcBef>
                <a:spcPts val="360"/>
              </a:spcBef>
              <a:spcAft>
                <a:spcPts val="0"/>
              </a:spcAft>
              <a:buSzPct val="41051"/>
              <a:buNone/>
            </a:pPr>
            <a:r>
              <a:t/>
            </a:r>
            <a:endParaRPr sz="5657"/>
          </a:p>
          <a:p>
            <a:pPr indent="0" lvl="0" marL="0" rtl="0" algn="just">
              <a:spcBef>
                <a:spcPts val="0"/>
              </a:spcBef>
              <a:spcAft>
                <a:spcPts val="0"/>
              </a:spcAft>
              <a:buNone/>
            </a:pPr>
            <a:r>
              <a:rPr lang="tr-TR" sz="5873">
                <a:latin typeface="Tahoma"/>
                <a:ea typeface="Tahoma"/>
                <a:cs typeface="Tahoma"/>
                <a:sym typeface="Tahoma"/>
              </a:rPr>
              <a:t>  Students are asked to prepare a simple graph or table about the growth of the seed for future lessons.</a:t>
            </a:r>
            <a:endParaRPr sz="5873">
              <a:latin typeface="Tahoma"/>
              <a:ea typeface="Tahoma"/>
              <a:cs typeface="Tahoma"/>
              <a:sym typeface="Tahoma"/>
            </a:endParaRPr>
          </a:p>
          <a:p>
            <a:pPr indent="0" lvl="0" marL="457200" rtl="0" algn="just">
              <a:spcBef>
                <a:spcPts val="0"/>
              </a:spcBef>
              <a:spcAft>
                <a:spcPts val="0"/>
              </a:spcAft>
              <a:buClr>
                <a:schemeClr val="dk1"/>
              </a:buClr>
              <a:buSzPts val="275"/>
              <a:buFont typeface="Arial"/>
              <a:buNone/>
            </a:pPr>
            <a:r>
              <a:t/>
            </a:r>
            <a:endParaRPr sz="5873">
              <a:latin typeface="Tahoma"/>
              <a:ea typeface="Tahoma"/>
              <a:cs typeface="Tahoma"/>
              <a:sym typeface="Tahoma"/>
            </a:endParaRPr>
          </a:p>
          <a:p>
            <a:pPr indent="-279400" lvl="0" marL="457200" rtl="0" algn="l">
              <a:lnSpc>
                <a:spcPct val="100000"/>
              </a:lnSpc>
              <a:spcBef>
                <a:spcPts val="0"/>
              </a:spcBef>
              <a:spcAft>
                <a:spcPts val="0"/>
              </a:spcAft>
              <a:buSzPct val="61516"/>
              <a:buFont typeface="Noto Sans Symbols"/>
              <a:buNone/>
            </a:pPr>
            <a:r>
              <a:t/>
            </a:r>
            <a:endParaRPr sz="5873">
              <a:latin typeface="Tahoma"/>
              <a:ea typeface="Tahoma"/>
              <a:cs typeface="Tahoma"/>
              <a:sym typeface="Tahoma"/>
            </a:endParaRPr>
          </a:p>
          <a:p>
            <a:pPr indent="-279400" lvl="0" marL="457200" rtl="0" algn="l">
              <a:lnSpc>
                <a:spcPct val="100000"/>
              </a:lnSpc>
              <a:spcBef>
                <a:spcPts val="0"/>
              </a:spcBef>
              <a:spcAft>
                <a:spcPts val="0"/>
              </a:spcAft>
              <a:buSzPct val="129032"/>
              <a:buFont typeface="Noto Sans Symbols"/>
              <a:buNone/>
            </a:pPr>
            <a:r>
              <a:t/>
            </a:r>
            <a:endParaRPr sz="2800"/>
          </a:p>
          <a:p>
            <a:pPr indent="0" lvl="0" marL="0" rtl="0" algn="l">
              <a:lnSpc>
                <a:spcPct val="100000"/>
              </a:lnSpc>
              <a:spcBef>
                <a:spcPts val="0"/>
              </a:spcBef>
              <a:spcAft>
                <a:spcPts val="0"/>
              </a:spcAft>
              <a:buSzPct val="129032"/>
              <a:buNone/>
            </a:pPr>
            <a:r>
              <a:t/>
            </a:r>
            <a:endParaRPr sz="2800">
              <a:latin typeface="Tahoma"/>
              <a:ea typeface="Tahoma"/>
              <a:cs typeface="Tahoma"/>
              <a:sym typeface="Tahoma"/>
            </a:endParaRPr>
          </a:p>
        </p:txBody>
      </p:sp>
      <p:sp>
        <p:nvSpPr>
          <p:cNvPr id="278" name="Google Shape;278;p39">
            <a:hlinkClick r:id="rId3"/>
          </p:cNvPr>
          <p:cNvSpPr/>
          <p:nvPr/>
        </p:nvSpPr>
        <p:spPr>
          <a:xfrm>
            <a:off x="8442317" y="1739939"/>
            <a:ext cx="1924334" cy="1501254"/>
          </a:xfrm>
          <a:custGeom>
            <a:rect b="b" l="l" r="r" t="t"/>
            <a:pathLst>
              <a:path extrusionOk="0" h="120000" w="120000">
                <a:moveTo>
                  <a:pt x="0" y="0"/>
                </a:moveTo>
                <a:lnTo>
                  <a:pt x="120000" y="0"/>
                </a:lnTo>
                <a:lnTo>
                  <a:pt x="120000" y="120000"/>
                </a:lnTo>
                <a:lnTo>
                  <a:pt x="0" y="120000"/>
                </a:lnTo>
                <a:close/>
                <a:moveTo>
                  <a:pt x="60000" y="15000"/>
                </a:moveTo>
                <a:lnTo>
                  <a:pt x="60000" y="15000"/>
                </a:lnTo>
                <a:cubicBezTo>
                  <a:pt x="79389" y="15000"/>
                  <a:pt x="95106" y="35147"/>
                  <a:pt x="95106" y="60000"/>
                </a:cubicBezTo>
                <a:cubicBezTo>
                  <a:pt x="95106" y="84853"/>
                  <a:pt x="79389" y="105000"/>
                  <a:pt x="60000" y="105000"/>
                </a:cubicBezTo>
                <a:cubicBezTo>
                  <a:pt x="40611" y="105000"/>
                  <a:pt x="24894" y="84853"/>
                  <a:pt x="24894" y="60000"/>
                </a:cubicBezTo>
                <a:cubicBezTo>
                  <a:pt x="24894" y="35147"/>
                  <a:pt x="40611" y="15000"/>
                  <a:pt x="60000" y="15000"/>
                </a:cubicBezTo>
                <a:close/>
              </a:path>
              <a:path extrusionOk="0" fill="darken" h="120000" w="120000">
                <a:moveTo>
                  <a:pt x="60000" y="15000"/>
                </a:moveTo>
                <a:lnTo>
                  <a:pt x="60000" y="15000"/>
                </a:lnTo>
                <a:cubicBezTo>
                  <a:pt x="79389" y="15000"/>
                  <a:pt x="95106" y="35147"/>
                  <a:pt x="95106" y="60000"/>
                </a:cubicBezTo>
                <a:cubicBezTo>
                  <a:pt x="95106" y="84853"/>
                  <a:pt x="79389" y="105000"/>
                  <a:pt x="60000" y="105000"/>
                </a:cubicBezTo>
                <a:cubicBezTo>
                  <a:pt x="40611" y="105000"/>
                  <a:pt x="24894" y="84853"/>
                  <a:pt x="24894" y="60000"/>
                </a:cubicBezTo>
                <a:cubicBezTo>
                  <a:pt x="24894" y="35147"/>
                  <a:pt x="40611" y="15000"/>
                  <a:pt x="60000" y="15000"/>
                </a:cubicBezTo>
                <a:close/>
                <a:moveTo>
                  <a:pt x="60000" y="17813"/>
                </a:moveTo>
                <a:cubicBezTo>
                  <a:pt x="63635" y="17812"/>
                  <a:pt x="66582" y="21590"/>
                  <a:pt x="66582" y="26250"/>
                </a:cubicBezTo>
                <a:cubicBezTo>
                  <a:pt x="66582" y="30910"/>
                  <a:pt x="63635" y="34687"/>
                  <a:pt x="60000" y="34687"/>
                </a:cubicBezTo>
                <a:cubicBezTo>
                  <a:pt x="56365" y="34688"/>
                  <a:pt x="53418" y="30910"/>
                  <a:pt x="53418" y="26250"/>
                </a:cubicBezTo>
                <a:cubicBezTo>
                  <a:pt x="53418" y="21590"/>
                  <a:pt x="56365" y="17813"/>
                  <a:pt x="60000" y="17813"/>
                </a:cubicBezTo>
                <a:moveTo>
                  <a:pt x="46835" y="43125"/>
                </a:moveTo>
                <a:lnTo>
                  <a:pt x="46835" y="48750"/>
                </a:lnTo>
                <a:lnTo>
                  <a:pt x="53418" y="48750"/>
                </a:lnTo>
                <a:lnTo>
                  <a:pt x="53418" y="88125"/>
                </a:lnTo>
                <a:lnTo>
                  <a:pt x="46835" y="88125"/>
                </a:lnTo>
                <a:lnTo>
                  <a:pt x="46835" y="93750"/>
                </a:lnTo>
                <a:lnTo>
                  <a:pt x="73165" y="93750"/>
                </a:lnTo>
                <a:lnTo>
                  <a:pt x="73165" y="88125"/>
                </a:lnTo>
                <a:lnTo>
                  <a:pt x="66582" y="88125"/>
                </a:lnTo>
                <a:lnTo>
                  <a:pt x="66582" y="43125"/>
                </a:lnTo>
                <a:close/>
              </a:path>
              <a:path extrusionOk="0" fill="lighten" h="120000" w="120000">
                <a:moveTo>
                  <a:pt x="60000" y="17813"/>
                </a:moveTo>
                <a:cubicBezTo>
                  <a:pt x="63635" y="17812"/>
                  <a:pt x="66582" y="21590"/>
                  <a:pt x="66582" y="26250"/>
                </a:cubicBezTo>
                <a:cubicBezTo>
                  <a:pt x="66582" y="30910"/>
                  <a:pt x="63635" y="34687"/>
                  <a:pt x="60000" y="34687"/>
                </a:cubicBezTo>
                <a:cubicBezTo>
                  <a:pt x="56365" y="34688"/>
                  <a:pt x="53418" y="30910"/>
                  <a:pt x="53418" y="26250"/>
                </a:cubicBezTo>
                <a:cubicBezTo>
                  <a:pt x="53418" y="21590"/>
                  <a:pt x="56365" y="17813"/>
                  <a:pt x="60000" y="17813"/>
                </a:cubicBezTo>
                <a:moveTo>
                  <a:pt x="46835" y="43125"/>
                </a:moveTo>
                <a:lnTo>
                  <a:pt x="66582" y="43125"/>
                </a:lnTo>
                <a:lnTo>
                  <a:pt x="66582" y="88125"/>
                </a:lnTo>
                <a:lnTo>
                  <a:pt x="73165" y="88125"/>
                </a:lnTo>
                <a:lnTo>
                  <a:pt x="73165" y="93750"/>
                </a:lnTo>
                <a:lnTo>
                  <a:pt x="46835" y="93750"/>
                </a:lnTo>
                <a:lnTo>
                  <a:pt x="46835" y="88125"/>
                </a:lnTo>
                <a:lnTo>
                  <a:pt x="53418" y="88125"/>
                </a:lnTo>
                <a:lnTo>
                  <a:pt x="53418" y="48750"/>
                </a:lnTo>
                <a:lnTo>
                  <a:pt x="46835" y="48750"/>
                </a:lnTo>
                <a:close/>
              </a:path>
              <a:path extrusionOk="0" fill="none" h="120000" w="120000">
                <a:moveTo>
                  <a:pt x="60000" y="15000"/>
                </a:moveTo>
                <a:lnTo>
                  <a:pt x="60000" y="15000"/>
                </a:lnTo>
                <a:cubicBezTo>
                  <a:pt x="79389" y="15000"/>
                  <a:pt x="95106" y="35147"/>
                  <a:pt x="95106" y="60000"/>
                </a:cubicBezTo>
                <a:cubicBezTo>
                  <a:pt x="95106" y="84853"/>
                  <a:pt x="79389" y="105000"/>
                  <a:pt x="60000" y="105000"/>
                </a:cubicBezTo>
                <a:cubicBezTo>
                  <a:pt x="40611" y="105000"/>
                  <a:pt x="24894" y="84853"/>
                  <a:pt x="24894" y="60000"/>
                </a:cubicBezTo>
                <a:cubicBezTo>
                  <a:pt x="24894" y="35147"/>
                  <a:pt x="40611" y="15000"/>
                  <a:pt x="60000" y="15000"/>
                </a:cubicBezTo>
                <a:close/>
                <a:moveTo>
                  <a:pt x="60000" y="17813"/>
                </a:moveTo>
                <a:cubicBezTo>
                  <a:pt x="63635" y="17812"/>
                  <a:pt x="66582" y="21590"/>
                  <a:pt x="66582" y="26250"/>
                </a:cubicBezTo>
                <a:cubicBezTo>
                  <a:pt x="66582" y="30910"/>
                  <a:pt x="63635" y="34687"/>
                  <a:pt x="60000" y="34687"/>
                </a:cubicBezTo>
                <a:cubicBezTo>
                  <a:pt x="56365" y="34688"/>
                  <a:pt x="53418" y="30910"/>
                  <a:pt x="53418" y="26250"/>
                </a:cubicBezTo>
                <a:cubicBezTo>
                  <a:pt x="53418" y="21590"/>
                  <a:pt x="56365" y="17813"/>
                  <a:pt x="60000" y="17813"/>
                </a:cubicBezTo>
                <a:moveTo>
                  <a:pt x="46835" y="43125"/>
                </a:moveTo>
                <a:lnTo>
                  <a:pt x="66582" y="43125"/>
                </a:lnTo>
                <a:lnTo>
                  <a:pt x="66582" y="88125"/>
                </a:lnTo>
                <a:lnTo>
                  <a:pt x="73165" y="88125"/>
                </a:lnTo>
                <a:lnTo>
                  <a:pt x="73165" y="93750"/>
                </a:lnTo>
                <a:lnTo>
                  <a:pt x="46835" y="93750"/>
                </a:lnTo>
                <a:lnTo>
                  <a:pt x="46835" y="88125"/>
                </a:lnTo>
                <a:lnTo>
                  <a:pt x="53418" y="88125"/>
                </a:lnTo>
                <a:lnTo>
                  <a:pt x="53418" y="48750"/>
                </a:lnTo>
                <a:lnTo>
                  <a:pt x="46835" y="48750"/>
                </a:lnTo>
                <a:close/>
              </a:path>
              <a:path extrusionOk="0" fill="none" h="120000" w="120000">
                <a:moveTo>
                  <a:pt x="0" y="0"/>
                </a:moveTo>
                <a:lnTo>
                  <a:pt x="120000" y="0"/>
                </a:lnTo>
                <a:lnTo>
                  <a:pt x="120000" y="120000"/>
                </a:lnTo>
                <a:lnTo>
                  <a:pt x="0" y="120000"/>
                </a:lnTo>
                <a:close/>
              </a:path>
            </a:pathLst>
          </a:cu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descr="C:\Users\pelingulgor\Desktop\SCHOOL TO FARM - DERS MODULU 1 ÇALIŞMA\shutterstock_1139511953 [Dönüştürülmüş]-01.jpg" id="279" name="Google Shape;279;p39"/>
          <p:cNvPicPr preferRelativeResize="0"/>
          <p:nvPr/>
        </p:nvPicPr>
        <p:blipFill rotWithShape="1">
          <a:blip r:embed="rId4">
            <a:alphaModFix/>
          </a:blip>
          <a:srcRect b="10145" l="45820" r="45712" t="74488"/>
          <a:stretch/>
        </p:blipFill>
        <p:spPr>
          <a:xfrm>
            <a:off x="377181" y="2122246"/>
            <a:ext cx="331015" cy="504693"/>
          </a:xfrm>
          <a:prstGeom prst="rect">
            <a:avLst/>
          </a:prstGeom>
          <a:noFill/>
          <a:ln>
            <a:noFill/>
          </a:ln>
        </p:spPr>
      </p:pic>
      <p:pic>
        <p:nvPicPr>
          <p:cNvPr descr="C:\Users\pelingulgor\Desktop\SCHOOL TO FARM - DERS MODULU 1 ÇALIŞMA\shutterstock_1139511953 [Dönüştürülmüş]-01.jpg" id="280" name="Google Shape;280;p39"/>
          <p:cNvPicPr preferRelativeResize="0"/>
          <p:nvPr/>
        </p:nvPicPr>
        <p:blipFill rotWithShape="1">
          <a:blip r:embed="rId4">
            <a:alphaModFix/>
          </a:blip>
          <a:srcRect b="10145" l="45820" r="45712" t="74488"/>
          <a:stretch/>
        </p:blipFill>
        <p:spPr>
          <a:xfrm>
            <a:off x="377181" y="3610849"/>
            <a:ext cx="331012" cy="504692"/>
          </a:xfrm>
          <a:prstGeom prst="rect">
            <a:avLst/>
          </a:prstGeom>
          <a:noFill/>
          <a:ln>
            <a:noFill/>
          </a:ln>
        </p:spPr>
      </p:pic>
      <p:pic>
        <p:nvPicPr>
          <p:cNvPr descr="C:\Users\pelingulgor\Desktop\SCHOOL TO FARM - DERS MODULU 1 ÇALIŞMA\shutterstock_1139511953 [Dönüştürülmüş]-01.jpg" id="281" name="Google Shape;281;p39"/>
          <p:cNvPicPr preferRelativeResize="0"/>
          <p:nvPr/>
        </p:nvPicPr>
        <p:blipFill rotWithShape="1">
          <a:blip r:embed="rId4">
            <a:alphaModFix/>
          </a:blip>
          <a:srcRect b="10145" l="45820" r="45712" t="74488"/>
          <a:stretch/>
        </p:blipFill>
        <p:spPr>
          <a:xfrm>
            <a:off x="377182" y="3176654"/>
            <a:ext cx="331012" cy="504692"/>
          </a:xfrm>
          <a:prstGeom prst="rect">
            <a:avLst/>
          </a:prstGeom>
          <a:noFill/>
          <a:ln>
            <a:noFill/>
          </a:ln>
        </p:spPr>
      </p:pic>
      <p:pic>
        <p:nvPicPr>
          <p:cNvPr descr="C:\Users\pelingulgor\Desktop\SCHOOL TO FARM - DERS MODULU 1 ÇALIŞMA\shutterstock_1139511953 [Dönüştürülmüş]-01.jpg" id="282" name="Google Shape;282;p39"/>
          <p:cNvPicPr preferRelativeResize="0"/>
          <p:nvPr/>
        </p:nvPicPr>
        <p:blipFill rotWithShape="1">
          <a:blip r:embed="rId4">
            <a:alphaModFix/>
          </a:blip>
          <a:srcRect b="10145" l="45820" r="45712" t="74488"/>
          <a:stretch/>
        </p:blipFill>
        <p:spPr>
          <a:xfrm>
            <a:off x="377180" y="4115541"/>
            <a:ext cx="331012" cy="504692"/>
          </a:xfrm>
          <a:prstGeom prst="rect">
            <a:avLst/>
          </a:prstGeom>
          <a:noFill/>
          <a:ln>
            <a:noFill/>
          </a:ln>
        </p:spPr>
      </p:pic>
      <p:pic>
        <p:nvPicPr>
          <p:cNvPr descr="C:\Users\pelingulgor\Desktop\SCHOOL TO FARM - DERS MODULU 1 ÇALIŞMA\shutterstock_1139511953 [Dönüştürülmüş]-01.jpg" id="283" name="Google Shape;283;p39"/>
          <p:cNvPicPr preferRelativeResize="0"/>
          <p:nvPr/>
        </p:nvPicPr>
        <p:blipFill rotWithShape="1">
          <a:blip r:embed="rId4">
            <a:alphaModFix/>
          </a:blip>
          <a:srcRect b="10145" l="45820" r="45712" t="74488"/>
          <a:stretch/>
        </p:blipFill>
        <p:spPr>
          <a:xfrm>
            <a:off x="377180" y="4620232"/>
            <a:ext cx="331012" cy="504692"/>
          </a:xfrm>
          <a:prstGeom prst="rect">
            <a:avLst/>
          </a:prstGeom>
          <a:noFill/>
          <a:ln>
            <a:noFill/>
          </a:ln>
        </p:spPr>
      </p:pic>
      <p:pic>
        <p:nvPicPr>
          <p:cNvPr descr="C:\Users\pelingulgor\Desktop\SCHOOL TO FARM - DERS MODULU 1 ÇALIŞMA\shutterstock_1139511953 [Dönüştürülmüş]-01.jpg" id="284" name="Google Shape;284;p39"/>
          <p:cNvPicPr preferRelativeResize="0"/>
          <p:nvPr/>
        </p:nvPicPr>
        <p:blipFill rotWithShape="1">
          <a:blip r:embed="rId4">
            <a:alphaModFix/>
          </a:blip>
          <a:srcRect b="10145" l="45820" r="45711" t="74487"/>
          <a:stretch/>
        </p:blipFill>
        <p:spPr>
          <a:xfrm>
            <a:off x="377180" y="5099457"/>
            <a:ext cx="331012" cy="504692"/>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pic>
        <p:nvPicPr>
          <p:cNvPr id="289" name="Google Shape;289;p5"/>
          <p:cNvPicPr preferRelativeResize="0"/>
          <p:nvPr/>
        </p:nvPicPr>
        <p:blipFill rotWithShape="1">
          <a:blip r:embed="rId3">
            <a:alphaModFix/>
          </a:blip>
          <a:srcRect b="0" l="0" r="0" t="0"/>
          <a:stretch/>
        </p:blipFill>
        <p:spPr>
          <a:xfrm>
            <a:off x="5416256" y="6320380"/>
            <a:ext cx="1048337" cy="365125"/>
          </a:xfrm>
          <a:prstGeom prst="rect">
            <a:avLst/>
          </a:prstGeom>
          <a:noFill/>
          <a:ln>
            <a:noFill/>
          </a:ln>
        </p:spPr>
      </p:pic>
      <p:sp>
        <p:nvSpPr>
          <p:cNvPr id="290" name="Google Shape;290;p5"/>
          <p:cNvSpPr txBox="1"/>
          <p:nvPr>
            <p:ph idx="1" type="body"/>
          </p:nvPr>
        </p:nvSpPr>
        <p:spPr>
          <a:xfrm>
            <a:off x="2141092" y="265175"/>
            <a:ext cx="7598664" cy="1125551"/>
          </a:xfrm>
          <a:prstGeom prst="rect">
            <a:avLst/>
          </a:prstGeom>
          <a:noFill/>
          <a:ln>
            <a:noFill/>
          </a:ln>
        </p:spPr>
        <p:txBody>
          <a:bodyPr anchorCtr="0" anchor="t" bIns="45700" lIns="91425" spcFirstLastPara="1" rIns="91425" wrap="square" tIns="45700">
            <a:normAutofit fontScale="55000" lnSpcReduction="20000"/>
          </a:bodyPr>
          <a:lstStyle/>
          <a:p>
            <a:pPr indent="0" lvl="0" marL="0" marR="0" rtl="0" algn="ctr">
              <a:lnSpc>
                <a:spcPct val="100000"/>
              </a:lnSpc>
              <a:spcBef>
                <a:spcPts val="575"/>
              </a:spcBef>
              <a:spcAft>
                <a:spcPts val="0"/>
              </a:spcAft>
              <a:buClr>
                <a:srgbClr val="409B1B"/>
              </a:buClr>
              <a:buSzPct val="100000"/>
              <a:buFont typeface="Arial"/>
              <a:buNone/>
            </a:pPr>
            <a:br>
              <a:rPr b="1" i="0" lang="tr-TR" sz="3600" u="none" cap="none" strike="noStrike">
                <a:solidFill>
                  <a:srgbClr val="409B1B"/>
                </a:solidFill>
                <a:latin typeface="Tahoma"/>
                <a:ea typeface="Tahoma"/>
                <a:cs typeface="Tahoma"/>
                <a:sym typeface="Tahoma"/>
              </a:rPr>
            </a:br>
            <a:r>
              <a:rPr b="1" i="0" lang="tr-TR" sz="6629" u="none" cap="none" strike="noStrike">
                <a:solidFill>
                  <a:srgbClr val="409B1B"/>
                </a:solidFill>
                <a:latin typeface="Tahoma"/>
                <a:ea typeface="Tahoma"/>
                <a:cs typeface="Tahoma"/>
                <a:sym typeface="Tahoma"/>
              </a:rPr>
              <a:t>Thank you for </a:t>
            </a:r>
            <a:r>
              <a:rPr b="1" lang="tr-TR" sz="6629">
                <a:solidFill>
                  <a:srgbClr val="409B1B"/>
                </a:solidFill>
                <a:latin typeface="Tahoma"/>
                <a:ea typeface="Tahoma"/>
                <a:cs typeface="Tahoma"/>
                <a:sym typeface="Tahoma"/>
              </a:rPr>
              <a:t>your attention!</a:t>
            </a:r>
            <a:endParaRPr sz="5229"/>
          </a:p>
          <a:p>
            <a:pPr indent="0" lvl="0" marL="0" rtl="0" algn="l">
              <a:lnSpc>
                <a:spcPct val="100000"/>
              </a:lnSpc>
              <a:spcBef>
                <a:spcPts val="200"/>
              </a:spcBef>
              <a:spcAft>
                <a:spcPts val="0"/>
              </a:spcAft>
              <a:buClr>
                <a:schemeClr val="dk1"/>
              </a:buClr>
              <a:buSzPct val="44087"/>
              <a:buNone/>
            </a:pPr>
            <a:r>
              <a:t/>
            </a:r>
            <a:endParaRPr b="0" i="0" sz="3629">
              <a:solidFill>
                <a:srgbClr val="000000"/>
              </a:solidFill>
              <a:latin typeface="Tahoma"/>
              <a:ea typeface="Tahoma"/>
              <a:cs typeface="Tahoma"/>
              <a:sym typeface="Tahoma"/>
            </a:endParaRPr>
          </a:p>
          <a:p>
            <a:pPr indent="0" lvl="0" marL="0" rtl="0" algn="l">
              <a:lnSpc>
                <a:spcPct val="100000"/>
              </a:lnSpc>
              <a:spcBef>
                <a:spcPts val="200"/>
              </a:spcBef>
              <a:spcAft>
                <a:spcPts val="0"/>
              </a:spcAft>
              <a:buClr>
                <a:schemeClr val="dk1"/>
              </a:buClr>
              <a:buSzPct val="100000"/>
              <a:buNone/>
            </a:pPr>
            <a:r>
              <a:t/>
            </a:r>
            <a:endParaRPr b="0" i="0" sz="1600">
              <a:solidFill>
                <a:srgbClr val="000000"/>
              </a:solidFill>
              <a:latin typeface="Tahoma"/>
              <a:ea typeface="Tahoma"/>
              <a:cs typeface="Tahoma"/>
              <a:sym typeface="Tahoma"/>
            </a:endParaRPr>
          </a:p>
          <a:p>
            <a:pPr indent="0" lvl="0" marL="0" rtl="0" algn="l">
              <a:lnSpc>
                <a:spcPct val="100000"/>
              </a:lnSpc>
              <a:spcBef>
                <a:spcPts val="200"/>
              </a:spcBef>
              <a:spcAft>
                <a:spcPts val="0"/>
              </a:spcAft>
              <a:buClr>
                <a:schemeClr val="dk1"/>
              </a:buClr>
              <a:buSzPct val="100000"/>
              <a:buNone/>
            </a:pPr>
            <a:r>
              <a:t/>
            </a:r>
            <a:endParaRPr b="0" i="0" sz="1600">
              <a:solidFill>
                <a:srgbClr val="000000"/>
              </a:solidFill>
              <a:latin typeface="Tahoma"/>
              <a:ea typeface="Tahoma"/>
              <a:cs typeface="Tahoma"/>
              <a:sym typeface="Tahoma"/>
            </a:endParaRPr>
          </a:p>
          <a:p>
            <a:pPr indent="0" lvl="0" marL="0" rtl="0" algn="l">
              <a:lnSpc>
                <a:spcPct val="100000"/>
              </a:lnSpc>
              <a:spcBef>
                <a:spcPts val="200"/>
              </a:spcBef>
              <a:spcAft>
                <a:spcPts val="0"/>
              </a:spcAft>
              <a:buClr>
                <a:schemeClr val="dk1"/>
              </a:buClr>
              <a:buSzPct val="100000"/>
              <a:buNone/>
            </a:pPr>
            <a:r>
              <a:t/>
            </a:r>
            <a:endParaRPr sz="1600">
              <a:solidFill>
                <a:srgbClr val="000000"/>
              </a:solidFill>
              <a:latin typeface="Tahoma"/>
              <a:ea typeface="Tahoma"/>
              <a:cs typeface="Tahoma"/>
              <a:sym typeface="Tahoma"/>
            </a:endParaRPr>
          </a:p>
          <a:p>
            <a:pPr indent="0" lvl="0" marL="0" rtl="0" algn="l">
              <a:lnSpc>
                <a:spcPct val="100000"/>
              </a:lnSpc>
              <a:spcBef>
                <a:spcPts val="200"/>
              </a:spcBef>
              <a:spcAft>
                <a:spcPts val="0"/>
              </a:spcAft>
              <a:buClr>
                <a:schemeClr val="dk1"/>
              </a:buClr>
              <a:buSzPct val="100000"/>
              <a:buNone/>
            </a:pPr>
            <a:r>
              <a:t/>
            </a:r>
            <a:endParaRPr b="0" i="0" sz="1600">
              <a:solidFill>
                <a:srgbClr val="000000"/>
              </a:solidFill>
              <a:latin typeface="Tahoma"/>
              <a:ea typeface="Tahoma"/>
              <a:cs typeface="Tahoma"/>
              <a:sym typeface="Tahoma"/>
            </a:endParaRPr>
          </a:p>
          <a:p>
            <a:pPr indent="0" lvl="0" marL="0" rtl="0" algn="ctr">
              <a:lnSpc>
                <a:spcPct val="100000"/>
              </a:lnSpc>
              <a:spcBef>
                <a:spcPts val="237"/>
              </a:spcBef>
              <a:spcAft>
                <a:spcPts val="0"/>
              </a:spcAft>
              <a:buClr>
                <a:srgbClr val="000000"/>
              </a:buClr>
              <a:buSzPct val="100000"/>
              <a:buNone/>
            </a:pPr>
            <a:r>
              <a:t/>
            </a:r>
            <a:endParaRPr sz="1900">
              <a:latin typeface="Tahoma"/>
              <a:ea typeface="Tahoma"/>
              <a:cs typeface="Tahoma"/>
              <a:sym typeface="Tahoma"/>
            </a:endParaRPr>
          </a:p>
        </p:txBody>
      </p:sp>
      <p:sp>
        <p:nvSpPr>
          <p:cNvPr id="291" name="Google Shape;291;p5"/>
          <p:cNvSpPr txBox="1"/>
          <p:nvPr/>
        </p:nvSpPr>
        <p:spPr>
          <a:xfrm>
            <a:off x="1474978" y="1600200"/>
            <a:ext cx="9198864" cy="2387600"/>
          </a:xfrm>
          <a:prstGeom prst="rect">
            <a:avLst/>
          </a:prstGeom>
          <a:noFill/>
          <a:ln>
            <a:noFill/>
          </a:ln>
        </p:spPr>
        <p:txBody>
          <a:bodyPr anchorCtr="0" anchor="ctr" bIns="45700" lIns="91425" spcFirstLastPara="1" rIns="91425" wrap="square" tIns="45700">
            <a:normAutofit fontScale="97500"/>
          </a:bodyPr>
          <a:lstStyle/>
          <a:p>
            <a:pPr indent="0" lvl="0" marL="0" marR="0" rtl="0" algn="ctr">
              <a:lnSpc>
                <a:spcPct val="100000"/>
              </a:lnSpc>
              <a:spcBef>
                <a:spcPts val="0"/>
              </a:spcBef>
              <a:spcAft>
                <a:spcPts val="0"/>
              </a:spcAft>
              <a:buClr>
                <a:srgbClr val="7E3DBC"/>
              </a:buClr>
              <a:buSzPct val="100000"/>
              <a:buFont typeface="Tahoma"/>
              <a:buNone/>
            </a:pPr>
            <a:r>
              <a:rPr b="1" i="0" lang="tr-TR" sz="6600" u="none" cap="none" strike="noStrike">
                <a:solidFill>
                  <a:srgbClr val="7E3DBC"/>
                </a:solidFill>
                <a:latin typeface="Tahoma"/>
                <a:ea typeface="Tahoma"/>
                <a:cs typeface="Tahoma"/>
                <a:sym typeface="Tahoma"/>
              </a:rPr>
              <a:t>Module 7</a:t>
            </a:r>
            <a:endParaRPr/>
          </a:p>
          <a:p>
            <a:pPr indent="0" lvl="0" marL="0" marR="0" rtl="0" algn="ctr">
              <a:lnSpc>
                <a:spcPct val="100000"/>
              </a:lnSpc>
              <a:spcBef>
                <a:spcPts val="0"/>
              </a:spcBef>
              <a:spcAft>
                <a:spcPts val="0"/>
              </a:spcAft>
              <a:buClr>
                <a:srgbClr val="7E3DBC"/>
              </a:buClr>
              <a:buSzPct val="162962"/>
              <a:buFont typeface="Tahoma"/>
              <a:buNone/>
            </a:pPr>
            <a:r>
              <a:rPr b="1" i="0" lang="tr-TR" sz="3200" u="none" cap="none" strike="noStrike">
                <a:solidFill>
                  <a:srgbClr val="7E3DBC"/>
                </a:solidFill>
                <a:latin typeface="Tahoma"/>
                <a:ea typeface="Tahoma"/>
                <a:cs typeface="Tahoma"/>
                <a:sym typeface="Tahoma"/>
              </a:rPr>
              <a:t>Game-based Needs Analysis for Ecological Problems</a:t>
            </a:r>
            <a:endParaRPr b="0" i="0" sz="4400" u="none" cap="none" strike="noStrike">
              <a:solidFill>
                <a:schemeClr val="dk1"/>
              </a:solidFill>
              <a:latin typeface="Calibri"/>
              <a:ea typeface="Calibri"/>
              <a:cs typeface="Calibri"/>
              <a:sym typeface="Calibri"/>
            </a:endParaRPr>
          </a:p>
        </p:txBody>
      </p:sp>
      <p:sp>
        <p:nvSpPr>
          <p:cNvPr id="292" name="Google Shape;292;p5"/>
          <p:cNvSpPr txBox="1"/>
          <p:nvPr/>
        </p:nvSpPr>
        <p:spPr>
          <a:xfrm>
            <a:off x="585575" y="4967057"/>
            <a:ext cx="10709700" cy="863931"/>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575"/>
              </a:spcBef>
              <a:spcAft>
                <a:spcPts val="0"/>
              </a:spcAft>
              <a:buClr>
                <a:srgbClr val="409B1B"/>
              </a:buClr>
              <a:buSzPts val="1600"/>
              <a:buFont typeface="Arial"/>
              <a:buNone/>
            </a:pPr>
            <a:r>
              <a:rPr b="0" i="0" lang="tr-TR" sz="1600" u="none" cap="none" strike="noStrike">
                <a:solidFill>
                  <a:schemeClr val="dk1"/>
                </a:solidFill>
                <a:latin typeface="Tahoma"/>
                <a:ea typeface="Tahoma"/>
                <a:cs typeface="Tahoma"/>
                <a:sym typeface="Tahoma"/>
              </a:rPr>
              <a:t>Co-funded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r>
              <a:rPr b="0" i="0" lang="tr-TR" sz="1600" u="none" cap="none" strike="noStrike">
                <a:solidFill>
                  <a:srgbClr val="000000"/>
                </a:solidFill>
                <a:latin typeface="Tahoma"/>
                <a:ea typeface="Tahoma"/>
                <a:cs typeface="Tahoma"/>
                <a:sym typeface="Tahoma"/>
              </a:rPr>
              <a:t> </a:t>
            </a:r>
            <a:endParaRPr b="0" i="0" sz="1600" u="none" cap="none" strike="noStrike">
              <a:solidFill>
                <a:schemeClr val="dk1"/>
              </a:solidFill>
              <a:latin typeface="Tahoma"/>
              <a:ea typeface="Tahoma"/>
              <a:cs typeface="Tahoma"/>
              <a:sym typeface="Tahoma"/>
            </a:endParaRPr>
          </a:p>
        </p:txBody>
      </p:sp>
      <p:sp>
        <p:nvSpPr>
          <p:cNvPr id="293" name="Google Shape;293;p5"/>
          <p:cNvSpPr txBox="1"/>
          <p:nvPr/>
        </p:nvSpPr>
        <p:spPr>
          <a:xfrm>
            <a:off x="7406640" y="4054636"/>
            <a:ext cx="4250878" cy="1015525"/>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640"/>
              </a:spcBef>
              <a:spcAft>
                <a:spcPts val="0"/>
              </a:spcAft>
              <a:buClr>
                <a:srgbClr val="409B1B"/>
              </a:buClr>
              <a:buSzPts val="3200"/>
              <a:buFont typeface="Arial"/>
              <a:buNone/>
            </a:pPr>
            <a:r>
              <a:rPr b="1" i="0" lang="tr-TR" sz="2400" u="none" cap="none" strike="noStrike">
                <a:solidFill>
                  <a:srgbClr val="409B1B"/>
                </a:solidFill>
                <a:latin typeface="Tahoma"/>
                <a:ea typeface="Tahoma"/>
                <a:cs typeface="Tahoma"/>
                <a:sym typeface="Tahoma"/>
              </a:rPr>
              <a:t>Osmangazi Municipality</a:t>
            </a:r>
            <a:endParaRPr b="0" i="0" sz="2400" u="none" cap="none" strike="noStrike">
              <a:solidFill>
                <a:srgbClr val="000000"/>
              </a:solidFill>
              <a:latin typeface="Tahoma"/>
              <a:ea typeface="Tahoma"/>
              <a:cs typeface="Tahoma"/>
              <a:sym typeface="Tahoma"/>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19"/>
          <p:cNvSpPr txBox="1"/>
          <p:nvPr>
            <p:ph type="title"/>
          </p:nvPr>
        </p:nvSpPr>
        <p:spPr>
          <a:xfrm>
            <a:off x="594044" y="274638"/>
            <a:ext cx="10692765" cy="11430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rgbClr val="7E3DBC"/>
              </a:buClr>
              <a:buSzPct val="111111"/>
              <a:buNone/>
            </a:pPr>
            <a:r>
              <a:rPr b="1" lang="tr-TR">
                <a:solidFill>
                  <a:srgbClr val="7E3DBC"/>
                </a:solidFill>
                <a:latin typeface="Tahoma"/>
                <a:ea typeface="Tahoma"/>
                <a:cs typeface="Tahoma"/>
                <a:sym typeface="Tahoma"/>
              </a:rPr>
              <a:t>Lesson Plan 1: </a:t>
            </a:r>
            <a:br>
              <a:rPr b="1" lang="tr-TR">
                <a:solidFill>
                  <a:srgbClr val="7E3DBC"/>
                </a:solidFill>
                <a:latin typeface="Tahoma"/>
                <a:ea typeface="Tahoma"/>
                <a:cs typeface="Tahoma"/>
                <a:sym typeface="Tahoma"/>
              </a:rPr>
            </a:br>
            <a:r>
              <a:rPr b="1" lang="tr-TR">
                <a:solidFill>
                  <a:srgbClr val="7E3DBC"/>
                </a:solidFill>
                <a:latin typeface="Tahoma"/>
                <a:ea typeface="Tahoma"/>
                <a:cs typeface="Tahoma"/>
                <a:sym typeface="Tahoma"/>
              </a:rPr>
              <a:t>FEELING THE GREENHOUSE</a:t>
            </a:r>
            <a:endParaRPr/>
          </a:p>
        </p:txBody>
      </p:sp>
      <p:sp>
        <p:nvSpPr>
          <p:cNvPr id="108" name="Google Shape;108;p19"/>
          <p:cNvSpPr txBox="1"/>
          <p:nvPr>
            <p:ph idx="1" type="body"/>
          </p:nvPr>
        </p:nvSpPr>
        <p:spPr>
          <a:xfrm>
            <a:off x="951722" y="1600204"/>
            <a:ext cx="6456784" cy="4525963"/>
          </a:xfrm>
          <a:prstGeom prst="rect">
            <a:avLst/>
          </a:prstGeom>
          <a:noFill/>
          <a:ln>
            <a:noFill/>
          </a:ln>
        </p:spPr>
        <p:txBody>
          <a:bodyPr anchorCtr="0" anchor="t" bIns="45700" lIns="91425" spcFirstLastPara="1" rIns="91425" wrap="square" tIns="45700">
            <a:normAutofit/>
          </a:bodyPr>
          <a:lstStyle/>
          <a:p>
            <a:pPr indent="-342900" lvl="0" marL="342900" rtl="0" algn="l">
              <a:lnSpc>
                <a:spcPct val="100000"/>
              </a:lnSpc>
              <a:spcBef>
                <a:spcPts val="0"/>
              </a:spcBef>
              <a:spcAft>
                <a:spcPts val="0"/>
              </a:spcAft>
              <a:buSzPts val="2800"/>
              <a:buChar char="•"/>
            </a:pPr>
            <a:r>
              <a:rPr b="1" lang="tr-TR" sz="2400">
                <a:latin typeface="Tahoma"/>
                <a:ea typeface="Tahoma"/>
                <a:cs typeface="Tahoma"/>
                <a:sym typeface="Tahoma"/>
              </a:rPr>
              <a:t>Intersecting objectives:</a:t>
            </a:r>
            <a:endParaRPr/>
          </a:p>
          <a:p>
            <a:pPr indent="-165100" lvl="0" marL="342900" rtl="0" algn="l">
              <a:lnSpc>
                <a:spcPct val="100000"/>
              </a:lnSpc>
              <a:spcBef>
                <a:spcPts val="0"/>
              </a:spcBef>
              <a:spcAft>
                <a:spcPts val="0"/>
              </a:spcAft>
              <a:buSzPts val="2800"/>
              <a:buNone/>
            </a:pPr>
            <a:r>
              <a:t/>
            </a:r>
            <a:endParaRPr b="1" sz="2400">
              <a:latin typeface="Tahoma"/>
              <a:ea typeface="Tahoma"/>
              <a:cs typeface="Tahoma"/>
              <a:sym typeface="Tahoma"/>
            </a:endParaRPr>
          </a:p>
          <a:p>
            <a:pPr indent="0" lvl="0" marL="114300" rtl="0" algn="l">
              <a:lnSpc>
                <a:spcPct val="100000"/>
              </a:lnSpc>
              <a:spcBef>
                <a:spcPts val="360"/>
              </a:spcBef>
              <a:spcAft>
                <a:spcPts val="0"/>
              </a:spcAft>
              <a:buSzPts val="1800"/>
              <a:buNone/>
            </a:pPr>
            <a:r>
              <a:rPr lang="tr-TR" sz="2000">
                <a:latin typeface="Tahoma"/>
                <a:ea typeface="Tahoma"/>
                <a:cs typeface="Tahoma"/>
                <a:sym typeface="Tahoma"/>
              </a:rPr>
              <a:t>To show fruits and vegetables can be produced more efficiently in greenhouses designed to eliminate the climate impact in regions and areas where the climate has a negative impact.</a:t>
            </a:r>
            <a:endParaRPr sz="2000">
              <a:latin typeface="Tahoma"/>
              <a:ea typeface="Tahoma"/>
              <a:cs typeface="Tahoma"/>
              <a:sym typeface="Tahoma"/>
            </a:endParaRPr>
          </a:p>
          <a:p>
            <a:pPr indent="0" lvl="0" marL="114300" rtl="0" algn="l">
              <a:lnSpc>
                <a:spcPct val="100000"/>
              </a:lnSpc>
              <a:spcBef>
                <a:spcPts val="360"/>
              </a:spcBef>
              <a:spcAft>
                <a:spcPts val="0"/>
              </a:spcAft>
              <a:buSzPts val="1800"/>
              <a:buNone/>
            </a:pPr>
            <a:r>
              <a:t/>
            </a:r>
            <a:endParaRPr sz="2000">
              <a:latin typeface="Tahoma"/>
              <a:ea typeface="Tahoma"/>
              <a:cs typeface="Tahoma"/>
              <a:sym typeface="Tahoma"/>
            </a:endParaRPr>
          </a:p>
          <a:p>
            <a:pPr indent="0" lvl="0" marL="114300" rtl="0" algn="l">
              <a:lnSpc>
                <a:spcPct val="100000"/>
              </a:lnSpc>
              <a:spcBef>
                <a:spcPts val="360"/>
              </a:spcBef>
              <a:spcAft>
                <a:spcPts val="0"/>
              </a:spcAft>
              <a:buSzPts val="1800"/>
              <a:buNone/>
            </a:pPr>
            <a:r>
              <a:rPr lang="tr-TR" sz="2000">
                <a:latin typeface="Tahoma"/>
                <a:ea typeface="Tahoma"/>
                <a:cs typeface="Tahoma"/>
                <a:sym typeface="Tahoma"/>
              </a:rPr>
              <a:t>To use arable land to the maximum extent through planned planting while protecting the grown product.</a:t>
            </a:r>
            <a:endParaRPr sz="2000">
              <a:latin typeface="Tahoma"/>
              <a:ea typeface="Tahoma"/>
              <a:cs typeface="Tahoma"/>
              <a:sym typeface="Tahoma"/>
            </a:endParaRPr>
          </a:p>
        </p:txBody>
      </p:sp>
      <p:pic>
        <p:nvPicPr>
          <p:cNvPr id="109" name="Google Shape;109;p19"/>
          <p:cNvPicPr preferRelativeResize="0"/>
          <p:nvPr/>
        </p:nvPicPr>
        <p:blipFill rotWithShape="1">
          <a:blip r:embed="rId3">
            <a:alphaModFix/>
          </a:blip>
          <a:srcRect b="0" l="0" r="0" t="0"/>
          <a:stretch/>
        </p:blipFill>
        <p:spPr>
          <a:xfrm>
            <a:off x="8027718" y="1419114"/>
            <a:ext cx="3377161" cy="4501122"/>
          </a:xfrm>
          <a:prstGeom prst="rect">
            <a:avLst/>
          </a:prstGeom>
          <a:noFill/>
          <a:ln>
            <a:noFill/>
          </a:ln>
        </p:spPr>
      </p:pic>
      <p:pic>
        <p:nvPicPr>
          <p:cNvPr descr="C:\Users\pelingulgor\Desktop\SCHOOL TO FARM - DERS MODULU 1 ÇALIŞMA\shutterstock_1139511953 [Dönüştürülmüş]-01.jpg" id="110" name="Google Shape;110;p19"/>
          <p:cNvPicPr preferRelativeResize="0"/>
          <p:nvPr/>
        </p:nvPicPr>
        <p:blipFill rotWithShape="1">
          <a:blip r:embed="rId4">
            <a:alphaModFix/>
          </a:blip>
          <a:srcRect b="11149" l="79175" r="9713" t="75998"/>
          <a:stretch/>
        </p:blipFill>
        <p:spPr>
          <a:xfrm>
            <a:off x="137764" y="2400951"/>
            <a:ext cx="553126" cy="537545"/>
          </a:xfrm>
          <a:prstGeom prst="rect">
            <a:avLst/>
          </a:prstGeom>
          <a:noFill/>
          <a:ln>
            <a:noFill/>
          </a:ln>
        </p:spPr>
      </p:pic>
      <p:pic>
        <p:nvPicPr>
          <p:cNvPr descr="C:\Users\pelingulgor\Desktop\SCHOOL TO FARM - DERS MODULU 1 ÇALIŞMA\shutterstock_1139511953 [Dönüştürülmüş]-01.jpg" id="111" name="Google Shape;111;p19"/>
          <p:cNvPicPr preferRelativeResize="0"/>
          <p:nvPr/>
        </p:nvPicPr>
        <p:blipFill rotWithShape="1">
          <a:blip r:embed="rId4">
            <a:alphaModFix/>
          </a:blip>
          <a:srcRect b="11149" l="79175" r="9713" t="75998"/>
          <a:stretch/>
        </p:blipFill>
        <p:spPr>
          <a:xfrm>
            <a:off x="137764" y="3987271"/>
            <a:ext cx="553126" cy="53754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p20"/>
          <p:cNvSpPr txBox="1"/>
          <p:nvPr>
            <p:ph type="title"/>
          </p:nvPr>
        </p:nvSpPr>
        <p:spPr>
          <a:xfrm>
            <a:off x="594044" y="274638"/>
            <a:ext cx="10692765" cy="11430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rgbClr val="7E3DBC"/>
              </a:buClr>
              <a:buSzPct val="111111"/>
              <a:buNone/>
            </a:pPr>
            <a:r>
              <a:rPr b="1" lang="tr-TR">
                <a:solidFill>
                  <a:srgbClr val="7E3DBC"/>
                </a:solidFill>
                <a:latin typeface="Tahoma"/>
                <a:ea typeface="Tahoma"/>
                <a:cs typeface="Tahoma"/>
                <a:sym typeface="Tahoma"/>
              </a:rPr>
              <a:t>Lesson Plan 1: </a:t>
            </a:r>
            <a:br>
              <a:rPr b="1" lang="tr-TR">
                <a:solidFill>
                  <a:srgbClr val="7E3DBC"/>
                </a:solidFill>
                <a:latin typeface="Tahoma"/>
                <a:ea typeface="Tahoma"/>
                <a:cs typeface="Tahoma"/>
                <a:sym typeface="Tahoma"/>
              </a:rPr>
            </a:br>
            <a:r>
              <a:rPr b="1" lang="tr-TR">
                <a:solidFill>
                  <a:srgbClr val="7E3DBC"/>
                </a:solidFill>
                <a:latin typeface="Tahoma"/>
                <a:ea typeface="Tahoma"/>
                <a:cs typeface="Tahoma"/>
                <a:sym typeface="Tahoma"/>
              </a:rPr>
              <a:t>FEELING THE GREENHOUSE</a:t>
            </a:r>
            <a:endParaRPr/>
          </a:p>
        </p:txBody>
      </p:sp>
      <p:sp>
        <p:nvSpPr>
          <p:cNvPr id="117" name="Google Shape;117;p20"/>
          <p:cNvSpPr txBox="1"/>
          <p:nvPr>
            <p:ph idx="1" type="body"/>
          </p:nvPr>
        </p:nvSpPr>
        <p:spPr>
          <a:xfrm>
            <a:off x="911285" y="1590873"/>
            <a:ext cx="9688291" cy="4525963"/>
          </a:xfrm>
          <a:prstGeom prst="rect">
            <a:avLst/>
          </a:prstGeom>
          <a:noFill/>
          <a:ln>
            <a:noFill/>
          </a:ln>
        </p:spPr>
        <p:txBody>
          <a:bodyPr anchorCtr="0" anchor="t" bIns="45700" lIns="91425" spcFirstLastPara="1" rIns="91425" wrap="square" tIns="45700">
            <a:normAutofit fontScale="85000" lnSpcReduction="20000"/>
          </a:bodyPr>
          <a:lstStyle/>
          <a:p>
            <a:pPr indent="-316230" lvl="0" marL="342900" rtl="0" algn="l">
              <a:lnSpc>
                <a:spcPct val="100000"/>
              </a:lnSpc>
              <a:spcBef>
                <a:spcPts val="0"/>
              </a:spcBef>
              <a:spcAft>
                <a:spcPts val="0"/>
              </a:spcAft>
              <a:buSzPct val="116666"/>
              <a:buChar char="•"/>
            </a:pPr>
            <a:r>
              <a:rPr b="1" lang="tr-TR" sz="2400">
                <a:latin typeface="Tahoma"/>
                <a:ea typeface="Tahoma"/>
                <a:cs typeface="Tahoma"/>
                <a:sym typeface="Tahoma"/>
              </a:rPr>
              <a:t>Facilitation:</a:t>
            </a:r>
            <a:endParaRPr b="1" sz="2400">
              <a:latin typeface="Tahoma"/>
              <a:ea typeface="Tahoma"/>
              <a:cs typeface="Tahoma"/>
              <a:sym typeface="Tahoma"/>
            </a:endParaRPr>
          </a:p>
          <a:p>
            <a:pPr indent="0" lvl="0" marL="457200" rtl="0" algn="l">
              <a:lnSpc>
                <a:spcPct val="100000"/>
              </a:lnSpc>
              <a:spcBef>
                <a:spcPts val="0"/>
              </a:spcBef>
              <a:spcAft>
                <a:spcPts val="0"/>
              </a:spcAft>
              <a:buNone/>
            </a:pPr>
            <a:r>
              <a:t/>
            </a:r>
            <a:endParaRPr b="1" sz="2400">
              <a:latin typeface="Tahoma"/>
              <a:ea typeface="Tahoma"/>
              <a:cs typeface="Tahoma"/>
              <a:sym typeface="Tahoma"/>
            </a:endParaRPr>
          </a:p>
          <a:p>
            <a:pPr indent="-300037" lvl="0" marL="342900" rtl="0" algn="l">
              <a:lnSpc>
                <a:spcPct val="100000"/>
              </a:lnSpc>
              <a:spcBef>
                <a:spcPts val="0"/>
              </a:spcBef>
              <a:spcAft>
                <a:spcPts val="0"/>
              </a:spcAft>
              <a:buSzPct val="119047"/>
              <a:buChar char="•"/>
            </a:pPr>
            <a:r>
              <a:rPr lang="tr-TR" sz="2100">
                <a:latin typeface="Tahoma"/>
                <a:ea typeface="Tahoma"/>
                <a:cs typeface="Tahoma"/>
                <a:sym typeface="Tahoma"/>
              </a:rPr>
              <a:t>Creating the greenhouse in the most efficient way by paying attention to the following factors:</a:t>
            </a:r>
            <a:endParaRPr sz="2100">
              <a:latin typeface="Tahoma"/>
              <a:ea typeface="Tahoma"/>
              <a:cs typeface="Tahoma"/>
              <a:sym typeface="Tahoma"/>
            </a:endParaRPr>
          </a:p>
          <a:p>
            <a:pPr indent="-309562" lvl="0" marL="457200" rtl="0" algn="l">
              <a:lnSpc>
                <a:spcPct val="100000"/>
              </a:lnSpc>
              <a:spcBef>
                <a:spcPts val="360"/>
              </a:spcBef>
              <a:spcAft>
                <a:spcPts val="0"/>
              </a:spcAft>
              <a:buSzPct val="71428"/>
              <a:buFont typeface="Noto Sans Symbols"/>
              <a:buChar char="✔"/>
            </a:pPr>
            <a:r>
              <a:rPr lang="tr-TR" sz="2100">
                <a:latin typeface="Tahoma"/>
                <a:ea typeface="Tahoma"/>
                <a:cs typeface="Tahoma"/>
                <a:sym typeface="Tahoma"/>
              </a:rPr>
              <a:t>Light </a:t>
            </a:r>
            <a:endParaRPr sz="2100">
              <a:latin typeface="Tahoma"/>
              <a:ea typeface="Tahoma"/>
              <a:cs typeface="Tahoma"/>
              <a:sym typeface="Tahoma"/>
            </a:endParaRPr>
          </a:p>
          <a:p>
            <a:pPr indent="-309562" lvl="0" marL="457200" rtl="0" algn="l">
              <a:lnSpc>
                <a:spcPct val="100000"/>
              </a:lnSpc>
              <a:spcBef>
                <a:spcPts val="360"/>
              </a:spcBef>
              <a:spcAft>
                <a:spcPts val="0"/>
              </a:spcAft>
              <a:buSzPct val="71428"/>
              <a:buFont typeface="Noto Sans Symbols"/>
              <a:buChar char="✔"/>
            </a:pPr>
            <a:r>
              <a:rPr lang="tr-TR" sz="2100">
                <a:latin typeface="Tahoma"/>
                <a:ea typeface="Tahoma"/>
                <a:cs typeface="Tahoma"/>
                <a:sym typeface="Tahoma"/>
              </a:rPr>
              <a:t>Temperature</a:t>
            </a:r>
            <a:endParaRPr sz="2100">
              <a:latin typeface="Tahoma"/>
              <a:ea typeface="Tahoma"/>
              <a:cs typeface="Tahoma"/>
              <a:sym typeface="Tahoma"/>
            </a:endParaRPr>
          </a:p>
          <a:p>
            <a:pPr indent="-309562" lvl="0" marL="457200" rtl="0" algn="l">
              <a:lnSpc>
                <a:spcPct val="100000"/>
              </a:lnSpc>
              <a:spcBef>
                <a:spcPts val="360"/>
              </a:spcBef>
              <a:spcAft>
                <a:spcPts val="0"/>
              </a:spcAft>
              <a:buSzPct val="71428"/>
              <a:buFont typeface="Noto Sans Symbols"/>
              <a:buChar char="✔"/>
            </a:pPr>
            <a:r>
              <a:rPr lang="tr-TR" sz="2100">
                <a:latin typeface="Tahoma"/>
                <a:ea typeface="Tahoma"/>
                <a:cs typeface="Tahoma"/>
                <a:sym typeface="Tahoma"/>
              </a:rPr>
              <a:t>Wind </a:t>
            </a:r>
            <a:endParaRPr sz="2100">
              <a:latin typeface="Tahoma"/>
              <a:ea typeface="Tahoma"/>
              <a:cs typeface="Tahoma"/>
              <a:sym typeface="Tahoma"/>
            </a:endParaRPr>
          </a:p>
          <a:p>
            <a:pPr indent="-309562" lvl="0" marL="457200" rtl="0" algn="l">
              <a:lnSpc>
                <a:spcPct val="100000"/>
              </a:lnSpc>
              <a:spcBef>
                <a:spcPts val="360"/>
              </a:spcBef>
              <a:spcAft>
                <a:spcPts val="0"/>
              </a:spcAft>
              <a:buSzPct val="71428"/>
              <a:buFont typeface="Noto Sans Symbols"/>
              <a:buChar char="✔"/>
            </a:pPr>
            <a:r>
              <a:rPr lang="tr-TR" sz="2100">
                <a:latin typeface="Tahoma"/>
                <a:ea typeface="Tahoma"/>
                <a:cs typeface="Tahoma"/>
                <a:sym typeface="Tahoma"/>
              </a:rPr>
              <a:t>Soil</a:t>
            </a:r>
            <a:endParaRPr sz="2100">
              <a:latin typeface="Tahoma"/>
              <a:ea typeface="Tahoma"/>
              <a:cs typeface="Tahoma"/>
              <a:sym typeface="Tahoma"/>
            </a:endParaRPr>
          </a:p>
          <a:p>
            <a:pPr indent="-309562" lvl="0" marL="457200" rtl="0" algn="l">
              <a:lnSpc>
                <a:spcPct val="100000"/>
              </a:lnSpc>
              <a:spcBef>
                <a:spcPts val="360"/>
              </a:spcBef>
              <a:spcAft>
                <a:spcPts val="0"/>
              </a:spcAft>
              <a:buSzPct val="71428"/>
              <a:buFont typeface="Noto Sans Symbols"/>
              <a:buChar char="✔"/>
            </a:pPr>
            <a:r>
              <a:rPr lang="tr-TR" sz="2100">
                <a:latin typeface="Tahoma"/>
                <a:ea typeface="Tahoma"/>
                <a:cs typeface="Tahoma"/>
                <a:sym typeface="Tahoma"/>
              </a:rPr>
              <a:t>Direction </a:t>
            </a:r>
            <a:endParaRPr sz="2100">
              <a:latin typeface="Tahoma"/>
              <a:ea typeface="Tahoma"/>
              <a:cs typeface="Tahoma"/>
              <a:sym typeface="Tahoma"/>
            </a:endParaRPr>
          </a:p>
          <a:p>
            <a:pPr indent="-309562" lvl="0" marL="457200" rtl="0" algn="l">
              <a:lnSpc>
                <a:spcPct val="100000"/>
              </a:lnSpc>
              <a:spcBef>
                <a:spcPts val="360"/>
              </a:spcBef>
              <a:spcAft>
                <a:spcPts val="0"/>
              </a:spcAft>
              <a:buSzPct val="71428"/>
              <a:buFont typeface="Noto Sans Symbols"/>
              <a:buChar char="✔"/>
            </a:pPr>
            <a:r>
              <a:rPr lang="tr-TR" sz="2100">
                <a:latin typeface="Tahoma"/>
                <a:ea typeface="Tahoma"/>
                <a:cs typeface="Tahoma"/>
                <a:sym typeface="Tahoma"/>
              </a:rPr>
              <a:t>Irrigation water supply </a:t>
            </a:r>
            <a:endParaRPr sz="2100">
              <a:latin typeface="Tahoma"/>
              <a:ea typeface="Tahoma"/>
              <a:cs typeface="Tahoma"/>
              <a:sym typeface="Tahoma"/>
            </a:endParaRPr>
          </a:p>
          <a:p>
            <a:pPr indent="-309562" lvl="0" marL="457200" rtl="0" algn="l">
              <a:lnSpc>
                <a:spcPct val="100000"/>
              </a:lnSpc>
              <a:spcBef>
                <a:spcPts val="360"/>
              </a:spcBef>
              <a:spcAft>
                <a:spcPts val="0"/>
              </a:spcAft>
              <a:buSzPct val="71428"/>
              <a:buFont typeface="Noto Sans Symbols"/>
              <a:buChar char="✔"/>
            </a:pPr>
            <a:r>
              <a:rPr lang="tr-TR" sz="2100">
                <a:latin typeface="Tahoma"/>
                <a:ea typeface="Tahoma"/>
                <a:cs typeface="Tahoma"/>
                <a:sym typeface="Tahoma"/>
              </a:rPr>
              <a:t>Economic activities </a:t>
            </a:r>
            <a:endParaRPr sz="2100">
              <a:latin typeface="Tahoma"/>
              <a:ea typeface="Tahoma"/>
              <a:cs typeface="Tahoma"/>
              <a:sym typeface="Tahoma"/>
            </a:endParaRPr>
          </a:p>
          <a:p>
            <a:pPr indent="0" lvl="0" marL="457200" rtl="0" algn="l">
              <a:lnSpc>
                <a:spcPct val="100000"/>
              </a:lnSpc>
              <a:spcBef>
                <a:spcPts val="360"/>
              </a:spcBef>
              <a:spcAft>
                <a:spcPts val="0"/>
              </a:spcAft>
              <a:buNone/>
            </a:pPr>
            <a:r>
              <a:t/>
            </a:r>
            <a:endParaRPr sz="2100">
              <a:latin typeface="Tahoma"/>
              <a:ea typeface="Tahoma"/>
              <a:cs typeface="Tahoma"/>
              <a:sym typeface="Tahoma"/>
            </a:endParaRPr>
          </a:p>
          <a:p>
            <a:pPr indent="-360911" lvl="0" marL="457200" rtl="0" algn="just">
              <a:spcBef>
                <a:spcPts val="0"/>
              </a:spcBef>
              <a:spcAft>
                <a:spcPts val="0"/>
              </a:spcAft>
              <a:buSzPct val="116730"/>
              <a:buFont typeface="Tahoma"/>
              <a:buChar char="●"/>
            </a:pPr>
            <a:r>
              <a:rPr lang="tr-TR" sz="2100">
                <a:latin typeface="Tahoma"/>
                <a:ea typeface="Tahoma"/>
                <a:cs typeface="Tahoma"/>
                <a:sym typeface="Tahoma"/>
              </a:rPr>
              <a:t>Make sure everything is ready and safe before the trip.</a:t>
            </a:r>
            <a:endParaRPr sz="2100">
              <a:latin typeface="Tahoma"/>
              <a:ea typeface="Tahoma"/>
              <a:cs typeface="Tahoma"/>
              <a:sym typeface="Tahoma"/>
            </a:endParaRPr>
          </a:p>
          <a:p>
            <a:pPr indent="-360911" lvl="0" marL="457200" rtl="0" algn="just">
              <a:spcBef>
                <a:spcPts val="0"/>
              </a:spcBef>
              <a:spcAft>
                <a:spcPts val="0"/>
              </a:spcAft>
              <a:buSzPct val="116730"/>
              <a:buFont typeface="Tahoma"/>
              <a:buChar char="●"/>
            </a:pPr>
            <a:r>
              <a:rPr lang="tr-TR" sz="2100">
                <a:latin typeface="Tahoma"/>
                <a:ea typeface="Tahoma"/>
                <a:cs typeface="Tahoma"/>
                <a:sym typeface="Tahoma"/>
              </a:rPr>
              <a:t>Let students get a little dirty in nature, gain experience, and feel nature.</a:t>
            </a:r>
            <a:endParaRPr sz="2100">
              <a:latin typeface="Tahoma"/>
              <a:ea typeface="Tahoma"/>
              <a:cs typeface="Tahoma"/>
              <a:sym typeface="Tahoma"/>
            </a:endParaRPr>
          </a:p>
          <a:p>
            <a:pPr indent="0" lvl="0" marL="457200" rtl="0" algn="l">
              <a:lnSpc>
                <a:spcPct val="100000"/>
              </a:lnSpc>
              <a:spcBef>
                <a:spcPts val="360"/>
              </a:spcBef>
              <a:spcAft>
                <a:spcPts val="0"/>
              </a:spcAft>
              <a:buNone/>
            </a:pPr>
            <a:r>
              <a:t/>
            </a:r>
            <a:endParaRPr sz="2100">
              <a:latin typeface="Tahoma"/>
              <a:ea typeface="Tahoma"/>
              <a:cs typeface="Tahoma"/>
              <a:sym typeface="Tahoma"/>
            </a:endParaRPr>
          </a:p>
          <a:p>
            <a:pPr indent="0" lvl="0" marL="457200" rtl="0" algn="l">
              <a:lnSpc>
                <a:spcPct val="100000"/>
              </a:lnSpc>
              <a:spcBef>
                <a:spcPts val="360"/>
              </a:spcBef>
              <a:spcAft>
                <a:spcPts val="0"/>
              </a:spcAft>
              <a:buNone/>
            </a:pPr>
            <a:r>
              <a:t/>
            </a:r>
            <a:endParaRPr sz="2100">
              <a:latin typeface="Tahoma"/>
              <a:ea typeface="Tahoma"/>
              <a:cs typeface="Tahoma"/>
              <a:sym typeface="Tahoma"/>
            </a:endParaRPr>
          </a:p>
        </p:txBody>
      </p:sp>
      <p:pic>
        <p:nvPicPr>
          <p:cNvPr descr="C:\Users\pelingulgor\Desktop\SCHOOL TO FARM - DERS MODULU 1 ÇALIŞMA\shutterstock_1139511953 [Dönüştürülmüş]-01.jpg" id="118" name="Google Shape;118;p20"/>
          <p:cNvPicPr preferRelativeResize="0"/>
          <p:nvPr/>
        </p:nvPicPr>
        <p:blipFill rotWithShape="1">
          <a:blip r:embed="rId3">
            <a:alphaModFix/>
          </a:blip>
          <a:srcRect b="46039" l="27317" r="60131" t="38341"/>
          <a:stretch/>
        </p:blipFill>
        <p:spPr>
          <a:xfrm>
            <a:off x="444500" y="1925247"/>
            <a:ext cx="553127" cy="57827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p21"/>
          <p:cNvSpPr txBox="1"/>
          <p:nvPr>
            <p:ph type="title"/>
          </p:nvPr>
        </p:nvSpPr>
        <p:spPr>
          <a:xfrm>
            <a:off x="594044" y="274638"/>
            <a:ext cx="10692765" cy="11430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rgbClr val="7E3DBC"/>
              </a:buClr>
              <a:buSzPct val="111111"/>
              <a:buNone/>
            </a:pPr>
            <a:r>
              <a:rPr b="1" lang="tr-TR">
                <a:solidFill>
                  <a:srgbClr val="7E3DBC"/>
                </a:solidFill>
                <a:latin typeface="Tahoma"/>
                <a:ea typeface="Tahoma"/>
                <a:cs typeface="Tahoma"/>
                <a:sym typeface="Tahoma"/>
              </a:rPr>
              <a:t>Lesson Plan 1: </a:t>
            </a:r>
            <a:br>
              <a:rPr b="1" lang="tr-TR">
                <a:solidFill>
                  <a:srgbClr val="7E3DBC"/>
                </a:solidFill>
                <a:latin typeface="Tahoma"/>
                <a:ea typeface="Tahoma"/>
                <a:cs typeface="Tahoma"/>
                <a:sym typeface="Tahoma"/>
              </a:rPr>
            </a:br>
            <a:r>
              <a:rPr b="1" lang="tr-TR">
                <a:solidFill>
                  <a:srgbClr val="7E3DBC"/>
                </a:solidFill>
                <a:latin typeface="Tahoma"/>
                <a:ea typeface="Tahoma"/>
                <a:cs typeface="Tahoma"/>
                <a:sym typeface="Tahoma"/>
              </a:rPr>
              <a:t>FEELING THE GREENHOUSE</a:t>
            </a:r>
            <a:endParaRPr/>
          </a:p>
        </p:txBody>
      </p:sp>
      <p:sp>
        <p:nvSpPr>
          <p:cNvPr id="124" name="Google Shape;124;p21"/>
          <p:cNvSpPr txBox="1"/>
          <p:nvPr>
            <p:ph idx="1" type="body"/>
          </p:nvPr>
        </p:nvSpPr>
        <p:spPr>
          <a:xfrm>
            <a:off x="3267234" y="1600204"/>
            <a:ext cx="5346381" cy="3755567"/>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SzPts val="2800"/>
              <a:buNone/>
            </a:pPr>
            <a:r>
              <a:rPr b="1" lang="tr-TR" sz="2000">
                <a:latin typeface="Tahoma"/>
                <a:ea typeface="Tahoma"/>
                <a:cs typeface="Tahoma"/>
                <a:sym typeface="Tahoma"/>
              </a:rPr>
              <a:t>Resources required:</a:t>
            </a:r>
            <a:endParaRPr/>
          </a:p>
          <a:p>
            <a:pPr indent="-165100" lvl="0" marL="342900" rtl="0" algn="l">
              <a:lnSpc>
                <a:spcPct val="100000"/>
              </a:lnSpc>
              <a:spcBef>
                <a:spcPts val="0"/>
              </a:spcBef>
              <a:spcAft>
                <a:spcPts val="0"/>
              </a:spcAft>
              <a:buSzPts val="2800"/>
              <a:buNone/>
            </a:pPr>
            <a:r>
              <a:t/>
            </a:r>
            <a:endParaRPr b="1" sz="2000">
              <a:latin typeface="Tahoma"/>
              <a:ea typeface="Tahoma"/>
              <a:cs typeface="Tahoma"/>
              <a:sym typeface="Tahoma"/>
            </a:endParaRPr>
          </a:p>
          <a:p>
            <a:pPr indent="-342900" lvl="0" marL="457200" rtl="0" algn="l">
              <a:lnSpc>
                <a:spcPct val="100000"/>
              </a:lnSpc>
              <a:spcBef>
                <a:spcPts val="360"/>
              </a:spcBef>
              <a:spcAft>
                <a:spcPts val="0"/>
              </a:spcAft>
              <a:buSzPts val="1800"/>
              <a:buFont typeface="Noto Sans Symbols"/>
              <a:buChar char="✔"/>
            </a:pPr>
            <a:r>
              <a:rPr lang="tr-TR" sz="2000">
                <a:latin typeface="Tahoma"/>
                <a:ea typeface="Tahoma"/>
                <a:cs typeface="Tahoma"/>
                <a:sym typeface="Tahoma"/>
              </a:rPr>
              <a:t>Vehicle for sightseeing</a:t>
            </a:r>
            <a:endParaRPr sz="2000">
              <a:latin typeface="Tahoma"/>
              <a:ea typeface="Tahoma"/>
              <a:cs typeface="Tahoma"/>
              <a:sym typeface="Tahoma"/>
            </a:endParaRPr>
          </a:p>
          <a:p>
            <a:pPr indent="-342900" lvl="0" marL="457200" rtl="0" algn="l">
              <a:lnSpc>
                <a:spcPct val="100000"/>
              </a:lnSpc>
              <a:spcBef>
                <a:spcPts val="360"/>
              </a:spcBef>
              <a:spcAft>
                <a:spcPts val="0"/>
              </a:spcAft>
              <a:buSzPts val="1800"/>
              <a:buFont typeface="Noto Sans Symbols"/>
              <a:buChar char="✔"/>
            </a:pPr>
            <a:r>
              <a:rPr lang="tr-TR" sz="2000">
                <a:latin typeface="Tahoma"/>
                <a:ea typeface="Tahoma"/>
                <a:cs typeface="Tahoma"/>
                <a:sym typeface="Tahoma"/>
              </a:rPr>
              <a:t>Greenhouse area</a:t>
            </a:r>
            <a:endParaRPr sz="2000">
              <a:latin typeface="Tahoma"/>
              <a:ea typeface="Tahoma"/>
              <a:cs typeface="Tahoma"/>
              <a:sym typeface="Tahoma"/>
            </a:endParaRPr>
          </a:p>
          <a:p>
            <a:pPr indent="-342900" lvl="0" marL="457200" rtl="0" algn="l">
              <a:lnSpc>
                <a:spcPct val="100000"/>
              </a:lnSpc>
              <a:spcBef>
                <a:spcPts val="360"/>
              </a:spcBef>
              <a:spcAft>
                <a:spcPts val="0"/>
              </a:spcAft>
              <a:buSzPts val="1800"/>
              <a:buFont typeface="Noto Sans Symbols"/>
              <a:buChar char="✔"/>
            </a:pPr>
            <a:r>
              <a:rPr lang="tr-TR" sz="2000">
                <a:latin typeface="Tahoma"/>
                <a:ea typeface="Tahoma"/>
                <a:cs typeface="Tahoma"/>
                <a:sym typeface="Tahoma"/>
              </a:rPr>
              <a:t>Thermometer</a:t>
            </a:r>
            <a:endParaRPr sz="2000">
              <a:latin typeface="Tahoma"/>
              <a:ea typeface="Tahoma"/>
              <a:cs typeface="Tahoma"/>
              <a:sym typeface="Tahoma"/>
            </a:endParaRPr>
          </a:p>
          <a:p>
            <a:pPr indent="-342900" lvl="0" marL="457200" rtl="0" algn="l">
              <a:lnSpc>
                <a:spcPct val="100000"/>
              </a:lnSpc>
              <a:spcBef>
                <a:spcPts val="360"/>
              </a:spcBef>
              <a:spcAft>
                <a:spcPts val="0"/>
              </a:spcAft>
              <a:buSzPts val="1800"/>
              <a:buFont typeface="Noto Sans Symbols"/>
              <a:buChar char="✔"/>
            </a:pPr>
            <a:r>
              <a:rPr lang="tr-TR" sz="2000">
                <a:latin typeface="Tahoma"/>
                <a:ea typeface="Tahoma"/>
                <a:cs typeface="Tahoma"/>
                <a:sym typeface="Tahoma"/>
              </a:rPr>
              <a:t>Wooden block/plate/lath/board</a:t>
            </a:r>
            <a:endParaRPr sz="2000">
              <a:latin typeface="Tahoma"/>
              <a:ea typeface="Tahoma"/>
              <a:cs typeface="Tahoma"/>
              <a:sym typeface="Tahoma"/>
            </a:endParaRPr>
          </a:p>
          <a:p>
            <a:pPr indent="-342900" lvl="0" marL="457200" rtl="0" algn="l">
              <a:lnSpc>
                <a:spcPct val="100000"/>
              </a:lnSpc>
              <a:spcBef>
                <a:spcPts val="360"/>
              </a:spcBef>
              <a:spcAft>
                <a:spcPts val="0"/>
              </a:spcAft>
              <a:buSzPts val="1800"/>
              <a:buFont typeface="Noto Sans Symbols"/>
              <a:buChar char="✔"/>
            </a:pPr>
            <a:r>
              <a:rPr lang="tr-TR" sz="2000">
                <a:latin typeface="Tahoma"/>
                <a:ea typeface="Tahoma"/>
                <a:cs typeface="Tahoma"/>
                <a:sym typeface="Tahoma"/>
              </a:rPr>
              <a:t>Tarpaulin</a:t>
            </a:r>
            <a:endParaRPr sz="2000">
              <a:latin typeface="Tahoma"/>
              <a:ea typeface="Tahoma"/>
              <a:cs typeface="Tahoma"/>
              <a:sym typeface="Tahoma"/>
            </a:endParaRPr>
          </a:p>
          <a:p>
            <a:pPr indent="-342900" lvl="0" marL="457200" rtl="0" algn="l">
              <a:lnSpc>
                <a:spcPct val="100000"/>
              </a:lnSpc>
              <a:spcBef>
                <a:spcPts val="360"/>
              </a:spcBef>
              <a:spcAft>
                <a:spcPts val="0"/>
              </a:spcAft>
              <a:buSzPts val="1800"/>
              <a:buFont typeface="Noto Sans Symbols"/>
              <a:buChar char="✔"/>
            </a:pPr>
            <a:r>
              <a:rPr lang="tr-TR" sz="2000">
                <a:latin typeface="Tahoma"/>
                <a:ea typeface="Tahoma"/>
                <a:cs typeface="Tahoma"/>
                <a:sym typeface="Tahoma"/>
              </a:rPr>
              <a:t>Small nail or wood staple</a:t>
            </a:r>
            <a:endParaRPr sz="2000">
              <a:latin typeface="Tahoma"/>
              <a:ea typeface="Tahoma"/>
              <a:cs typeface="Tahoma"/>
              <a:sym typeface="Tahoma"/>
            </a:endParaRPr>
          </a:p>
          <a:p>
            <a:pPr indent="-342900" lvl="0" marL="457200" rtl="0" algn="l">
              <a:lnSpc>
                <a:spcPct val="100000"/>
              </a:lnSpc>
              <a:spcBef>
                <a:spcPts val="360"/>
              </a:spcBef>
              <a:spcAft>
                <a:spcPts val="0"/>
              </a:spcAft>
              <a:buSzPts val="1800"/>
              <a:buFont typeface="Noto Sans Symbols"/>
              <a:buChar char="✔"/>
            </a:pPr>
            <a:r>
              <a:rPr lang="tr-TR" sz="2000">
                <a:latin typeface="Tahoma"/>
                <a:ea typeface="Tahoma"/>
                <a:cs typeface="Tahoma"/>
                <a:sym typeface="Tahoma"/>
              </a:rPr>
              <a:t>Hammer</a:t>
            </a:r>
            <a:endParaRPr sz="2000">
              <a:latin typeface="Tahoma"/>
              <a:ea typeface="Tahoma"/>
              <a:cs typeface="Tahoma"/>
              <a:sym typeface="Tahoma"/>
            </a:endParaRPr>
          </a:p>
          <a:p>
            <a:pPr indent="-342900" lvl="0" marL="457200" rtl="0" algn="l">
              <a:lnSpc>
                <a:spcPct val="100000"/>
              </a:lnSpc>
              <a:spcBef>
                <a:spcPts val="360"/>
              </a:spcBef>
              <a:spcAft>
                <a:spcPts val="0"/>
              </a:spcAft>
              <a:buSzPts val="1800"/>
              <a:buFont typeface="Noto Sans Symbols"/>
              <a:buChar char="✔"/>
            </a:pPr>
            <a:r>
              <a:rPr lang="tr-TR" sz="2000">
                <a:latin typeface="Tahoma"/>
                <a:ea typeface="Tahoma"/>
                <a:cs typeface="Tahoma"/>
                <a:sym typeface="Tahoma"/>
              </a:rPr>
              <a:t>Soil</a:t>
            </a:r>
            <a:endParaRPr sz="2000">
              <a:solidFill>
                <a:srgbClr val="FF0000"/>
              </a:solidFill>
              <a:latin typeface="Tahoma"/>
              <a:ea typeface="Tahoma"/>
              <a:cs typeface="Tahoma"/>
              <a:sym typeface="Tahoma"/>
            </a:endParaRPr>
          </a:p>
          <a:p>
            <a:pPr indent="-165100" lvl="0" marL="342900" rtl="0" algn="l">
              <a:lnSpc>
                <a:spcPct val="100000"/>
              </a:lnSpc>
              <a:spcBef>
                <a:spcPts val="0"/>
              </a:spcBef>
              <a:spcAft>
                <a:spcPts val="0"/>
              </a:spcAft>
              <a:buSzPts val="2800"/>
              <a:buNone/>
            </a:pPr>
            <a:r>
              <a:t/>
            </a:r>
            <a:endParaRPr sz="2800">
              <a:latin typeface="Tahoma"/>
              <a:ea typeface="Tahoma"/>
              <a:cs typeface="Tahoma"/>
              <a:sym typeface="Tahoma"/>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pic>
        <p:nvPicPr>
          <p:cNvPr id="129" name="Google Shape;129;p22"/>
          <p:cNvPicPr preferRelativeResize="0"/>
          <p:nvPr/>
        </p:nvPicPr>
        <p:blipFill rotWithShape="1">
          <a:blip r:embed="rId3">
            <a:alphaModFix/>
          </a:blip>
          <a:srcRect b="0" l="0" r="0" t="0"/>
          <a:stretch/>
        </p:blipFill>
        <p:spPr>
          <a:xfrm>
            <a:off x="215378" y="197618"/>
            <a:ext cx="2887226" cy="2887226"/>
          </a:xfrm>
          <a:prstGeom prst="rect">
            <a:avLst/>
          </a:prstGeom>
          <a:noFill/>
          <a:ln>
            <a:noFill/>
          </a:ln>
        </p:spPr>
      </p:pic>
      <p:pic>
        <p:nvPicPr>
          <p:cNvPr id="130" name="Google Shape;130;p22"/>
          <p:cNvPicPr preferRelativeResize="0"/>
          <p:nvPr/>
        </p:nvPicPr>
        <p:blipFill rotWithShape="1">
          <a:blip r:embed="rId4">
            <a:alphaModFix/>
          </a:blip>
          <a:srcRect b="0" l="0" r="0" t="0"/>
          <a:stretch/>
        </p:blipFill>
        <p:spPr>
          <a:xfrm>
            <a:off x="3322655" y="803868"/>
            <a:ext cx="2302294" cy="3069725"/>
          </a:xfrm>
          <a:prstGeom prst="rect">
            <a:avLst/>
          </a:prstGeom>
          <a:noFill/>
          <a:ln>
            <a:noFill/>
          </a:ln>
        </p:spPr>
      </p:pic>
      <p:pic>
        <p:nvPicPr>
          <p:cNvPr id="131" name="Google Shape;131;p22"/>
          <p:cNvPicPr preferRelativeResize="0"/>
          <p:nvPr/>
        </p:nvPicPr>
        <p:blipFill rotWithShape="1">
          <a:blip r:embed="rId5">
            <a:alphaModFix/>
          </a:blip>
          <a:srcRect b="0" l="0" r="0" t="0"/>
          <a:stretch/>
        </p:blipFill>
        <p:spPr>
          <a:xfrm>
            <a:off x="553358" y="3873593"/>
            <a:ext cx="2211265" cy="2211265"/>
          </a:xfrm>
          <a:prstGeom prst="rect">
            <a:avLst/>
          </a:prstGeom>
          <a:noFill/>
          <a:ln>
            <a:noFill/>
          </a:ln>
        </p:spPr>
      </p:pic>
      <p:pic>
        <p:nvPicPr>
          <p:cNvPr id="132" name="Google Shape;132;p22"/>
          <p:cNvPicPr preferRelativeResize="0"/>
          <p:nvPr/>
        </p:nvPicPr>
        <p:blipFill rotWithShape="1">
          <a:blip r:embed="rId6">
            <a:alphaModFix/>
          </a:blip>
          <a:srcRect b="0" l="0" r="0" t="0"/>
          <a:stretch/>
        </p:blipFill>
        <p:spPr>
          <a:xfrm flipH="1">
            <a:off x="3628048" y="4446396"/>
            <a:ext cx="2411604" cy="1607736"/>
          </a:xfrm>
          <a:prstGeom prst="rect">
            <a:avLst/>
          </a:prstGeom>
          <a:noFill/>
          <a:ln>
            <a:noFill/>
          </a:ln>
        </p:spPr>
      </p:pic>
      <p:pic>
        <p:nvPicPr>
          <p:cNvPr id="133" name="Google Shape;133;p22"/>
          <p:cNvPicPr preferRelativeResize="0"/>
          <p:nvPr/>
        </p:nvPicPr>
        <p:blipFill rotWithShape="1">
          <a:blip r:embed="rId7">
            <a:alphaModFix/>
          </a:blip>
          <a:srcRect b="0" l="0" r="0" t="0"/>
          <a:stretch/>
        </p:blipFill>
        <p:spPr>
          <a:xfrm flipH="1">
            <a:off x="9340093" y="273793"/>
            <a:ext cx="2325379" cy="4129873"/>
          </a:xfrm>
          <a:prstGeom prst="rect">
            <a:avLst/>
          </a:prstGeom>
          <a:noFill/>
          <a:ln>
            <a:noFill/>
          </a:ln>
        </p:spPr>
      </p:pic>
      <p:pic>
        <p:nvPicPr>
          <p:cNvPr id="134" name="Google Shape;134;p22"/>
          <p:cNvPicPr preferRelativeResize="0"/>
          <p:nvPr/>
        </p:nvPicPr>
        <p:blipFill rotWithShape="1">
          <a:blip r:embed="rId8">
            <a:alphaModFix/>
          </a:blip>
          <a:srcRect b="0" l="0" r="0" t="0"/>
          <a:stretch/>
        </p:blipFill>
        <p:spPr>
          <a:xfrm>
            <a:off x="6673063" y="1828800"/>
            <a:ext cx="2105185" cy="370784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p23"/>
          <p:cNvSpPr txBox="1"/>
          <p:nvPr>
            <p:ph type="title"/>
          </p:nvPr>
        </p:nvSpPr>
        <p:spPr>
          <a:xfrm>
            <a:off x="594044" y="274638"/>
            <a:ext cx="10692765" cy="11430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rgbClr val="7E3DBC"/>
              </a:buClr>
              <a:buSzPct val="111111"/>
              <a:buNone/>
            </a:pPr>
            <a:r>
              <a:rPr b="1" lang="tr-TR">
                <a:solidFill>
                  <a:srgbClr val="7E3DBC"/>
                </a:solidFill>
                <a:latin typeface="Tahoma"/>
                <a:ea typeface="Tahoma"/>
                <a:cs typeface="Tahoma"/>
                <a:sym typeface="Tahoma"/>
              </a:rPr>
              <a:t>Lesson Plan 1: </a:t>
            </a:r>
            <a:br>
              <a:rPr b="1" lang="tr-TR">
                <a:solidFill>
                  <a:srgbClr val="7E3DBC"/>
                </a:solidFill>
                <a:latin typeface="Tahoma"/>
                <a:ea typeface="Tahoma"/>
                <a:cs typeface="Tahoma"/>
                <a:sym typeface="Tahoma"/>
              </a:rPr>
            </a:br>
            <a:r>
              <a:rPr b="1" lang="tr-TR">
                <a:solidFill>
                  <a:srgbClr val="7E3DBC"/>
                </a:solidFill>
                <a:latin typeface="Tahoma"/>
                <a:ea typeface="Tahoma"/>
                <a:cs typeface="Tahoma"/>
                <a:sym typeface="Tahoma"/>
              </a:rPr>
              <a:t>FEELING THE GREENHOUSE</a:t>
            </a:r>
            <a:endParaRPr/>
          </a:p>
        </p:txBody>
      </p:sp>
      <p:sp>
        <p:nvSpPr>
          <p:cNvPr id="140" name="Google Shape;140;p23"/>
          <p:cNvSpPr txBox="1"/>
          <p:nvPr>
            <p:ph idx="1" type="body"/>
          </p:nvPr>
        </p:nvSpPr>
        <p:spPr>
          <a:xfrm>
            <a:off x="633284" y="1526940"/>
            <a:ext cx="10692765" cy="4525963"/>
          </a:xfrm>
          <a:prstGeom prst="rect">
            <a:avLst/>
          </a:prstGeom>
          <a:noFill/>
          <a:ln>
            <a:noFill/>
          </a:ln>
        </p:spPr>
        <p:txBody>
          <a:bodyPr anchorCtr="0" anchor="t" bIns="45700" lIns="91425" spcFirstLastPara="1" rIns="91425" wrap="square" tIns="45700">
            <a:normAutofit/>
          </a:bodyPr>
          <a:lstStyle/>
          <a:p>
            <a:pPr indent="-342900" lvl="0" marL="342900" rtl="0" algn="l">
              <a:lnSpc>
                <a:spcPct val="100000"/>
              </a:lnSpc>
              <a:spcBef>
                <a:spcPts val="0"/>
              </a:spcBef>
              <a:spcAft>
                <a:spcPts val="0"/>
              </a:spcAft>
              <a:buSzPts val="2800"/>
              <a:buChar char="•"/>
            </a:pPr>
            <a:r>
              <a:rPr b="1" lang="tr-TR" sz="2400">
                <a:latin typeface="Tahoma"/>
                <a:ea typeface="Tahoma"/>
                <a:cs typeface="Tahoma"/>
                <a:sym typeface="Tahoma"/>
              </a:rPr>
              <a:t>Implementation</a:t>
            </a:r>
            <a:endParaRPr/>
          </a:p>
          <a:p>
            <a:pPr indent="-342900" lvl="0" marL="342900" rtl="0" algn="l">
              <a:lnSpc>
                <a:spcPct val="100000"/>
              </a:lnSpc>
              <a:spcBef>
                <a:spcPts val="0"/>
              </a:spcBef>
              <a:spcAft>
                <a:spcPts val="0"/>
              </a:spcAft>
              <a:buSzPts val="2800"/>
              <a:buChar char="•"/>
            </a:pPr>
            <a:r>
              <a:rPr b="1" lang="tr-TR" sz="2400">
                <a:latin typeface="Tahoma"/>
                <a:ea typeface="Tahoma"/>
                <a:cs typeface="Tahoma"/>
                <a:sym typeface="Tahoma"/>
              </a:rPr>
              <a:t>Instructions step by step:</a:t>
            </a:r>
            <a:endParaRPr/>
          </a:p>
          <a:p>
            <a:pPr indent="0" lvl="0" marL="0" rtl="0" algn="l">
              <a:lnSpc>
                <a:spcPct val="100000"/>
              </a:lnSpc>
              <a:spcBef>
                <a:spcPts val="0"/>
              </a:spcBef>
              <a:spcAft>
                <a:spcPts val="0"/>
              </a:spcAft>
              <a:buSzPts val="2800"/>
              <a:buNone/>
            </a:pPr>
            <a:r>
              <a:t/>
            </a:r>
            <a:endParaRPr b="1" sz="2400">
              <a:latin typeface="Tahoma"/>
              <a:ea typeface="Tahoma"/>
              <a:cs typeface="Tahoma"/>
              <a:sym typeface="Tahoma"/>
            </a:endParaRPr>
          </a:p>
          <a:p>
            <a:pPr indent="0" lvl="0" marL="0" rtl="0" algn="l">
              <a:lnSpc>
                <a:spcPct val="100000"/>
              </a:lnSpc>
              <a:spcBef>
                <a:spcPts val="0"/>
              </a:spcBef>
              <a:spcAft>
                <a:spcPts val="0"/>
              </a:spcAft>
              <a:buSzPts val="2800"/>
              <a:buNone/>
            </a:pPr>
            <a:r>
              <a:rPr b="1" lang="tr-TR" sz="2400">
                <a:latin typeface="Tahoma"/>
                <a:ea typeface="Tahoma"/>
                <a:cs typeface="Tahoma"/>
                <a:sym typeface="Tahoma"/>
              </a:rPr>
              <a:t>10 min:</a:t>
            </a:r>
            <a:endParaRPr/>
          </a:p>
          <a:p>
            <a:pPr indent="0" lvl="0" marL="114300" rtl="0" algn="l">
              <a:lnSpc>
                <a:spcPct val="100000"/>
              </a:lnSpc>
              <a:spcBef>
                <a:spcPts val="360"/>
              </a:spcBef>
              <a:spcAft>
                <a:spcPts val="0"/>
              </a:spcAft>
              <a:buSzPts val="1800"/>
              <a:buNone/>
            </a:pPr>
            <a:r>
              <a:rPr lang="tr-TR" sz="2400">
                <a:latin typeface="Tahoma"/>
                <a:ea typeface="Tahoma"/>
                <a:cs typeface="Tahoma"/>
                <a:sym typeface="Tahoma"/>
              </a:rPr>
              <a:t>After meeting and travel to visit the greenhouse:</a:t>
            </a:r>
            <a:endParaRPr/>
          </a:p>
          <a:p>
            <a:pPr indent="0" lvl="0" marL="114300" rtl="0" algn="l">
              <a:lnSpc>
                <a:spcPct val="100000"/>
              </a:lnSpc>
              <a:spcBef>
                <a:spcPts val="360"/>
              </a:spcBef>
              <a:spcAft>
                <a:spcPts val="0"/>
              </a:spcAft>
              <a:buSzPts val="1800"/>
              <a:buNone/>
            </a:pPr>
            <a:r>
              <a:t/>
            </a:r>
            <a:endParaRPr sz="2400">
              <a:latin typeface="Tahoma"/>
              <a:ea typeface="Tahoma"/>
              <a:cs typeface="Tahoma"/>
              <a:sym typeface="Tahoma"/>
            </a:endParaRPr>
          </a:p>
          <a:p>
            <a:pPr indent="0" lvl="0" marL="114300" rtl="0" algn="l">
              <a:lnSpc>
                <a:spcPct val="100000"/>
              </a:lnSpc>
              <a:spcBef>
                <a:spcPts val="360"/>
              </a:spcBef>
              <a:spcAft>
                <a:spcPts val="0"/>
              </a:spcAft>
              <a:buSzPts val="1800"/>
              <a:buNone/>
            </a:pPr>
            <a:r>
              <a:rPr lang="tr-TR" sz="2400">
                <a:latin typeface="Tahoma"/>
                <a:ea typeface="Tahoma"/>
                <a:cs typeface="Tahoma"/>
                <a:sym typeface="Tahoma"/>
              </a:rPr>
              <a:t>«What is greenhouse and greenhouse farming?»</a:t>
            </a:r>
            <a:endParaRPr/>
          </a:p>
          <a:p>
            <a:pPr indent="0" lvl="0" marL="114300" rtl="0" algn="l">
              <a:lnSpc>
                <a:spcPct val="100000"/>
              </a:lnSpc>
              <a:spcBef>
                <a:spcPts val="360"/>
              </a:spcBef>
              <a:spcAft>
                <a:spcPts val="0"/>
              </a:spcAft>
              <a:buSzPts val="1800"/>
              <a:buNone/>
            </a:pPr>
            <a:r>
              <a:t/>
            </a:r>
            <a:endParaRPr sz="2400">
              <a:latin typeface="Tahoma"/>
              <a:ea typeface="Tahoma"/>
              <a:cs typeface="Tahoma"/>
              <a:sym typeface="Tahoma"/>
            </a:endParaRPr>
          </a:p>
          <a:p>
            <a:pPr indent="0" lvl="0" marL="114300" rtl="0" algn="l">
              <a:lnSpc>
                <a:spcPct val="100000"/>
              </a:lnSpc>
              <a:spcBef>
                <a:spcPts val="360"/>
              </a:spcBef>
              <a:spcAft>
                <a:spcPts val="0"/>
              </a:spcAft>
              <a:buSzPts val="1800"/>
              <a:buNone/>
            </a:pPr>
            <a:r>
              <a:rPr lang="tr-TR" sz="2400">
                <a:latin typeface="Tahoma"/>
                <a:ea typeface="Tahoma"/>
                <a:cs typeface="Tahoma"/>
                <a:sym typeface="Tahoma"/>
              </a:rPr>
              <a:t>Inform about greenhouses and greenhouse cultivation</a:t>
            </a:r>
            <a:endParaRPr sz="2400">
              <a:latin typeface="Tahoma"/>
              <a:ea typeface="Tahoma"/>
              <a:cs typeface="Tahoma"/>
              <a:sym typeface="Tahoma"/>
            </a:endParaRPr>
          </a:p>
          <a:p>
            <a:pPr indent="0" lvl="0" marL="0" rtl="0" algn="l">
              <a:lnSpc>
                <a:spcPct val="100000"/>
              </a:lnSpc>
              <a:spcBef>
                <a:spcPts val="0"/>
              </a:spcBef>
              <a:spcAft>
                <a:spcPts val="0"/>
              </a:spcAft>
              <a:buSzPts val="2800"/>
              <a:buNone/>
            </a:pPr>
            <a:r>
              <a:t/>
            </a:r>
            <a:endParaRPr sz="2800">
              <a:latin typeface="Tahoma"/>
              <a:ea typeface="Tahoma"/>
              <a:cs typeface="Tahoma"/>
              <a:sym typeface="Tahoma"/>
            </a:endParaRPr>
          </a:p>
        </p:txBody>
      </p:sp>
      <p:pic>
        <p:nvPicPr>
          <p:cNvPr descr="C:\Users\pelingulgor\Desktop\SCHOOL TO FARM - DERS MODULU 1 ÇALIŞMA\shutterstock_1139511953 [Dönüştürülmüş]-01.jpg" id="141" name="Google Shape;141;p23"/>
          <p:cNvPicPr preferRelativeResize="0"/>
          <p:nvPr/>
        </p:nvPicPr>
        <p:blipFill rotWithShape="1">
          <a:blip r:embed="rId3">
            <a:alphaModFix/>
          </a:blip>
          <a:srcRect b="10145" l="45820" r="45712" t="74488"/>
          <a:stretch/>
        </p:blipFill>
        <p:spPr>
          <a:xfrm>
            <a:off x="426672" y="2714878"/>
            <a:ext cx="331015" cy="504693"/>
          </a:xfrm>
          <a:prstGeom prst="rect">
            <a:avLst/>
          </a:prstGeom>
          <a:noFill/>
          <a:ln>
            <a:noFill/>
          </a:ln>
        </p:spPr>
      </p:pic>
      <p:pic>
        <p:nvPicPr>
          <p:cNvPr descr="C:\Users\pelingulgor\Desktop\SCHOOL TO FARM - DERS MODULU 1 ÇALIŞMA\shutterstock_1139511953 [Dönüştürülmüş]-01.jpg" id="142" name="Google Shape;142;p23"/>
          <p:cNvPicPr preferRelativeResize="0"/>
          <p:nvPr/>
        </p:nvPicPr>
        <p:blipFill rotWithShape="1">
          <a:blip r:embed="rId3">
            <a:alphaModFix/>
          </a:blip>
          <a:srcRect b="10145" l="45820" r="45712" t="74488"/>
          <a:stretch/>
        </p:blipFill>
        <p:spPr>
          <a:xfrm>
            <a:off x="426672" y="3537574"/>
            <a:ext cx="331015" cy="504693"/>
          </a:xfrm>
          <a:prstGeom prst="rect">
            <a:avLst/>
          </a:prstGeom>
          <a:noFill/>
          <a:ln>
            <a:noFill/>
          </a:ln>
        </p:spPr>
      </p:pic>
      <p:pic>
        <p:nvPicPr>
          <p:cNvPr descr="C:\Users\pelingulgor\Desktop\SCHOOL TO FARM - DERS MODULU 1 ÇALIŞMA\shutterstock_1139511953 [Dönüştürülmüş]-01.jpg" id="143" name="Google Shape;143;p23"/>
          <p:cNvPicPr preferRelativeResize="0"/>
          <p:nvPr/>
        </p:nvPicPr>
        <p:blipFill rotWithShape="1">
          <a:blip r:embed="rId3">
            <a:alphaModFix/>
          </a:blip>
          <a:srcRect b="10145" l="45820" r="45712" t="74488"/>
          <a:stretch/>
        </p:blipFill>
        <p:spPr>
          <a:xfrm>
            <a:off x="426671" y="4360270"/>
            <a:ext cx="331015" cy="50469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pic>
        <p:nvPicPr>
          <p:cNvPr id="148" name="Google Shape;148;p24"/>
          <p:cNvPicPr preferRelativeResize="0"/>
          <p:nvPr/>
        </p:nvPicPr>
        <p:blipFill rotWithShape="1">
          <a:blip r:embed="rId3">
            <a:alphaModFix/>
          </a:blip>
          <a:srcRect b="0" l="0" r="0" t="0"/>
          <a:stretch/>
        </p:blipFill>
        <p:spPr>
          <a:xfrm>
            <a:off x="1466193" y="180975"/>
            <a:ext cx="8983786" cy="598334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pic>
        <p:nvPicPr>
          <p:cNvPr id="153" name="Google Shape;153;p25"/>
          <p:cNvPicPr preferRelativeResize="0"/>
          <p:nvPr/>
        </p:nvPicPr>
        <p:blipFill rotWithShape="1">
          <a:blip r:embed="rId3">
            <a:alphaModFix/>
          </a:blip>
          <a:srcRect b="0" l="0" r="0" t="0"/>
          <a:stretch/>
        </p:blipFill>
        <p:spPr>
          <a:xfrm>
            <a:off x="1671144" y="396931"/>
            <a:ext cx="8739352" cy="582908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is Teması">
  <a:themeElements>
    <a:clrScheme name="Ofis">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is Teması">
  <a:themeElements>
    <a:clrScheme name="Ofis">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2023-06-13T12:59:31Z</dcterms:created>
  <dc:creator>stratejigelistirme</dc:creator>
</cp:coreProperties>
</file>