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1880850"/>
  <p:notesSz cx="6858000" cy="9144000"/>
  <p:embeddedFontLst>
    <p:embeddedFont>
      <p:font typeface="Tahoma"/>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742">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21" roundtripDataSignature="AMtx7mijwzuC7jth3lrRCW0EEWtOqlSd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742"/>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Tahoma-bold.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Tahoma-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18: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25: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26: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27: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5: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9: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3: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0: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21: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4: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22: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23: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24: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p:cSld name="Başlık Slaydı">
    <p:bg>
      <p:bgPr>
        <a:gradFill>
          <a:gsLst>
            <a:gs pos="0">
              <a:srgbClr val="F8F7F4"/>
            </a:gs>
            <a:gs pos="100000">
              <a:srgbClr val="D7D5CB"/>
            </a:gs>
          </a:gsLst>
          <a:path path="circle">
            <a:fillToRect b="50%" l="50%" r="50%" t="50%"/>
          </a:path>
          <a:tileRect/>
        </a:gradFill>
      </p:bgPr>
    </p:bg>
    <p:spTree>
      <p:nvGrpSpPr>
        <p:cNvPr id="15" name="Shape 15"/>
        <p:cNvGrpSpPr/>
        <p:nvPr/>
      </p:nvGrpSpPr>
      <p:grpSpPr>
        <a:xfrm>
          <a:off x="0" y="0"/>
          <a:ext cx="0" cy="0"/>
          <a:chOff x="0" y="0"/>
          <a:chExt cx="0" cy="0"/>
        </a:xfrm>
      </p:grpSpPr>
      <p:sp>
        <p:nvSpPr>
          <p:cNvPr id="16" name="Google Shape;16;p7"/>
          <p:cNvSpPr txBox="1"/>
          <p:nvPr>
            <p:ph type="ctrTitle"/>
          </p:nvPr>
        </p:nvSpPr>
        <p:spPr>
          <a:xfrm>
            <a:off x="6233652" y="1041400"/>
            <a:ext cx="5270090" cy="23876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
          <p:cNvSpPr txBox="1"/>
          <p:nvPr>
            <p:ph idx="1" type="subTitle"/>
          </p:nvPr>
        </p:nvSpPr>
        <p:spPr>
          <a:xfrm>
            <a:off x="6341805" y="3529781"/>
            <a:ext cx="4724401" cy="1271287"/>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sp>
        <p:nvSpPr>
          <p:cNvPr id="18" name="Google Shape;18;p7"/>
          <p:cNvSpPr txBox="1"/>
          <p:nvPr/>
        </p:nvSpPr>
        <p:spPr>
          <a:xfrm>
            <a:off x="3048000" y="3246792"/>
            <a:ext cx="6096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Εικόνα που περιέχει λογότυπο, γραφικά, γραμματοσειρά, γραφιστική&#10;&#10;Περιγραφή που δημιουργήθηκε αυτόματα" id="19" name="Google Shape;19;p7"/>
          <p:cNvPicPr preferRelativeResize="0"/>
          <p:nvPr/>
        </p:nvPicPr>
        <p:blipFill rotWithShape="1">
          <a:blip r:embed="rId2">
            <a:alphaModFix/>
          </a:blip>
          <a:srcRect b="10231" l="10676" r="13271" t="1200"/>
          <a:stretch/>
        </p:blipFill>
        <p:spPr>
          <a:xfrm>
            <a:off x="1724763" y="0"/>
            <a:ext cx="4395020" cy="5079847"/>
          </a:xfrm>
          <a:prstGeom prst="rect">
            <a:avLst/>
          </a:prstGeom>
          <a:noFill/>
          <a:ln>
            <a:noFill/>
          </a:ln>
        </p:spPr>
      </p:pic>
      <p:pic>
        <p:nvPicPr>
          <p:cNvPr descr="Εικόνα που περιέχει κείμενο, γραμματοσειρά, σχεδίαση&#10;&#10;Περιγραφή που δημιουργήθηκε αυτόματα" id="20" name="Google Shape;20;p7"/>
          <p:cNvPicPr preferRelativeResize="0"/>
          <p:nvPr/>
        </p:nvPicPr>
        <p:blipFill rotWithShape="1">
          <a:blip r:embed="rId3">
            <a:alphaModFix/>
          </a:blip>
          <a:srcRect b="0" l="0" r="0" t="14417"/>
          <a:stretch/>
        </p:blipFill>
        <p:spPr>
          <a:xfrm>
            <a:off x="0" y="4806777"/>
            <a:ext cx="11880850" cy="1715447"/>
          </a:xfrm>
          <a:prstGeom prst="rect">
            <a:avLst/>
          </a:prstGeom>
          <a:noFill/>
          <a:ln>
            <a:noFill/>
          </a:ln>
        </p:spPr>
      </p:pic>
      <p:pic>
        <p:nvPicPr>
          <p:cNvPr descr="Εικόνα που περιέχει κείμενο, γραμματοσειρά, σχεδίαση&#10;&#10;Περιγραφή που δημιουργήθηκε αυτόματα" id="21" name="Google Shape;21;p7"/>
          <p:cNvPicPr preferRelativeResize="0"/>
          <p:nvPr/>
        </p:nvPicPr>
        <p:blipFill rotWithShape="1">
          <a:blip r:embed="rId3">
            <a:alphaModFix/>
          </a:blip>
          <a:srcRect b="0" l="0" r="0" t="84042"/>
          <a:stretch/>
        </p:blipFill>
        <p:spPr>
          <a:xfrm>
            <a:off x="0" y="6498150"/>
            <a:ext cx="11880850" cy="359849"/>
          </a:xfrm>
          <a:prstGeom prst="rect">
            <a:avLst/>
          </a:prstGeom>
          <a:noFill/>
          <a:ln>
            <a:noFill/>
          </a:ln>
        </p:spPr>
      </p:pic>
      <p:pic>
        <p:nvPicPr>
          <p:cNvPr id="22" name="Google Shape;22;p7"/>
          <p:cNvPicPr preferRelativeResize="0"/>
          <p:nvPr/>
        </p:nvPicPr>
        <p:blipFill rotWithShape="1">
          <a:blip r:embed="rId4">
            <a:alphaModFix/>
          </a:blip>
          <a:srcRect b="0" l="0" r="0" t="0"/>
          <a:stretch/>
        </p:blipFill>
        <p:spPr>
          <a:xfrm>
            <a:off x="0" y="6407481"/>
            <a:ext cx="1952246" cy="450518"/>
          </a:xfrm>
          <a:prstGeom prst="rect">
            <a:avLst/>
          </a:prstGeom>
          <a:noFill/>
          <a:ln>
            <a:noFill/>
          </a:ln>
        </p:spPr>
      </p:pic>
      <p:sp>
        <p:nvSpPr>
          <p:cNvPr id="23" name="Google Shape;23;p7"/>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76" name="Shape 76"/>
        <p:cNvGrpSpPr/>
        <p:nvPr/>
      </p:nvGrpSpPr>
      <p:grpSpPr>
        <a:xfrm>
          <a:off x="0" y="0"/>
          <a:ext cx="0" cy="0"/>
          <a:chOff x="0" y="0"/>
          <a:chExt cx="0" cy="0"/>
        </a:xfrm>
      </p:grpSpPr>
      <p:sp>
        <p:nvSpPr>
          <p:cNvPr id="77" name="Google Shape;77;p1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6"/>
          <p:cNvSpPr txBox="1"/>
          <p:nvPr>
            <p:ph idx="1" type="body"/>
          </p:nvPr>
        </p:nvSpPr>
        <p:spPr>
          <a:xfrm rot="5400000">
            <a:off x="3677445" y="-1483197"/>
            <a:ext cx="4525963" cy="1069276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16"/>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80" name="Google Shape;80;p16"/>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81" name="Google Shape;81;p16"/>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82" name="Shape 82"/>
        <p:cNvGrpSpPr/>
        <p:nvPr/>
      </p:nvGrpSpPr>
      <p:grpSpPr>
        <a:xfrm>
          <a:off x="0" y="0"/>
          <a:ext cx="0" cy="0"/>
          <a:chOff x="0" y="0"/>
          <a:chExt cx="0" cy="0"/>
        </a:xfrm>
      </p:grpSpPr>
      <p:sp>
        <p:nvSpPr>
          <p:cNvPr id="83" name="Google Shape;83;p17"/>
          <p:cNvSpPr txBox="1"/>
          <p:nvPr>
            <p:ph type="title"/>
          </p:nvPr>
        </p:nvSpPr>
        <p:spPr>
          <a:xfrm rot="5400000">
            <a:off x="7024449" y="1863809"/>
            <a:ext cx="5851525" cy="267319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7"/>
          <p:cNvSpPr txBox="1"/>
          <p:nvPr>
            <p:ph idx="1" type="body"/>
          </p:nvPr>
        </p:nvSpPr>
        <p:spPr>
          <a:xfrm rot="5400000">
            <a:off x="1579060" y="-710376"/>
            <a:ext cx="5851525" cy="782156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5" name="Google Shape;85;p17"/>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86" name="Google Shape;86;p17"/>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87" name="Google Shape;87;p17"/>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4" name="Shape 24"/>
        <p:cNvGrpSpPr/>
        <p:nvPr/>
      </p:nvGrpSpPr>
      <p:grpSpPr>
        <a:xfrm>
          <a:off x="0" y="0"/>
          <a:ext cx="0" cy="0"/>
          <a:chOff x="0" y="0"/>
          <a:chExt cx="0" cy="0"/>
        </a:xfrm>
      </p:grpSpPr>
      <p:sp>
        <p:nvSpPr>
          <p:cNvPr id="25" name="Google Shape;25;p8"/>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8"/>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28" name="Google Shape;28;p8"/>
          <p:cNvPicPr preferRelativeResize="0"/>
          <p:nvPr/>
        </p:nvPicPr>
        <p:blipFill rotWithShape="1">
          <a:blip r:embed="rId2">
            <a:alphaModFix/>
          </a:blip>
          <a:srcRect b="33793" l="18322" r="18459" t="18391"/>
          <a:stretch/>
        </p:blipFill>
        <p:spPr>
          <a:xfrm>
            <a:off x="10684565" y="5953174"/>
            <a:ext cx="1196283" cy="904826"/>
          </a:xfrm>
          <a:prstGeom prst="rect">
            <a:avLst/>
          </a:prstGeom>
          <a:noFill/>
          <a:ln>
            <a:noFill/>
          </a:ln>
        </p:spPr>
      </p:pic>
      <p:sp>
        <p:nvSpPr>
          <p:cNvPr id="29" name="Google Shape;29;p8"/>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30" name="Shape 30"/>
        <p:cNvGrpSpPr/>
        <p:nvPr/>
      </p:nvGrpSpPr>
      <p:grpSpPr>
        <a:xfrm>
          <a:off x="0" y="0"/>
          <a:ext cx="0" cy="0"/>
          <a:chOff x="0" y="0"/>
          <a:chExt cx="0" cy="0"/>
        </a:xfrm>
      </p:grpSpPr>
      <p:sp>
        <p:nvSpPr>
          <p:cNvPr id="31" name="Google Shape;31;p9"/>
          <p:cNvSpPr txBox="1"/>
          <p:nvPr>
            <p:ph type="title"/>
          </p:nvPr>
        </p:nvSpPr>
        <p:spPr>
          <a:xfrm>
            <a:off x="938505" y="4406903"/>
            <a:ext cx="10098723"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
          <p:cNvSpPr txBox="1"/>
          <p:nvPr>
            <p:ph idx="1" type="body"/>
          </p:nvPr>
        </p:nvSpPr>
        <p:spPr>
          <a:xfrm>
            <a:off x="938505" y="2906717"/>
            <a:ext cx="10098723"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3" name="Google Shape;33;p9"/>
          <p:cNvSpPr txBox="1"/>
          <p:nvPr>
            <p:ph idx="10" type="dt"/>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35" name="Google Shape;35;p9"/>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6" name="Shape 36"/>
        <p:cNvGrpSpPr/>
        <p:nvPr/>
      </p:nvGrpSpPr>
      <p:grpSpPr>
        <a:xfrm>
          <a:off x="0" y="0"/>
          <a:ext cx="0" cy="0"/>
          <a:chOff x="0" y="0"/>
          <a:chExt cx="0" cy="0"/>
        </a:xfrm>
      </p:grpSpPr>
      <p:sp>
        <p:nvSpPr>
          <p:cNvPr id="37" name="Google Shape;37;p10"/>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 type="body"/>
          </p:nvPr>
        </p:nvSpPr>
        <p:spPr>
          <a:xfrm>
            <a:off x="594044" y="1600204"/>
            <a:ext cx="5247375"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 name="Google Shape;39;p10"/>
          <p:cNvSpPr txBox="1"/>
          <p:nvPr>
            <p:ph idx="2" type="body"/>
          </p:nvPr>
        </p:nvSpPr>
        <p:spPr>
          <a:xfrm>
            <a:off x="6039432" y="1600204"/>
            <a:ext cx="5247375"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10"/>
          <p:cNvSpPr txBox="1"/>
          <p:nvPr>
            <p:ph idx="10" type="dt"/>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42" name="Google Shape;42;p10"/>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43" name="Google Shape;43;p10"/>
          <p:cNvSpPr txBox="1"/>
          <p:nvPr/>
        </p:nvSpPr>
        <p:spPr>
          <a:xfrm>
            <a:off x="4932425" y="6372000"/>
            <a:ext cx="2772198"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4" name="Shape 44"/>
        <p:cNvGrpSpPr/>
        <p:nvPr/>
      </p:nvGrpSpPr>
      <p:grpSpPr>
        <a:xfrm>
          <a:off x="0" y="0"/>
          <a:ext cx="0" cy="0"/>
          <a:chOff x="0" y="0"/>
          <a:chExt cx="0" cy="0"/>
        </a:xfrm>
      </p:grpSpPr>
      <p:sp>
        <p:nvSpPr>
          <p:cNvPr id="45" name="Google Shape;45;p11"/>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1"/>
          <p:cNvSpPr txBox="1"/>
          <p:nvPr>
            <p:ph idx="1" type="body"/>
          </p:nvPr>
        </p:nvSpPr>
        <p:spPr>
          <a:xfrm>
            <a:off x="594045" y="1535113"/>
            <a:ext cx="5249439"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1"/>
          <p:cNvSpPr txBox="1"/>
          <p:nvPr>
            <p:ph idx="2" type="body"/>
          </p:nvPr>
        </p:nvSpPr>
        <p:spPr>
          <a:xfrm>
            <a:off x="594045" y="2174875"/>
            <a:ext cx="5249439"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1"/>
          <p:cNvSpPr txBox="1"/>
          <p:nvPr>
            <p:ph idx="3" type="body"/>
          </p:nvPr>
        </p:nvSpPr>
        <p:spPr>
          <a:xfrm>
            <a:off x="6035310" y="1535113"/>
            <a:ext cx="5251501"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1"/>
          <p:cNvSpPr txBox="1"/>
          <p:nvPr>
            <p:ph idx="4" type="body"/>
          </p:nvPr>
        </p:nvSpPr>
        <p:spPr>
          <a:xfrm>
            <a:off x="6035310" y="2174875"/>
            <a:ext cx="5251501"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1"/>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51" name="Google Shape;51;p11"/>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52" name="Google Shape;52;p11"/>
          <p:cNvSpPr txBox="1"/>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3" name="Shape 53"/>
        <p:cNvGrpSpPr/>
        <p:nvPr/>
      </p:nvGrpSpPr>
      <p:grpSpPr>
        <a:xfrm>
          <a:off x="0" y="0"/>
          <a:ext cx="0" cy="0"/>
          <a:chOff x="0" y="0"/>
          <a:chExt cx="0" cy="0"/>
        </a:xfrm>
      </p:grpSpPr>
      <p:sp>
        <p:nvSpPr>
          <p:cNvPr id="54" name="Google Shape;54;p12"/>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2"/>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57" name="Google Shape;57;p12"/>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8" name="Shape 58"/>
        <p:cNvGrpSpPr/>
        <p:nvPr/>
      </p:nvGrpSpPr>
      <p:grpSpPr>
        <a:xfrm>
          <a:off x="0" y="0"/>
          <a:ext cx="0" cy="0"/>
          <a:chOff x="0" y="0"/>
          <a:chExt cx="0" cy="0"/>
        </a:xfrm>
      </p:grpSpPr>
      <p:sp>
        <p:nvSpPr>
          <p:cNvPr id="59" name="Google Shape;59;p13"/>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60" name="Google Shape;60;p13"/>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61" name="Google Shape;61;p13"/>
          <p:cNvSpPr txBox="1"/>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62" name="Shape 62"/>
        <p:cNvGrpSpPr/>
        <p:nvPr/>
      </p:nvGrpSpPr>
      <p:grpSpPr>
        <a:xfrm>
          <a:off x="0" y="0"/>
          <a:ext cx="0" cy="0"/>
          <a:chOff x="0" y="0"/>
          <a:chExt cx="0" cy="0"/>
        </a:xfrm>
      </p:grpSpPr>
      <p:sp>
        <p:nvSpPr>
          <p:cNvPr id="63" name="Google Shape;63;p14"/>
          <p:cNvSpPr txBox="1"/>
          <p:nvPr>
            <p:ph type="title"/>
          </p:nvPr>
        </p:nvSpPr>
        <p:spPr>
          <a:xfrm>
            <a:off x="594044" y="273050"/>
            <a:ext cx="3908718"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 type="body"/>
          </p:nvPr>
        </p:nvSpPr>
        <p:spPr>
          <a:xfrm>
            <a:off x="4645083" y="273054"/>
            <a:ext cx="6641726"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5" name="Google Shape;65;p14"/>
          <p:cNvSpPr txBox="1"/>
          <p:nvPr>
            <p:ph idx="2" type="body"/>
          </p:nvPr>
        </p:nvSpPr>
        <p:spPr>
          <a:xfrm>
            <a:off x="594044" y="1435103"/>
            <a:ext cx="3908718"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14"/>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67" name="Google Shape;67;p14"/>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68" name="Google Shape;68;p14"/>
          <p:cNvSpPr txBox="1"/>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9" name="Shape 69"/>
        <p:cNvGrpSpPr/>
        <p:nvPr/>
      </p:nvGrpSpPr>
      <p:grpSpPr>
        <a:xfrm>
          <a:off x="0" y="0"/>
          <a:ext cx="0" cy="0"/>
          <a:chOff x="0" y="0"/>
          <a:chExt cx="0" cy="0"/>
        </a:xfrm>
      </p:grpSpPr>
      <p:sp>
        <p:nvSpPr>
          <p:cNvPr id="70" name="Google Shape;70;p15"/>
          <p:cNvSpPr txBox="1"/>
          <p:nvPr>
            <p:ph type="title"/>
          </p:nvPr>
        </p:nvSpPr>
        <p:spPr>
          <a:xfrm>
            <a:off x="2328730" y="4800601"/>
            <a:ext cx="712851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5"/>
          <p:cNvSpPr/>
          <p:nvPr>
            <p:ph idx="2" type="pic"/>
          </p:nvPr>
        </p:nvSpPr>
        <p:spPr>
          <a:xfrm>
            <a:off x="2328730" y="612775"/>
            <a:ext cx="7128510" cy="4114800"/>
          </a:xfrm>
          <a:prstGeom prst="rect">
            <a:avLst/>
          </a:prstGeom>
          <a:noFill/>
          <a:ln>
            <a:noFill/>
          </a:ln>
        </p:spPr>
      </p:sp>
      <p:sp>
        <p:nvSpPr>
          <p:cNvPr id="72" name="Google Shape;72;p15"/>
          <p:cNvSpPr txBox="1"/>
          <p:nvPr>
            <p:ph idx="1" type="body"/>
          </p:nvPr>
        </p:nvSpPr>
        <p:spPr>
          <a:xfrm>
            <a:off x="2328730" y="5367339"/>
            <a:ext cx="712851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3" name="Google Shape;73;p15"/>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74" name="Google Shape;74;p15"/>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75" name="Google Shape;75;p15"/>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
          <p:cNvSpPr txBox="1"/>
          <p:nvPr>
            <p:ph idx="10" type="dt"/>
          </p:nvPr>
        </p:nvSpPr>
        <p:spPr>
          <a:xfrm>
            <a:off x="6534468" y="6356354"/>
            <a:ext cx="2772198"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14" name="Google Shape;14;p6"/>
          <p:cNvPicPr preferRelativeResize="0"/>
          <p:nvPr/>
        </p:nvPicPr>
        <p:blipFill rotWithShape="1">
          <a:blip r:embed="rId1">
            <a:alphaModFix/>
          </a:blip>
          <a:srcRect b="0" l="0" r="0" t="0"/>
          <a:stretch/>
        </p:blipFill>
        <p:spPr>
          <a:xfrm>
            <a:off x="0" y="6407481"/>
            <a:ext cx="1952246" cy="4505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3.jpg"/><Relationship Id="rId5"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22.jpg"/><Relationship Id="rId5" Type="http://schemas.openxmlformats.org/officeDocument/2006/relationships/image" Target="../media/image20.jpg"/><Relationship Id="rId6"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youtube.com/watch?v=foT78hzZbXU" TargetMode="External"/><Relationship Id="rId4" Type="http://schemas.openxmlformats.org/officeDocument/2006/relationships/hyperlink" Target="https://www.youtube.com/watch?v=-gRisxyou2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ctrTitle"/>
          </p:nvPr>
        </p:nvSpPr>
        <p:spPr>
          <a:xfrm>
            <a:off x="6233652" y="1041400"/>
            <a:ext cx="5270090" cy="2387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100000"/>
              <a:buFont typeface="Tahoma"/>
              <a:buNone/>
            </a:pPr>
            <a:r>
              <a:rPr b="1" i="0" lang="tr-TR" sz="6600" u="none" strike="noStrike">
                <a:solidFill>
                  <a:srgbClr val="7E3DBC"/>
                </a:solidFill>
                <a:latin typeface="Tahoma"/>
                <a:ea typeface="Tahoma"/>
                <a:cs typeface="Tahoma"/>
                <a:sym typeface="Tahoma"/>
              </a:rPr>
              <a:t>Module 8</a:t>
            </a:r>
            <a:br>
              <a:rPr b="1" i="0" lang="tr-TR" sz="6600" u="none" strike="noStrike">
                <a:solidFill>
                  <a:srgbClr val="7E3DBC"/>
                </a:solidFill>
                <a:latin typeface="Tahoma"/>
                <a:ea typeface="Tahoma"/>
                <a:cs typeface="Tahoma"/>
                <a:sym typeface="Tahoma"/>
              </a:rPr>
            </a:br>
            <a:r>
              <a:rPr b="1" i="0" lang="tr-TR" sz="3000" u="none" strike="noStrike">
                <a:solidFill>
                  <a:srgbClr val="7E3DBC"/>
                </a:solidFill>
                <a:latin typeface="Tahoma"/>
                <a:ea typeface="Tahoma"/>
                <a:cs typeface="Tahoma"/>
                <a:sym typeface="Tahoma"/>
              </a:rPr>
              <a:t>STEAM Application Examples made on the Farm</a:t>
            </a:r>
            <a:endParaRPr b="1" sz="3000">
              <a:solidFill>
                <a:srgbClr val="7E3DBC"/>
              </a:solidFill>
              <a:latin typeface="Tahoma"/>
              <a:ea typeface="Tahoma"/>
              <a:cs typeface="Tahoma"/>
              <a:sym typeface="Tahoma"/>
            </a:endParaRPr>
          </a:p>
        </p:txBody>
      </p:sp>
      <p:sp>
        <p:nvSpPr>
          <p:cNvPr id="93" name="Google Shape;93;p18"/>
          <p:cNvSpPr txBox="1"/>
          <p:nvPr/>
        </p:nvSpPr>
        <p:spPr>
          <a:xfrm>
            <a:off x="6494205" y="3682181"/>
            <a:ext cx="4724401" cy="127128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409B1B"/>
              </a:buClr>
              <a:buSzPts val="3200"/>
              <a:buFont typeface="Arial"/>
              <a:buNone/>
            </a:pPr>
            <a:r>
              <a:rPr b="1" i="0" lang="tr-TR" sz="3000" u="none" cap="none" strike="noStrike">
                <a:solidFill>
                  <a:srgbClr val="409B1B"/>
                </a:solidFill>
                <a:latin typeface="Tahoma"/>
                <a:ea typeface="Tahoma"/>
                <a:cs typeface="Tahoma"/>
                <a:sym typeface="Tahoma"/>
              </a:rPr>
              <a:t>Presented by</a:t>
            </a:r>
            <a:endParaRPr b="0" i="0" sz="3000" u="none" cap="none" strike="noStrike">
              <a:solidFill>
                <a:srgbClr val="000000"/>
              </a:solidFill>
              <a:latin typeface="Tahoma"/>
              <a:ea typeface="Tahoma"/>
              <a:cs typeface="Tahoma"/>
              <a:sym typeface="Tahoma"/>
            </a:endParaRPr>
          </a:p>
          <a:p>
            <a:pPr indent="0" lvl="0" marL="0" marR="0" rtl="0" algn="l">
              <a:lnSpc>
                <a:spcPct val="100000"/>
              </a:lnSpc>
              <a:spcBef>
                <a:spcPts val="640"/>
              </a:spcBef>
              <a:spcAft>
                <a:spcPts val="0"/>
              </a:spcAft>
              <a:buClr>
                <a:srgbClr val="409B1B"/>
              </a:buClr>
              <a:buSzPts val="3200"/>
              <a:buFont typeface="Arial"/>
              <a:buNone/>
            </a:pPr>
            <a:r>
              <a:rPr b="1" i="0" lang="tr-TR" sz="3000" u="none" cap="none" strike="noStrike">
                <a:solidFill>
                  <a:srgbClr val="409B1B"/>
                </a:solidFill>
                <a:latin typeface="Tahoma"/>
                <a:ea typeface="Tahoma"/>
                <a:cs typeface="Tahoma"/>
                <a:sym typeface="Tahoma"/>
              </a:rPr>
              <a:t>OMEM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tr-TR"/>
              <a:t>Teacher gives the lego set to the students and have them make a farm and a cold storage.</a:t>
            </a:r>
            <a:endParaRPr/>
          </a:p>
        </p:txBody>
      </p:sp>
      <p:pic>
        <p:nvPicPr>
          <p:cNvPr id="162" name="Google Shape;162;p25"/>
          <p:cNvPicPr preferRelativeResize="0"/>
          <p:nvPr/>
        </p:nvPicPr>
        <p:blipFill rotWithShape="1">
          <a:blip r:embed="rId3">
            <a:alphaModFix/>
          </a:blip>
          <a:srcRect b="0" l="0" r="0" t="0"/>
          <a:stretch/>
        </p:blipFill>
        <p:spPr>
          <a:xfrm>
            <a:off x="2269188" y="2782398"/>
            <a:ext cx="6810054" cy="3224030"/>
          </a:xfrm>
          <a:prstGeom prst="rect">
            <a:avLst/>
          </a:prstGeom>
          <a:noFill/>
          <a:ln>
            <a:noFill/>
          </a:ln>
        </p:spPr>
      </p:pic>
      <p:sp>
        <p:nvSpPr>
          <p:cNvPr id="163" name="Google Shape;163;p25"/>
          <p:cNvSpPr txBox="1"/>
          <p:nvPr>
            <p:ph type="title"/>
          </p:nvPr>
        </p:nvSpPr>
        <p:spPr>
          <a:xfrm>
            <a:off x="2483993" y="481275"/>
            <a:ext cx="6912864" cy="53003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152777"/>
              <a:buNone/>
            </a:pPr>
            <a:r>
              <a:rPr b="1" lang="tr-TR" sz="3200">
                <a:solidFill>
                  <a:srgbClr val="7E3DBC"/>
                </a:solidFill>
                <a:latin typeface="Tahoma"/>
                <a:ea typeface="Tahoma"/>
                <a:cs typeface="Tahoma"/>
                <a:sym typeface="Tahoma"/>
              </a:rPr>
              <a:t>Lesson Plan 2: Fruitland</a:t>
            </a:r>
            <a:endParaRPr sz="3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idx="1" type="body"/>
          </p:nvPr>
        </p:nvSpPr>
        <p:spPr>
          <a:xfrm>
            <a:off x="435578" y="2527111"/>
            <a:ext cx="3677061" cy="1368233"/>
          </a:xfrm>
          <a:prstGeom prst="rect">
            <a:avLst/>
          </a:prstGeom>
          <a:noFill/>
          <a:ln>
            <a:noFill/>
          </a:ln>
        </p:spPr>
        <p:txBody>
          <a:bodyPr anchorCtr="0" anchor="t" bIns="45700" lIns="91425" spcFirstLastPara="1" rIns="91425" wrap="square" tIns="45700">
            <a:normAutofit fontScale="92500" lnSpcReduction="10000"/>
          </a:bodyPr>
          <a:lstStyle/>
          <a:p>
            <a:pPr indent="0" lvl="0" marL="114300" rtl="0" algn="l">
              <a:lnSpc>
                <a:spcPct val="100000"/>
              </a:lnSpc>
              <a:spcBef>
                <a:spcPts val="360"/>
              </a:spcBef>
              <a:spcAft>
                <a:spcPts val="0"/>
              </a:spcAft>
              <a:buSzPct val="81081"/>
              <a:buNone/>
            </a:pPr>
            <a:r>
              <a:rPr lang="tr-TR" sz="2400"/>
              <a:t>At the end of the lesson students press the play button and discuss  each steps one by one.</a:t>
            </a:r>
            <a:endParaRPr/>
          </a:p>
          <a:p>
            <a:pPr indent="0" lvl="0" marL="114300" rtl="0" algn="l">
              <a:lnSpc>
                <a:spcPct val="100000"/>
              </a:lnSpc>
              <a:spcBef>
                <a:spcPts val="360"/>
              </a:spcBef>
              <a:spcAft>
                <a:spcPts val="0"/>
              </a:spcAft>
              <a:buSzPct val="81081"/>
              <a:buNone/>
            </a:pPr>
            <a:r>
              <a:t/>
            </a:r>
            <a:endParaRPr sz="2400"/>
          </a:p>
        </p:txBody>
      </p:sp>
      <p:pic>
        <p:nvPicPr>
          <p:cNvPr id="169" name="Google Shape;169;p26"/>
          <p:cNvPicPr preferRelativeResize="0"/>
          <p:nvPr/>
        </p:nvPicPr>
        <p:blipFill rotWithShape="1">
          <a:blip r:embed="rId3">
            <a:alphaModFix/>
          </a:blip>
          <a:srcRect b="0" l="0" r="0" t="0"/>
          <a:stretch/>
        </p:blipFill>
        <p:spPr>
          <a:xfrm>
            <a:off x="4322951" y="950977"/>
            <a:ext cx="6540121" cy="4675443"/>
          </a:xfrm>
          <a:prstGeom prst="rect">
            <a:avLst/>
          </a:prstGeom>
          <a:noFill/>
          <a:ln>
            <a:noFill/>
          </a:ln>
        </p:spPr>
      </p:pic>
      <p:sp>
        <p:nvSpPr>
          <p:cNvPr id="170" name="Google Shape;170;p26"/>
          <p:cNvSpPr txBox="1"/>
          <p:nvPr>
            <p:ph type="title"/>
          </p:nvPr>
        </p:nvSpPr>
        <p:spPr>
          <a:xfrm>
            <a:off x="2483993" y="280107"/>
            <a:ext cx="6912864" cy="53003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152777"/>
              <a:buNone/>
            </a:pPr>
            <a:r>
              <a:rPr b="1" lang="tr-TR" sz="3200">
                <a:solidFill>
                  <a:srgbClr val="7E3DBC"/>
                </a:solidFill>
                <a:latin typeface="Tahoma"/>
                <a:ea typeface="Tahoma"/>
                <a:cs typeface="Tahoma"/>
                <a:sym typeface="Tahoma"/>
              </a:rPr>
              <a:t>Lesson Plan 2: Fruitland</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Clr>
                <a:schemeClr val="dk1"/>
              </a:buClr>
              <a:buSzPts val="1800"/>
              <a:buChar char="•"/>
            </a:pPr>
            <a:r>
              <a:rPr lang="tr-TR"/>
              <a:t>Materials :a jar of jam</a:t>
            </a:r>
            <a:endParaRPr/>
          </a:p>
          <a:p>
            <a:pPr indent="-342900" lvl="0" marL="457200" rtl="0" algn="l">
              <a:lnSpc>
                <a:spcPct val="100000"/>
              </a:lnSpc>
              <a:spcBef>
                <a:spcPts val="360"/>
              </a:spcBef>
              <a:spcAft>
                <a:spcPts val="0"/>
              </a:spcAft>
              <a:buClr>
                <a:schemeClr val="dk1"/>
              </a:buClr>
              <a:buSzPts val="1800"/>
              <a:buChar char="•"/>
            </a:pPr>
            <a:r>
              <a:rPr lang="tr-TR"/>
              <a:t>Videos on youtube</a:t>
            </a:r>
            <a:endParaRPr/>
          </a:p>
          <a:p>
            <a:pPr indent="-342900" lvl="0" marL="457200" rtl="0" algn="l">
              <a:lnSpc>
                <a:spcPct val="100000"/>
              </a:lnSpc>
              <a:spcBef>
                <a:spcPts val="360"/>
              </a:spcBef>
              <a:spcAft>
                <a:spcPts val="0"/>
              </a:spcAft>
              <a:buClr>
                <a:schemeClr val="dk1"/>
              </a:buClr>
              <a:buSzPts val="1800"/>
              <a:buChar char="•"/>
            </a:pPr>
            <a:r>
              <a:rPr lang="tr-TR"/>
              <a:t>Lego WeDo 2.0</a:t>
            </a:r>
            <a:endParaRPr/>
          </a:p>
          <a:p>
            <a:pPr indent="-342900" lvl="0" marL="457200" rtl="0" algn="l">
              <a:lnSpc>
                <a:spcPct val="100000"/>
              </a:lnSpc>
              <a:spcBef>
                <a:spcPts val="360"/>
              </a:spcBef>
              <a:spcAft>
                <a:spcPts val="0"/>
              </a:spcAft>
              <a:buClr>
                <a:schemeClr val="dk1"/>
              </a:buClr>
              <a:buSzPts val="1800"/>
              <a:buChar char="•"/>
            </a:pPr>
            <a:r>
              <a:rPr lang="tr-TR"/>
              <a:t>pc</a:t>
            </a:r>
            <a:endParaRPr/>
          </a:p>
        </p:txBody>
      </p:sp>
      <p:sp>
        <p:nvSpPr>
          <p:cNvPr id="176" name="Google Shape;176;p27"/>
          <p:cNvSpPr txBox="1"/>
          <p:nvPr>
            <p:ph type="title"/>
          </p:nvPr>
        </p:nvSpPr>
        <p:spPr>
          <a:xfrm>
            <a:off x="2483993" y="481275"/>
            <a:ext cx="6912864" cy="53003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152777"/>
              <a:buNone/>
            </a:pPr>
            <a:r>
              <a:rPr b="1" lang="tr-TR" sz="3200">
                <a:solidFill>
                  <a:srgbClr val="7E3DBC"/>
                </a:solidFill>
                <a:latin typeface="Tahoma"/>
                <a:ea typeface="Tahoma"/>
                <a:cs typeface="Tahoma"/>
                <a:sym typeface="Tahoma"/>
              </a:rPr>
              <a:t>Lesson Plan 2: Fruitland</a:t>
            </a:r>
            <a:endParaRPr sz="3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5"/>
          <p:cNvPicPr preferRelativeResize="0"/>
          <p:nvPr/>
        </p:nvPicPr>
        <p:blipFill rotWithShape="1">
          <a:blip r:embed="rId3">
            <a:alphaModFix/>
          </a:blip>
          <a:srcRect b="0" l="0" r="0" t="0"/>
          <a:stretch/>
        </p:blipFill>
        <p:spPr>
          <a:xfrm>
            <a:off x="5416256" y="6397078"/>
            <a:ext cx="1048337" cy="365125"/>
          </a:xfrm>
          <a:prstGeom prst="rect">
            <a:avLst/>
          </a:prstGeom>
          <a:noFill/>
          <a:ln>
            <a:noFill/>
          </a:ln>
        </p:spPr>
      </p:pic>
      <p:sp>
        <p:nvSpPr>
          <p:cNvPr id="182" name="Google Shape;182;p5"/>
          <p:cNvSpPr txBox="1"/>
          <p:nvPr>
            <p:ph idx="1" type="body"/>
          </p:nvPr>
        </p:nvSpPr>
        <p:spPr>
          <a:xfrm>
            <a:off x="2141092" y="265175"/>
            <a:ext cx="7598664" cy="1125551"/>
          </a:xfrm>
          <a:prstGeom prst="rect">
            <a:avLst/>
          </a:prstGeom>
          <a:noFill/>
          <a:ln>
            <a:noFill/>
          </a:ln>
        </p:spPr>
        <p:txBody>
          <a:bodyPr anchorCtr="0" anchor="t" bIns="45700" lIns="91425" spcFirstLastPara="1" rIns="91425" wrap="square" tIns="45700">
            <a:normAutofit fontScale="55000" lnSpcReduction="20000"/>
          </a:bodyPr>
          <a:lstStyle/>
          <a:p>
            <a:pPr indent="0" lvl="0" marL="0" marR="0" rtl="0" algn="ctr">
              <a:lnSpc>
                <a:spcPct val="100000"/>
              </a:lnSpc>
              <a:spcBef>
                <a:spcPts val="575"/>
              </a:spcBef>
              <a:spcAft>
                <a:spcPts val="0"/>
              </a:spcAft>
              <a:buClr>
                <a:srgbClr val="409B1B"/>
              </a:buClr>
              <a:buSzPct val="100000"/>
              <a:buFont typeface="Arial"/>
              <a:buNone/>
            </a:pPr>
            <a:br>
              <a:rPr b="1" i="0" lang="tr-TR" sz="3600" u="none" cap="none" strike="noStrike">
                <a:solidFill>
                  <a:srgbClr val="409B1B"/>
                </a:solidFill>
                <a:latin typeface="Tahoma"/>
                <a:ea typeface="Tahoma"/>
                <a:cs typeface="Tahoma"/>
                <a:sym typeface="Tahoma"/>
              </a:rPr>
            </a:br>
            <a:r>
              <a:rPr b="1" i="0" lang="tr-TR" sz="6629" u="none" cap="none" strike="noStrike">
                <a:solidFill>
                  <a:srgbClr val="409B1B"/>
                </a:solidFill>
                <a:latin typeface="Tahoma"/>
                <a:ea typeface="Tahoma"/>
                <a:cs typeface="Tahoma"/>
                <a:sym typeface="Tahoma"/>
              </a:rPr>
              <a:t>Thank you for </a:t>
            </a:r>
            <a:r>
              <a:rPr b="1" lang="tr-TR" sz="6629">
                <a:solidFill>
                  <a:srgbClr val="409B1B"/>
                </a:solidFill>
                <a:latin typeface="Tahoma"/>
                <a:ea typeface="Tahoma"/>
                <a:cs typeface="Tahoma"/>
                <a:sym typeface="Tahoma"/>
              </a:rPr>
              <a:t>your attention!</a:t>
            </a:r>
            <a:endParaRPr sz="5229"/>
          </a:p>
          <a:p>
            <a:pPr indent="0" lvl="0" marL="0" rtl="0" algn="l">
              <a:lnSpc>
                <a:spcPct val="100000"/>
              </a:lnSpc>
              <a:spcBef>
                <a:spcPts val="200"/>
              </a:spcBef>
              <a:spcAft>
                <a:spcPts val="0"/>
              </a:spcAft>
              <a:buClr>
                <a:schemeClr val="dk1"/>
              </a:buClr>
              <a:buSzPct val="44087"/>
              <a:buNone/>
            </a:pPr>
            <a:r>
              <a:t/>
            </a:r>
            <a:endParaRPr b="0" i="0" sz="3629">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ctr">
              <a:lnSpc>
                <a:spcPct val="100000"/>
              </a:lnSpc>
              <a:spcBef>
                <a:spcPts val="237"/>
              </a:spcBef>
              <a:spcAft>
                <a:spcPts val="0"/>
              </a:spcAft>
              <a:buClr>
                <a:srgbClr val="000000"/>
              </a:buClr>
              <a:buSzPct val="100000"/>
              <a:buNone/>
            </a:pPr>
            <a:r>
              <a:t/>
            </a:r>
            <a:endParaRPr sz="1900">
              <a:latin typeface="Tahoma"/>
              <a:ea typeface="Tahoma"/>
              <a:cs typeface="Tahoma"/>
              <a:sym typeface="Tahoma"/>
            </a:endParaRPr>
          </a:p>
        </p:txBody>
      </p:sp>
      <p:sp>
        <p:nvSpPr>
          <p:cNvPr id="183" name="Google Shape;183;p5"/>
          <p:cNvSpPr txBox="1"/>
          <p:nvPr/>
        </p:nvSpPr>
        <p:spPr>
          <a:xfrm>
            <a:off x="1474978" y="1600200"/>
            <a:ext cx="9198864" cy="2387600"/>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100000"/>
              </a:lnSpc>
              <a:spcBef>
                <a:spcPts val="0"/>
              </a:spcBef>
              <a:spcAft>
                <a:spcPts val="0"/>
              </a:spcAft>
              <a:buClr>
                <a:srgbClr val="7E3DBC"/>
              </a:buClr>
              <a:buSzPct val="100000"/>
              <a:buFont typeface="Tahoma"/>
              <a:buNone/>
            </a:pPr>
            <a:r>
              <a:rPr b="1" i="0" lang="tr-TR" sz="6600" u="none" cap="none" strike="noStrike">
                <a:solidFill>
                  <a:srgbClr val="7E3DBC"/>
                </a:solidFill>
                <a:latin typeface="Tahoma"/>
                <a:ea typeface="Tahoma"/>
                <a:cs typeface="Tahoma"/>
                <a:sym typeface="Tahoma"/>
              </a:rPr>
              <a:t>Module 8</a:t>
            </a:r>
            <a:endParaRPr/>
          </a:p>
          <a:p>
            <a:pPr indent="0" lvl="0" marL="0" marR="0" rtl="0" algn="ctr">
              <a:lnSpc>
                <a:spcPct val="100000"/>
              </a:lnSpc>
              <a:spcBef>
                <a:spcPts val="0"/>
              </a:spcBef>
              <a:spcAft>
                <a:spcPts val="0"/>
              </a:spcAft>
              <a:buClr>
                <a:srgbClr val="7E3DBC"/>
              </a:buClr>
              <a:buSzPct val="162962"/>
              <a:buFont typeface="Tahoma"/>
              <a:buNone/>
            </a:pPr>
            <a:r>
              <a:rPr b="1" i="0" lang="tr-TR" sz="3200" u="none" cap="none" strike="noStrike">
                <a:solidFill>
                  <a:srgbClr val="7E3DBC"/>
                </a:solidFill>
                <a:latin typeface="Tahoma"/>
                <a:ea typeface="Tahoma"/>
                <a:cs typeface="Tahoma"/>
                <a:sym typeface="Tahoma"/>
              </a:rPr>
              <a:t>STEAM Application Examples made on the Farm</a:t>
            </a:r>
            <a:endParaRPr b="0" i="0" sz="4400" u="none" cap="none" strike="noStrike">
              <a:solidFill>
                <a:schemeClr val="dk1"/>
              </a:solidFill>
              <a:latin typeface="Calibri"/>
              <a:ea typeface="Calibri"/>
              <a:cs typeface="Calibri"/>
              <a:sym typeface="Calibri"/>
            </a:endParaRPr>
          </a:p>
        </p:txBody>
      </p:sp>
      <p:sp>
        <p:nvSpPr>
          <p:cNvPr id="184" name="Google Shape;184;p5"/>
          <p:cNvSpPr txBox="1"/>
          <p:nvPr/>
        </p:nvSpPr>
        <p:spPr>
          <a:xfrm>
            <a:off x="585575" y="4967057"/>
            <a:ext cx="10709700" cy="8639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575"/>
              </a:spcBef>
              <a:spcAft>
                <a:spcPts val="0"/>
              </a:spcAft>
              <a:buClr>
                <a:srgbClr val="409B1B"/>
              </a:buClr>
              <a:buSzPts val="1600"/>
              <a:buFont typeface="Arial"/>
              <a:buNone/>
            </a:pPr>
            <a:r>
              <a:rPr b="0" i="0" lang="tr-TR" sz="1600" u="none" cap="none" strike="noStrike">
                <a:solidFill>
                  <a:schemeClr val="dk1"/>
                </a:solidFill>
                <a:latin typeface="Tahoma"/>
                <a:ea typeface="Tahoma"/>
                <a:cs typeface="Tahoma"/>
                <a:sym typeface="Tahoma"/>
              </a:rPr>
              <a:t>Co-funded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b="0" i="0" lang="tr-TR" sz="1600" u="none" cap="none" strike="noStrike">
                <a:solidFill>
                  <a:srgbClr val="000000"/>
                </a:solidFill>
                <a:latin typeface="Tahoma"/>
                <a:ea typeface="Tahoma"/>
                <a:cs typeface="Tahoma"/>
                <a:sym typeface="Tahoma"/>
              </a:rPr>
              <a:t> </a:t>
            </a:r>
            <a:endParaRPr b="0" i="0" sz="1600" u="none" cap="none" strike="noStrike">
              <a:solidFill>
                <a:schemeClr val="dk1"/>
              </a:solidFill>
              <a:latin typeface="Tahoma"/>
              <a:ea typeface="Tahoma"/>
              <a:cs typeface="Tahoma"/>
              <a:sym typeface="Tahoma"/>
            </a:endParaRPr>
          </a:p>
        </p:txBody>
      </p:sp>
      <p:sp>
        <p:nvSpPr>
          <p:cNvPr id="185" name="Google Shape;185;p5"/>
          <p:cNvSpPr txBox="1"/>
          <p:nvPr/>
        </p:nvSpPr>
        <p:spPr>
          <a:xfrm>
            <a:off x="8358702" y="3987800"/>
            <a:ext cx="2936573" cy="101552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640"/>
              </a:spcBef>
              <a:spcAft>
                <a:spcPts val="0"/>
              </a:spcAft>
              <a:buClr>
                <a:srgbClr val="409B1B"/>
              </a:buClr>
              <a:buSzPts val="3200"/>
              <a:buFont typeface="Arial"/>
              <a:buNone/>
            </a:pPr>
            <a:r>
              <a:rPr b="1" i="0" lang="tr-TR" sz="2400" u="none" cap="none" strike="noStrike">
                <a:solidFill>
                  <a:srgbClr val="409B1B"/>
                </a:solidFill>
                <a:latin typeface="Tahoma"/>
                <a:ea typeface="Tahoma"/>
                <a:cs typeface="Tahoma"/>
                <a:sym typeface="Tahoma"/>
              </a:rPr>
              <a:t>OMEM</a:t>
            </a:r>
            <a:endParaRPr b="0" i="0" sz="2400" u="none" cap="none" strike="noStrike">
              <a:solidFill>
                <a:srgbClr val="000000"/>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idx="1" type="body"/>
          </p:nvPr>
        </p:nvSpPr>
        <p:spPr>
          <a:xfrm>
            <a:off x="594044" y="1600205"/>
            <a:ext cx="10692765" cy="348386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00000"/>
              </a:lnSpc>
              <a:spcBef>
                <a:spcPts val="0"/>
              </a:spcBef>
              <a:spcAft>
                <a:spcPts val="0"/>
              </a:spcAft>
              <a:buClr>
                <a:schemeClr val="dk1"/>
              </a:buClr>
              <a:buSzPct val="100000"/>
              <a:buNone/>
            </a:pPr>
            <a:r>
              <a:rPr lang="tr-TR" sz="2800">
                <a:latin typeface="Tahoma"/>
                <a:ea typeface="Tahoma"/>
                <a:cs typeface="Tahoma"/>
                <a:sym typeface="Tahoma"/>
              </a:rPr>
              <a:t>Module 8 : STEAM Application Examples Made on the Farm</a:t>
            </a:r>
            <a:endParaRPr/>
          </a:p>
          <a:p>
            <a:pPr indent="0" lvl="0" marL="0" rtl="0" algn="l">
              <a:lnSpc>
                <a:spcPct val="100000"/>
              </a:lnSpc>
              <a:spcBef>
                <a:spcPts val="0"/>
              </a:spcBef>
              <a:spcAft>
                <a:spcPts val="0"/>
              </a:spcAft>
              <a:buClr>
                <a:schemeClr val="dk1"/>
              </a:buClr>
              <a:buSzPct val="100000"/>
              <a:buNone/>
            </a:pPr>
            <a:r>
              <a:t/>
            </a:r>
            <a:endParaRPr sz="2800">
              <a:latin typeface="Tahoma"/>
              <a:ea typeface="Tahoma"/>
              <a:cs typeface="Tahoma"/>
              <a:sym typeface="Tahoma"/>
            </a:endParaRPr>
          </a:p>
          <a:p>
            <a:pPr indent="0" lvl="0" marL="0" rtl="0" algn="l">
              <a:lnSpc>
                <a:spcPct val="100000"/>
              </a:lnSpc>
              <a:spcBef>
                <a:spcPts val="0"/>
              </a:spcBef>
              <a:spcAft>
                <a:spcPts val="0"/>
              </a:spcAft>
              <a:buClr>
                <a:schemeClr val="dk1"/>
              </a:buClr>
              <a:buSzPct val="100000"/>
              <a:buNone/>
            </a:pPr>
            <a:r>
              <a:t/>
            </a:r>
            <a:endParaRPr sz="2800">
              <a:latin typeface="Tahoma"/>
              <a:ea typeface="Tahoma"/>
              <a:cs typeface="Tahoma"/>
              <a:sym typeface="Tahoma"/>
            </a:endParaRPr>
          </a:p>
          <a:p>
            <a:pPr indent="0" lvl="0" marL="0" rtl="0" algn="l">
              <a:lnSpc>
                <a:spcPct val="100000"/>
              </a:lnSpc>
              <a:spcBef>
                <a:spcPts val="0"/>
              </a:spcBef>
              <a:spcAft>
                <a:spcPts val="0"/>
              </a:spcAft>
              <a:buClr>
                <a:schemeClr val="dk1"/>
              </a:buClr>
              <a:buSzPct val="100000"/>
              <a:buNone/>
            </a:pPr>
            <a:r>
              <a:rPr lang="tr-TR" sz="2800">
                <a:latin typeface="Tahoma"/>
                <a:ea typeface="Tahoma"/>
                <a:cs typeface="Tahoma"/>
                <a:sym typeface="Tahoma"/>
              </a:rPr>
              <a:t>Students will learn about food science and technology and their application in agriculture.</a:t>
            </a:r>
            <a:endParaRPr sz="2800">
              <a:latin typeface="Tahoma"/>
              <a:ea typeface="Tahoma"/>
              <a:cs typeface="Tahoma"/>
              <a:sym typeface="Tahoma"/>
            </a:endParaRPr>
          </a:p>
          <a:p>
            <a:pPr indent="0" lvl="0" marL="0" rtl="0" algn="l">
              <a:lnSpc>
                <a:spcPct val="100000"/>
              </a:lnSpc>
              <a:spcBef>
                <a:spcPts val="0"/>
              </a:spcBef>
              <a:spcAft>
                <a:spcPts val="0"/>
              </a:spcAft>
              <a:buClr>
                <a:schemeClr val="dk1"/>
              </a:buClr>
              <a:buSzPct val="100000"/>
              <a:buNone/>
            </a:pPr>
            <a:r>
              <a:t/>
            </a:r>
            <a:endParaRPr sz="2800">
              <a:latin typeface="Tahoma"/>
              <a:ea typeface="Tahoma"/>
              <a:cs typeface="Tahoma"/>
              <a:sym typeface="Tahoma"/>
            </a:endParaRPr>
          </a:p>
          <a:p>
            <a:pPr indent="0" lvl="0" marL="0" rtl="0" algn="l">
              <a:lnSpc>
                <a:spcPct val="100000"/>
              </a:lnSpc>
              <a:spcBef>
                <a:spcPts val="0"/>
              </a:spcBef>
              <a:spcAft>
                <a:spcPts val="0"/>
              </a:spcAft>
              <a:buClr>
                <a:schemeClr val="dk1"/>
              </a:buClr>
              <a:buSzPct val="100000"/>
              <a:buNone/>
            </a:pPr>
            <a:r>
              <a:rPr lang="tr-TR" sz="2800">
                <a:latin typeface="Tahoma"/>
                <a:ea typeface="Tahoma"/>
                <a:cs typeface="Tahoma"/>
                <a:sym typeface="Tahoma"/>
              </a:rPr>
              <a:t>Students will discover specific technology that makes job easier and faster in agriculture.</a:t>
            </a:r>
            <a:endParaRPr sz="2800">
              <a:latin typeface="Tahoma"/>
              <a:ea typeface="Tahoma"/>
              <a:cs typeface="Tahoma"/>
              <a:sym typeface="Tahoma"/>
            </a:endParaRPr>
          </a:p>
          <a:p>
            <a:pPr indent="0" lvl="0" marL="0" rtl="0" algn="l">
              <a:lnSpc>
                <a:spcPct val="100000"/>
              </a:lnSpc>
              <a:spcBef>
                <a:spcPts val="0"/>
              </a:spcBef>
              <a:spcAft>
                <a:spcPts val="0"/>
              </a:spcAft>
              <a:buClr>
                <a:schemeClr val="dk1"/>
              </a:buClr>
              <a:buSzPct val="100000"/>
              <a:buNone/>
            </a:pPr>
            <a:r>
              <a:t/>
            </a:r>
            <a:endParaRPr sz="2800">
              <a:latin typeface="Tahoma"/>
              <a:ea typeface="Tahoma"/>
              <a:cs typeface="Tahoma"/>
              <a:sym typeface="Tahoma"/>
            </a:endParaRPr>
          </a:p>
          <a:p>
            <a:pPr indent="0" lvl="0" marL="0" rtl="0" algn="l">
              <a:lnSpc>
                <a:spcPct val="100000"/>
              </a:lnSpc>
              <a:spcBef>
                <a:spcPts val="0"/>
              </a:spcBef>
              <a:spcAft>
                <a:spcPts val="0"/>
              </a:spcAft>
              <a:buClr>
                <a:schemeClr val="dk1"/>
              </a:buClr>
              <a:buSzPct val="100000"/>
              <a:buNone/>
            </a:pPr>
            <a:r>
              <a:rPr lang="tr-TR" sz="2800">
                <a:latin typeface="Tahoma"/>
                <a:ea typeface="Tahoma"/>
                <a:cs typeface="Tahoma"/>
                <a:sym typeface="Tahoma"/>
              </a:rPr>
              <a:t>Students will investigate food preservation techniques used in agriculture.</a:t>
            </a:r>
            <a:endParaRPr/>
          </a:p>
        </p:txBody>
      </p:sp>
      <p:sp>
        <p:nvSpPr>
          <p:cNvPr id="99" name="Google Shape;99;p19"/>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a:t>14.06.2023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lang="tr-TR" sz="2800">
                <a:latin typeface="Tahoma"/>
                <a:ea typeface="Tahoma"/>
                <a:cs typeface="Tahoma"/>
                <a:sym typeface="Tahoma"/>
              </a:rPr>
              <a:t>Teacher screens the cow photos, and asks questions about its needs? ( what do they eat? How do they feed themselves ? Who gives food them? Where they live? ) Students discuss the feeding methods with the teacher.</a:t>
            </a:r>
            <a:endParaRPr sz="2800">
              <a:latin typeface="Tahoma"/>
              <a:ea typeface="Tahoma"/>
              <a:cs typeface="Tahoma"/>
              <a:sym typeface="Tahoma"/>
            </a:endParaRPr>
          </a:p>
        </p:txBody>
      </p:sp>
      <p:pic>
        <p:nvPicPr>
          <p:cNvPr id="105" name="Google Shape;105;p3"/>
          <p:cNvPicPr preferRelativeResize="0"/>
          <p:nvPr/>
        </p:nvPicPr>
        <p:blipFill rotWithShape="1">
          <a:blip r:embed="rId3">
            <a:alphaModFix/>
          </a:blip>
          <a:srcRect b="0" l="0" r="0" t="0"/>
          <a:stretch/>
        </p:blipFill>
        <p:spPr>
          <a:xfrm>
            <a:off x="4709652" y="3250704"/>
            <a:ext cx="3088037" cy="2184073"/>
          </a:xfrm>
          <a:prstGeom prst="rect">
            <a:avLst/>
          </a:prstGeom>
          <a:noFill/>
          <a:ln>
            <a:noFill/>
          </a:ln>
        </p:spPr>
      </p:pic>
      <p:sp>
        <p:nvSpPr>
          <p:cNvPr id="106" name="Google Shape;106;p3"/>
          <p:cNvSpPr txBox="1"/>
          <p:nvPr>
            <p:ph type="title"/>
          </p:nvPr>
        </p:nvSpPr>
        <p:spPr>
          <a:xfrm>
            <a:off x="2483993" y="481275"/>
            <a:ext cx="6912864" cy="53003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152777"/>
              <a:buNone/>
            </a:pPr>
            <a:r>
              <a:rPr b="1" lang="tr-TR" sz="3200">
                <a:solidFill>
                  <a:srgbClr val="7E3DBC"/>
                </a:solidFill>
                <a:latin typeface="Tahoma"/>
                <a:ea typeface="Tahoma"/>
                <a:cs typeface="Tahoma"/>
                <a:sym typeface="Tahoma"/>
              </a:rPr>
              <a:t>Lesson Plan 1: Barnland</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tr-TR"/>
              <a:t>Teacher shows the video to the students and asks them what they can do to make the job easier and how?</a:t>
            </a:r>
            <a:endParaRPr/>
          </a:p>
          <a:p>
            <a:pPr indent="0" lvl="0" marL="114300" rtl="0" algn="l">
              <a:lnSpc>
                <a:spcPct val="100000"/>
              </a:lnSpc>
              <a:spcBef>
                <a:spcPts val="360"/>
              </a:spcBef>
              <a:spcAft>
                <a:spcPts val="0"/>
              </a:spcAft>
              <a:buSzPts val="1800"/>
              <a:buNone/>
            </a:pPr>
            <a:r>
              <a:rPr lang="tr-TR"/>
              <a:t>Student make a list on the white board.</a:t>
            </a:r>
            <a:endParaRPr/>
          </a:p>
        </p:txBody>
      </p:sp>
      <p:pic>
        <p:nvPicPr>
          <p:cNvPr id="112" name="Google Shape;112;p20"/>
          <p:cNvPicPr preferRelativeResize="0"/>
          <p:nvPr/>
        </p:nvPicPr>
        <p:blipFill rotWithShape="1">
          <a:blip r:embed="rId3">
            <a:alphaModFix/>
          </a:blip>
          <a:srcRect b="0" l="0" r="0" t="0"/>
          <a:stretch/>
        </p:blipFill>
        <p:spPr>
          <a:xfrm>
            <a:off x="1760477" y="3510116"/>
            <a:ext cx="3965004" cy="2856271"/>
          </a:xfrm>
          <a:prstGeom prst="rect">
            <a:avLst/>
          </a:prstGeom>
          <a:noFill/>
          <a:ln>
            <a:noFill/>
          </a:ln>
        </p:spPr>
      </p:pic>
      <p:pic>
        <p:nvPicPr>
          <p:cNvPr id="113" name="Google Shape;113;p20"/>
          <p:cNvPicPr preferRelativeResize="0"/>
          <p:nvPr/>
        </p:nvPicPr>
        <p:blipFill rotWithShape="1">
          <a:blip r:embed="rId4">
            <a:alphaModFix/>
          </a:blip>
          <a:srcRect b="0" l="0" r="0" t="0"/>
          <a:stretch/>
        </p:blipFill>
        <p:spPr>
          <a:xfrm>
            <a:off x="6256901" y="3510116"/>
            <a:ext cx="4064000" cy="2336800"/>
          </a:xfrm>
          <a:prstGeom prst="rect">
            <a:avLst/>
          </a:prstGeom>
          <a:noFill/>
          <a:ln>
            <a:noFill/>
          </a:ln>
        </p:spPr>
      </p:pic>
      <p:sp>
        <p:nvSpPr>
          <p:cNvPr id="114" name="Google Shape;114;p20"/>
          <p:cNvSpPr txBox="1"/>
          <p:nvPr>
            <p:ph type="title"/>
          </p:nvPr>
        </p:nvSpPr>
        <p:spPr>
          <a:xfrm>
            <a:off x="2483993" y="481275"/>
            <a:ext cx="6912864" cy="53003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152777"/>
              <a:buNone/>
            </a:pPr>
            <a:r>
              <a:rPr b="1" lang="tr-TR" sz="3200">
                <a:solidFill>
                  <a:srgbClr val="7E3DBC"/>
                </a:solidFill>
                <a:latin typeface="Tahoma"/>
                <a:ea typeface="Tahoma"/>
                <a:cs typeface="Tahoma"/>
                <a:sym typeface="Tahoma"/>
              </a:rPr>
              <a:t>Lesson Plan 1: Barnland</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tr-TR"/>
              <a:t>The teacher gives the students the lego set and have them make a barn and a tool or a vehicle.</a:t>
            </a:r>
            <a:endParaRPr/>
          </a:p>
          <a:p>
            <a:pPr indent="0" lvl="0" marL="114300" rtl="0" algn="l">
              <a:lnSpc>
                <a:spcPct val="100000"/>
              </a:lnSpc>
              <a:spcBef>
                <a:spcPts val="360"/>
              </a:spcBef>
              <a:spcAft>
                <a:spcPts val="0"/>
              </a:spcAft>
              <a:buSzPts val="1800"/>
              <a:buNone/>
            </a:pPr>
            <a:r>
              <a:t/>
            </a:r>
            <a:endParaRPr/>
          </a:p>
        </p:txBody>
      </p:sp>
      <p:pic>
        <p:nvPicPr>
          <p:cNvPr id="120" name="Google Shape;120;p21"/>
          <p:cNvPicPr preferRelativeResize="0"/>
          <p:nvPr/>
        </p:nvPicPr>
        <p:blipFill rotWithShape="1">
          <a:blip r:embed="rId3">
            <a:alphaModFix/>
          </a:blip>
          <a:srcRect b="0" l="0" r="0" t="0"/>
          <a:stretch/>
        </p:blipFill>
        <p:spPr>
          <a:xfrm>
            <a:off x="2241756" y="3029286"/>
            <a:ext cx="6810054" cy="3224030"/>
          </a:xfrm>
          <a:prstGeom prst="rect">
            <a:avLst/>
          </a:prstGeom>
          <a:noFill/>
          <a:ln>
            <a:noFill/>
          </a:ln>
        </p:spPr>
      </p:pic>
      <p:sp>
        <p:nvSpPr>
          <p:cNvPr id="121" name="Google Shape;121;p21"/>
          <p:cNvSpPr txBox="1"/>
          <p:nvPr>
            <p:ph type="title"/>
          </p:nvPr>
        </p:nvSpPr>
        <p:spPr>
          <a:xfrm>
            <a:off x="2483993" y="481275"/>
            <a:ext cx="6912864" cy="53003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152777"/>
              <a:buNone/>
            </a:pPr>
            <a:r>
              <a:rPr b="1" lang="tr-TR" sz="3200">
                <a:solidFill>
                  <a:srgbClr val="7E3DBC"/>
                </a:solidFill>
                <a:latin typeface="Tahoma"/>
                <a:ea typeface="Tahoma"/>
                <a:cs typeface="Tahoma"/>
                <a:sym typeface="Tahoma"/>
              </a:rPr>
              <a:t>Lesson Plan 1: Barnland</a:t>
            </a: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a:t>14.06.2023</a:t>
            </a:r>
            <a:endParaRPr/>
          </a:p>
        </p:txBody>
      </p:sp>
      <p:pic>
        <p:nvPicPr>
          <p:cNvPr id="127" name="Google Shape;127;p4"/>
          <p:cNvPicPr preferRelativeResize="0"/>
          <p:nvPr/>
        </p:nvPicPr>
        <p:blipFill rotWithShape="1">
          <a:blip r:embed="rId3">
            <a:alphaModFix/>
          </a:blip>
          <a:srcRect b="0" l="0" r="0" t="0"/>
          <a:stretch/>
        </p:blipFill>
        <p:spPr>
          <a:xfrm>
            <a:off x="4085500" y="992134"/>
            <a:ext cx="7795350" cy="4166567"/>
          </a:xfrm>
          <a:prstGeom prst="rect">
            <a:avLst/>
          </a:prstGeom>
          <a:noFill/>
          <a:ln>
            <a:noFill/>
          </a:ln>
        </p:spPr>
      </p:pic>
      <p:sp>
        <p:nvSpPr>
          <p:cNvPr id="128" name="Google Shape;128;p4"/>
          <p:cNvSpPr txBox="1"/>
          <p:nvPr/>
        </p:nvSpPr>
        <p:spPr>
          <a:xfrm>
            <a:off x="822960" y="2185416"/>
            <a:ext cx="3026665"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tr-TR" sz="2400" u="none" cap="none" strike="noStrike">
                <a:solidFill>
                  <a:srgbClr val="000000"/>
                </a:solidFill>
                <a:latin typeface="Calibri"/>
                <a:ea typeface="Calibri"/>
                <a:cs typeface="Calibri"/>
                <a:sym typeface="Calibri"/>
              </a:rPr>
              <a:t>At the end of the lesson students press the play button and discuss each of the steps, one by one!</a:t>
            </a:r>
            <a:endParaRPr/>
          </a:p>
        </p:txBody>
      </p:sp>
      <p:sp>
        <p:nvSpPr>
          <p:cNvPr id="129" name="Google Shape;129;p4"/>
          <p:cNvSpPr txBox="1"/>
          <p:nvPr>
            <p:ph type="title"/>
          </p:nvPr>
        </p:nvSpPr>
        <p:spPr>
          <a:xfrm>
            <a:off x="2483993" y="481275"/>
            <a:ext cx="6912864" cy="53003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152777"/>
              <a:buNone/>
            </a:pPr>
            <a:r>
              <a:rPr b="1" lang="tr-TR" sz="3200">
                <a:solidFill>
                  <a:srgbClr val="7E3DBC"/>
                </a:solidFill>
                <a:latin typeface="Tahoma"/>
                <a:ea typeface="Tahoma"/>
                <a:cs typeface="Tahoma"/>
                <a:sym typeface="Tahoma"/>
              </a:rPr>
              <a:t>Lesson Plan 1: Barnland</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a:t>14.06.2023</a:t>
            </a:r>
            <a:endParaRPr/>
          </a:p>
        </p:txBody>
      </p:sp>
      <p:sp>
        <p:nvSpPr>
          <p:cNvPr id="135" name="Google Shape;135;p22"/>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tr-TR"/>
              <a:t>Teacher enters the classroom with a jar of jam and asks the students what it is, why do we need to make jam ? , what kind of preservation technique is it?...</a:t>
            </a:r>
            <a:endParaRPr/>
          </a:p>
          <a:p>
            <a:pPr indent="0" lvl="0" marL="114300" rtl="0" algn="l">
              <a:lnSpc>
                <a:spcPct val="100000"/>
              </a:lnSpc>
              <a:spcBef>
                <a:spcPts val="360"/>
              </a:spcBef>
              <a:spcAft>
                <a:spcPts val="0"/>
              </a:spcAft>
              <a:buSzPts val="1800"/>
              <a:buNone/>
            </a:pPr>
            <a:r>
              <a:rPr lang="tr-TR"/>
              <a:t>Students discuss the techniques with the teacher. </a:t>
            </a:r>
            <a:endParaRPr/>
          </a:p>
        </p:txBody>
      </p:sp>
      <p:pic>
        <p:nvPicPr>
          <p:cNvPr id="136" name="Google Shape;136;p22"/>
          <p:cNvPicPr preferRelativeResize="0"/>
          <p:nvPr/>
        </p:nvPicPr>
        <p:blipFill rotWithShape="1">
          <a:blip r:embed="rId3">
            <a:alphaModFix/>
          </a:blip>
          <a:srcRect b="0" l="0" r="0" t="0"/>
          <a:stretch/>
        </p:blipFill>
        <p:spPr>
          <a:xfrm>
            <a:off x="469171" y="323685"/>
            <a:ext cx="1345015" cy="1276519"/>
          </a:xfrm>
          <a:prstGeom prst="rect">
            <a:avLst/>
          </a:prstGeom>
          <a:noFill/>
          <a:ln>
            <a:noFill/>
          </a:ln>
        </p:spPr>
      </p:pic>
      <p:pic>
        <p:nvPicPr>
          <p:cNvPr id="137" name="Google Shape;137;p22"/>
          <p:cNvPicPr preferRelativeResize="0"/>
          <p:nvPr/>
        </p:nvPicPr>
        <p:blipFill rotWithShape="1">
          <a:blip r:embed="rId4">
            <a:alphaModFix/>
          </a:blip>
          <a:srcRect b="0" l="0" r="0" t="0"/>
          <a:stretch/>
        </p:blipFill>
        <p:spPr>
          <a:xfrm>
            <a:off x="4018037" y="3695200"/>
            <a:ext cx="3533137" cy="2958288"/>
          </a:xfrm>
          <a:prstGeom prst="rect">
            <a:avLst/>
          </a:prstGeom>
          <a:noFill/>
          <a:ln>
            <a:noFill/>
          </a:ln>
        </p:spPr>
      </p:pic>
      <p:pic>
        <p:nvPicPr>
          <p:cNvPr id="138" name="Google Shape;138;p22"/>
          <p:cNvPicPr preferRelativeResize="0"/>
          <p:nvPr/>
        </p:nvPicPr>
        <p:blipFill rotWithShape="1">
          <a:blip r:embed="rId5">
            <a:alphaModFix/>
          </a:blip>
          <a:srcRect b="0" l="0" r="0" t="0"/>
          <a:stretch/>
        </p:blipFill>
        <p:spPr>
          <a:xfrm>
            <a:off x="9542156" y="2750481"/>
            <a:ext cx="1244589" cy="1604335"/>
          </a:xfrm>
          <a:prstGeom prst="rect">
            <a:avLst/>
          </a:prstGeom>
          <a:noFill/>
          <a:ln>
            <a:noFill/>
          </a:ln>
        </p:spPr>
      </p:pic>
      <p:sp>
        <p:nvSpPr>
          <p:cNvPr id="139" name="Google Shape;139;p22"/>
          <p:cNvSpPr txBox="1"/>
          <p:nvPr>
            <p:ph type="title"/>
          </p:nvPr>
        </p:nvSpPr>
        <p:spPr>
          <a:xfrm>
            <a:off x="2483993" y="481275"/>
            <a:ext cx="6912864" cy="53003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152777"/>
              <a:buNone/>
            </a:pPr>
            <a:r>
              <a:rPr b="1" lang="tr-TR" sz="3200">
                <a:solidFill>
                  <a:srgbClr val="7E3DBC"/>
                </a:solidFill>
                <a:latin typeface="Tahoma"/>
                <a:ea typeface="Tahoma"/>
                <a:cs typeface="Tahoma"/>
                <a:sym typeface="Tahoma"/>
              </a:rPr>
              <a:t>Lesson Plan 2: Fruitland</a:t>
            </a: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idx="1" type="body"/>
          </p:nvPr>
        </p:nvSpPr>
        <p:spPr>
          <a:xfrm>
            <a:off x="594041" y="1315184"/>
            <a:ext cx="10692765" cy="4525963"/>
          </a:xfrm>
          <a:prstGeom prst="rect">
            <a:avLst/>
          </a:prstGeom>
          <a:noFill/>
          <a:ln>
            <a:noFill/>
          </a:ln>
        </p:spPr>
        <p:txBody>
          <a:bodyPr anchorCtr="0" anchor="t" bIns="45700" lIns="91425" spcFirstLastPara="1" rIns="91425" wrap="square" tIns="45700">
            <a:normAutofit fontScale="92500" lnSpcReduction="20000"/>
          </a:bodyPr>
          <a:lstStyle/>
          <a:p>
            <a:pPr indent="-139700" lvl="0" marL="342900" rtl="0" algn="l">
              <a:lnSpc>
                <a:spcPct val="100000"/>
              </a:lnSpc>
              <a:spcBef>
                <a:spcPts val="0"/>
              </a:spcBef>
              <a:spcAft>
                <a:spcPts val="0"/>
              </a:spcAft>
              <a:buClr>
                <a:schemeClr val="dk1"/>
              </a:buClr>
              <a:buSzPct val="108108"/>
              <a:buNone/>
            </a:pPr>
            <a:r>
              <a:rPr lang="tr-TR"/>
              <a:t>Students make a list of preservation techniques of food.</a:t>
            </a:r>
            <a:endParaRPr/>
          </a:p>
          <a:p>
            <a:pPr indent="-457200" lvl="0" marL="660400" rtl="0" algn="l">
              <a:lnSpc>
                <a:spcPct val="100000"/>
              </a:lnSpc>
              <a:spcBef>
                <a:spcPts val="0"/>
              </a:spcBef>
              <a:spcAft>
                <a:spcPts val="0"/>
              </a:spcAft>
              <a:buSzPct val="108108"/>
              <a:buChar char="•"/>
            </a:pPr>
            <a:r>
              <a:rPr lang="tr-TR"/>
              <a:t>Tomato – paste –canning</a:t>
            </a:r>
            <a:endParaRPr/>
          </a:p>
          <a:p>
            <a:pPr indent="0" lvl="0" marL="203200" rtl="0" algn="l">
              <a:lnSpc>
                <a:spcPct val="100000"/>
              </a:lnSpc>
              <a:spcBef>
                <a:spcPts val="0"/>
              </a:spcBef>
              <a:spcAft>
                <a:spcPts val="0"/>
              </a:spcAft>
              <a:buSzPct val="108108"/>
              <a:buNone/>
            </a:pPr>
            <a:r>
              <a:t/>
            </a:r>
            <a:endParaRPr/>
          </a:p>
          <a:p>
            <a:pPr indent="0" lvl="0" marL="203200" rtl="0" algn="l">
              <a:lnSpc>
                <a:spcPct val="100000"/>
              </a:lnSpc>
              <a:spcBef>
                <a:spcPts val="0"/>
              </a:spcBef>
              <a:spcAft>
                <a:spcPts val="0"/>
              </a:spcAft>
              <a:buSzPct val="108108"/>
              <a:buNone/>
            </a:pPr>
            <a:r>
              <a:t/>
            </a:r>
            <a:endParaRPr/>
          </a:p>
          <a:p>
            <a:pPr indent="0" lvl="0" marL="203200" rtl="0" algn="l">
              <a:lnSpc>
                <a:spcPct val="100000"/>
              </a:lnSpc>
              <a:spcBef>
                <a:spcPts val="0"/>
              </a:spcBef>
              <a:spcAft>
                <a:spcPts val="0"/>
              </a:spcAft>
              <a:buSzPct val="108108"/>
              <a:buNone/>
            </a:pPr>
            <a:r>
              <a:t/>
            </a:r>
            <a:endParaRPr/>
          </a:p>
          <a:p>
            <a:pPr indent="0" lvl="0" marL="203200" rtl="0" algn="l">
              <a:lnSpc>
                <a:spcPct val="100000"/>
              </a:lnSpc>
              <a:spcBef>
                <a:spcPts val="0"/>
              </a:spcBef>
              <a:spcAft>
                <a:spcPts val="0"/>
              </a:spcAft>
              <a:buSzPct val="108108"/>
              <a:buNone/>
            </a:pPr>
            <a:r>
              <a:t/>
            </a:r>
            <a:endParaRPr/>
          </a:p>
          <a:p>
            <a:pPr indent="-457200" lvl="0" marL="660400" rtl="0" algn="l">
              <a:lnSpc>
                <a:spcPct val="100000"/>
              </a:lnSpc>
              <a:spcBef>
                <a:spcPts val="0"/>
              </a:spcBef>
              <a:spcAft>
                <a:spcPts val="0"/>
              </a:spcAft>
              <a:buSzPct val="108108"/>
              <a:buChar char="•"/>
            </a:pPr>
            <a:r>
              <a:rPr lang="tr-TR"/>
              <a:t>Fruit –jam – cold storage                                       </a:t>
            </a:r>
            <a:endParaRPr/>
          </a:p>
          <a:p>
            <a:pPr indent="0" lvl="0" marL="203200" rtl="0" algn="l">
              <a:lnSpc>
                <a:spcPct val="100000"/>
              </a:lnSpc>
              <a:spcBef>
                <a:spcPts val="0"/>
              </a:spcBef>
              <a:spcAft>
                <a:spcPts val="0"/>
              </a:spcAft>
              <a:buSzPct val="108108"/>
              <a:buNone/>
            </a:pPr>
            <a:r>
              <a:t/>
            </a:r>
            <a:endParaRPr/>
          </a:p>
          <a:p>
            <a:pPr indent="0" lvl="0" marL="203200" rtl="0" algn="l">
              <a:lnSpc>
                <a:spcPct val="100000"/>
              </a:lnSpc>
              <a:spcBef>
                <a:spcPts val="0"/>
              </a:spcBef>
              <a:spcAft>
                <a:spcPts val="0"/>
              </a:spcAft>
              <a:buSzPct val="108108"/>
              <a:buNone/>
            </a:pPr>
            <a:r>
              <a:t/>
            </a:r>
            <a:endParaRPr/>
          </a:p>
          <a:p>
            <a:pPr indent="0" lvl="0" marL="203200" rtl="0" algn="l">
              <a:lnSpc>
                <a:spcPct val="100000"/>
              </a:lnSpc>
              <a:spcBef>
                <a:spcPts val="0"/>
              </a:spcBef>
              <a:spcAft>
                <a:spcPts val="0"/>
              </a:spcAft>
              <a:buSzPct val="108108"/>
              <a:buNone/>
            </a:pPr>
            <a:r>
              <a:t/>
            </a:r>
            <a:endParaRPr/>
          </a:p>
          <a:p>
            <a:pPr indent="-457200" lvl="0" marL="660400" rtl="0" algn="l">
              <a:lnSpc>
                <a:spcPct val="100000"/>
              </a:lnSpc>
              <a:spcBef>
                <a:spcPts val="0"/>
              </a:spcBef>
              <a:spcAft>
                <a:spcPts val="0"/>
              </a:spcAft>
              <a:buSzPct val="108108"/>
              <a:buChar char="•"/>
            </a:pPr>
            <a:r>
              <a:rPr lang="tr-TR"/>
              <a:t>Cucumber,pepper, cabbage –pickle …</a:t>
            </a:r>
            <a:endParaRPr/>
          </a:p>
          <a:p>
            <a:pPr indent="0" lvl="0" marL="203200" rtl="0" algn="l">
              <a:lnSpc>
                <a:spcPct val="100000"/>
              </a:lnSpc>
              <a:spcBef>
                <a:spcPts val="0"/>
              </a:spcBef>
              <a:spcAft>
                <a:spcPts val="0"/>
              </a:spcAft>
              <a:buSzPct val="108108"/>
              <a:buNone/>
            </a:pPr>
            <a:r>
              <a:rPr lang="tr-TR"/>
              <a:t> </a:t>
            </a:r>
            <a:endParaRPr/>
          </a:p>
          <a:p>
            <a:pPr indent="0" lvl="0" marL="203200" rtl="0" algn="l">
              <a:lnSpc>
                <a:spcPct val="100000"/>
              </a:lnSpc>
              <a:spcBef>
                <a:spcPts val="0"/>
              </a:spcBef>
              <a:spcAft>
                <a:spcPts val="0"/>
              </a:spcAft>
              <a:buSzPct val="108108"/>
              <a:buNone/>
            </a:pPr>
            <a:r>
              <a:t/>
            </a:r>
            <a:endParaRPr/>
          </a:p>
        </p:txBody>
      </p:sp>
      <p:sp>
        <p:nvSpPr>
          <p:cNvPr id="145" name="Google Shape;145;p23"/>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a:t>14.06.2023</a:t>
            </a:r>
            <a:endParaRPr/>
          </a:p>
        </p:txBody>
      </p:sp>
      <p:pic>
        <p:nvPicPr>
          <p:cNvPr id="146" name="Google Shape;146;p23"/>
          <p:cNvPicPr preferRelativeResize="0"/>
          <p:nvPr/>
        </p:nvPicPr>
        <p:blipFill rotWithShape="1">
          <a:blip r:embed="rId3">
            <a:alphaModFix/>
          </a:blip>
          <a:srcRect b="0" l="0" r="0" t="0"/>
          <a:stretch/>
        </p:blipFill>
        <p:spPr>
          <a:xfrm>
            <a:off x="7328641" y="4785897"/>
            <a:ext cx="1034466" cy="1594250"/>
          </a:xfrm>
          <a:prstGeom prst="rect">
            <a:avLst/>
          </a:prstGeom>
          <a:noFill/>
          <a:ln>
            <a:noFill/>
          </a:ln>
        </p:spPr>
      </p:pic>
      <p:pic>
        <p:nvPicPr>
          <p:cNvPr id="147" name="Google Shape;147;p23"/>
          <p:cNvPicPr preferRelativeResize="0"/>
          <p:nvPr/>
        </p:nvPicPr>
        <p:blipFill rotWithShape="1">
          <a:blip r:embed="rId4">
            <a:alphaModFix/>
          </a:blip>
          <a:srcRect b="0" l="0" r="0" t="0"/>
          <a:stretch/>
        </p:blipFill>
        <p:spPr>
          <a:xfrm>
            <a:off x="2569732" y="2100796"/>
            <a:ext cx="1376446" cy="1362736"/>
          </a:xfrm>
          <a:prstGeom prst="rect">
            <a:avLst/>
          </a:prstGeom>
          <a:noFill/>
          <a:ln>
            <a:noFill/>
          </a:ln>
        </p:spPr>
      </p:pic>
      <p:pic>
        <p:nvPicPr>
          <p:cNvPr id="148" name="Google Shape;148;p23"/>
          <p:cNvPicPr preferRelativeResize="0"/>
          <p:nvPr/>
        </p:nvPicPr>
        <p:blipFill rotWithShape="1">
          <a:blip r:embed="rId5">
            <a:alphaModFix/>
          </a:blip>
          <a:srcRect b="0" l="0" r="0" t="0"/>
          <a:stretch/>
        </p:blipFill>
        <p:spPr>
          <a:xfrm>
            <a:off x="7845874" y="2423387"/>
            <a:ext cx="3118912" cy="2080290"/>
          </a:xfrm>
          <a:prstGeom prst="rect">
            <a:avLst/>
          </a:prstGeom>
          <a:noFill/>
          <a:ln>
            <a:noFill/>
          </a:ln>
        </p:spPr>
      </p:pic>
      <p:pic>
        <p:nvPicPr>
          <p:cNvPr id="149" name="Google Shape;149;p23"/>
          <p:cNvPicPr preferRelativeResize="0"/>
          <p:nvPr/>
        </p:nvPicPr>
        <p:blipFill rotWithShape="1">
          <a:blip r:embed="rId6">
            <a:alphaModFix/>
          </a:blip>
          <a:srcRect b="0" l="0" r="0" t="0"/>
          <a:stretch/>
        </p:blipFill>
        <p:spPr>
          <a:xfrm>
            <a:off x="5673154" y="2782164"/>
            <a:ext cx="1448415" cy="1867076"/>
          </a:xfrm>
          <a:prstGeom prst="rect">
            <a:avLst/>
          </a:prstGeom>
          <a:noFill/>
          <a:ln>
            <a:noFill/>
          </a:ln>
        </p:spPr>
      </p:pic>
      <p:sp>
        <p:nvSpPr>
          <p:cNvPr id="150" name="Google Shape;150;p23"/>
          <p:cNvSpPr txBox="1"/>
          <p:nvPr>
            <p:ph type="title"/>
          </p:nvPr>
        </p:nvSpPr>
        <p:spPr>
          <a:xfrm>
            <a:off x="2483992" y="220710"/>
            <a:ext cx="6912864" cy="53003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152777"/>
              <a:buNone/>
            </a:pPr>
            <a:r>
              <a:rPr b="1" lang="tr-TR" sz="3200">
                <a:solidFill>
                  <a:srgbClr val="7E3DBC"/>
                </a:solidFill>
                <a:latin typeface="Tahoma"/>
                <a:ea typeface="Tahoma"/>
                <a:cs typeface="Tahoma"/>
                <a:sym typeface="Tahoma"/>
              </a:rPr>
              <a:t>Lesson Plan 2: Fruitland</a:t>
            </a: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tr-TR"/>
              <a:t>Teacher asks students the food preservation techniques.</a:t>
            </a:r>
            <a:endParaRPr/>
          </a:p>
          <a:p>
            <a:pPr indent="0" lvl="0" marL="114300" rtl="0" algn="l">
              <a:lnSpc>
                <a:spcPct val="100000"/>
              </a:lnSpc>
              <a:spcBef>
                <a:spcPts val="360"/>
              </a:spcBef>
              <a:spcAft>
                <a:spcPts val="0"/>
              </a:spcAft>
              <a:buSzPts val="1800"/>
              <a:buNone/>
            </a:pPr>
            <a:r>
              <a:rPr lang="tr-TR"/>
              <a:t>(canning , freezing)</a:t>
            </a:r>
            <a:endParaRPr/>
          </a:p>
          <a:p>
            <a:pPr indent="0" lvl="0" marL="114300" rtl="0" algn="l">
              <a:lnSpc>
                <a:spcPct val="100000"/>
              </a:lnSpc>
              <a:spcBef>
                <a:spcPts val="360"/>
              </a:spcBef>
              <a:spcAft>
                <a:spcPts val="0"/>
              </a:spcAft>
              <a:buSzPts val="1800"/>
              <a:buNone/>
            </a:pPr>
            <a:r>
              <a:rPr lang="tr-TR"/>
              <a:t>Students watch the video</a:t>
            </a:r>
            <a:endParaRPr/>
          </a:p>
          <a:p>
            <a:pPr indent="0" lvl="0" marL="114300" rtl="0" algn="l">
              <a:lnSpc>
                <a:spcPct val="100000"/>
              </a:lnSpc>
              <a:spcBef>
                <a:spcPts val="360"/>
              </a:spcBef>
              <a:spcAft>
                <a:spcPts val="0"/>
              </a:spcAft>
              <a:buSzPts val="1800"/>
              <a:buNone/>
            </a:pPr>
            <a:r>
              <a:rPr lang="tr-TR" u="sng">
                <a:solidFill>
                  <a:schemeClr val="hlink"/>
                </a:solidFill>
                <a:hlinkClick r:id="rId3"/>
              </a:rPr>
              <a:t>https://www.youtube.com/watch?v=foT78hzZbXU</a:t>
            </a:r>
            <a:endParaRPr/>
          </a:p>
          <a:p>
            <a:pPr indent="0" lvl="0" marL="114300" rtl="0" algn="l">
              <a:lnSpc>
                <a:spcPct val="100000"/>
              </a:lnSpc>
              <a:spcBef>
                <a:spcPts val="360"/>
              </a:spcBef>
              <a:spcAft>
                <a:spcPts val="0"/>
              </a:spcAft>
              <a:buSzPts val="1800"/>
              <a:buNone/>
            </a:pPr>
            <a:r>
              <a:rPr lang="tr-TR" u="sng">
                <a:solidFill>
                  <a:schemeClr val="hlink"/>
                </a:solidFill>
                <a:hlinkClick r:id="rId4"/>
              </a:rPr>
              <a:t>https://www.youtube.com/watch?v=-gRisxyou2Y</a:t>
            </a:r>
            <a:endParaRPr/>
          </a:p>
          <a:p>
            <a:pPr indent="0" lvl="0" marL="114300" rtl="0" algn="l">
              <a:lnSpc>
                <a:spcPct val="100000"/>
              </a:lnSpc>
              <a:spcBef>
                <a:spcPts val="360"/>
              </a:spcBef>
              <a:spcAft>
                <a:spcPts val="0"/>
              </a:spcAft>
              <a:buSzPts val="1800"/>
              <a:buNone/>
            </a:pPr>
            <a:r>
              <a:rPr lang="tr-TR"/>
              <a:t>Students discuss how technology has changed over time.</a:t>
            </a:r>
            <a:endParaRPr/>
          </a:p>
        </p:txBody>
      </p:sp>
      <p:sp>
        <p:nvSpPr>
          <p:cNvPr id="156" name="Google Shape;156;p24"/>
          <p:cNvSpPr txBox="1"/>
          <p:nvPr>
            <p:ph type="title"/>
          </p:nvPr>
        </p:nvSpPr>
        <p:spPr>
          <a:xfrm>
            <a:off x="2483993" y="481275"/>
            <a:ext cx="6912864" cy="53003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152777"/>
              <a:buNone/>
            </a:pPr>
            <a:r>
              <a:rPr b="1" lang="tr-TR" sz="3200">
                <a:solidFill>
                  <a:srgbClr val="7E3DBC"/>
                </a:solidFill>
                <a:latin typeface="Tahoma"/>
                <a:ea typeface="Tahoma"/>
                <a:cs typeface="Tahoma"/>
                <a:sym typeface="Tahoma"/>
              </a:rPr>
              <a:t>Lesson Plan 2: Fruitland</a:t>
            </a:r>
            <a:endParaRPr sz="3200"/>
          </a:p>
        </p:txBody>
      </p:sp>
    </p:spTree>
  </p:cSld>
  <p:clrMapOvr>
    <a:masterClrMapping/>
  </p:clrMapOvr>
</p:sld>
</file>

<file path=ppt/theme/theme1.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2023-06-13T12:59:31Z</dcterms:created>
  <dc:creator>stratejigelistirme</dc:creator>
</cp:coreProperties>
</file>